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008AC6"/>
    <a:srgbClr val="FF9900"/>
    <a:srgbClr val="9FC63B"/>
    <a:srgbClr val="ECF4D8"/>
    <a:srgbClr val="E4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58" d="100"/>
          <a:sy n="58" d="100"/>
        </p:scale>
        <p:origin x="108" y="49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79646">
                <a:lumMod val="75000"/>
              </a:srgbClr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347-4EB6-9209-2711708E6B98}"/>
              </c:ext>
            </c:extLst>
          </c:dPt>
          <c:dLbls>
            <c:dLbl>
              <c:idx val="1"/>
              <c:layout>
                <c:manualLayout>
                  <c:x val="7.5592871651725291E-2"/>
                  <c:y val="-0.20833333333333348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498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baseline="0" dirty="0" smtClean="0"/>
                      <a:t>(51,2%)</a:t>
                    </a:r>
                    <a:endParaRPr lang="en-US" sz="1200" b="0" i="0" baseline="0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47-4EB6-9209-2711708E6B98}"/>
                </c:ext>
              </c:extLst>
            </c:dLbl>
            <c:dLbl>
              <c:idx val="2"/>
              <c:layout>
                <c:manualLayout>
                  <c:x val="-9.2391287574330683E-2"/>
                  <c:y val="0.13425925925925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371</a:t>
                    </a:r>
                    <a:endParaRPr lang="ru-RU" dirty="0" smtClean="0"/>
                  </a:p>
                  <a:p>
                    <a:r>
                      <a:rPr lang="ru-RU" sz="1200" dirty="0" smtClean="0"/>
                      <a:t>(48,8%)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47-4EB6-9209-2711708E6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Лист1!$B$3:$B$5</c:f>
              <c:strCache>
                <c:ptCount val="3"/>
                <c:pt idx="0">
                  <c:v>Численность прикрепленного населения</c:v>
                </c:pt>
                <c:pt idx="1">
                  <c:v>Мальчики</c:v>
                </c:pt>
                <c:pt idx="2">
                  <c:v>Девочки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1">
                  <c:v>19498</c:v>
                </c:pt>
                <c:pt idx="2">
                  <c:v>18371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7-4EB6-9209-2711708E6B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Средний</a:t>
            </a:r>
            <a:r>
              <a:rPr lang="ru-RU" baseline="0"/>
              <a:t> мед.персонал</a:t>
            </a:r>
            <a:endParaRPr lang="ru-RU"/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C687-4765-A05E-05D0B64032AF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1-C687-4765-A05E-05D0B64032A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Лист1!$H$151:$H$152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Лист1!$I$151:$I$152</c:f>
              <c:numCache>
                <c:formatCode>0.00%</c:formatCode>
                <c:ptCount val="2"/>
                <c:pt idx="0">
                  <c:v>0.79455445544554471</c:v>
                </c:pt>
                <c:pt idx="1">
                  <c:v>0.20544554455445549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7-4765-A05E-05D0B6403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Прочие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A466-4DD1-9F35-E7BD2E40A7EF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1-A466-4DD1-9F35-E7BD2E40A7E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Лист1!$N$151:$N$152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Лист1!$O$151:$O$152</c:f>
              <c:numCache>
                <c:formatCode>0.00%</c:formatCode>
                <c:ptCount val="2"/>
                <c:pt idx="0">
                  <c:v>0.91739894551845369</c:v>
                </c:pt>
                <c:pt idx="1">
                  <c:v>8.2601054481546574E-2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6-4DD1-9F35-E7BD2E40A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73105766026041E-3"/>
          <c:y val="3.0794638338244598E-2"/>
          <c:w val="0.78797104141206531"/>
          <c:h val="0.899072942512560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Специалисты II уровня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2.2531893157704718E-2"/>
                  <c:y val="2.2109095462056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46-4E53-BE95-AFDD2857E77B}"/>
                </c:ext>
              </c:extLst>
            </c:dLbl>
            <c:dLbl>
              <c:idx val="5"/>
              <c:layout>
                <c:manualLayout>
                  <c:x val="-2.3909778253805143E-2"/>
                  <c:y val="1.09110451572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6-4E53-BE95-AFDD2857E77B}"/>
                </c:ext>
              </c:extLst>
            </c:dLbl>
            <c:dLbl>
              <c:idx val="6"/>
              <c:layout>
                <c:manualLayout>
                  <c:x val="-1.2886697485001663E-2"/>
                  <c:y val="5.31202000483191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46-4E53-BE95-AFDD2857E77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Лист1!$C$31:$I$31</c:f>
              <c:numCache>
                <c:formatCode>General</c:formatCode>
                <c:ptCount val="7"/>
                <c:pt idx="0">
                  <c:v>88.2</c:v>
                </c:pt>
                <c:pt idx="1">
                  <c:v>88</c:v>
                </c:pt>
                <c:pt idx="2">
                  <c:v>77.2</c:v>
                </c:pt>
                <c:pt idx="3">
                  <c:v>90.1</c:v>
                </c:pt>
                <c:pt idx="4">
                  <c:v>92.3</c:v>
                </c:pt>
                <c:pt idx="5">
                  <c:v>97.5</c:v>
                </c:pt>
                <c:pt idx="6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46-4E53-BE95-AFDD2857E77B}"/>
            </c:ext>
          </c:extLst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Специалисты I уровня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3909778253805133E-2"/>
                  <c:y val="2.7708120614464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46-4E53-BE95-AFDD2857E77B}"/>
                </c:ext>
              </c:extLst>
            </c:dLbl>
            <c:dLbl>
              <c:idx val="4"/>
              <c:layout>
                <c:manualLayout>
                  <c:x val="-2.2531893157704718E-2"/>
                  <c:y val="-4.7878939377106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46-4E53-BE95-AFDD2857E77B}"/>
                </c:ext>
              </c:extLst>
            </c:dLbl>
            <c:dLbl>
              <c:idx val="6"/>
              <c:layout>
                <c:manualLayout>
                  <c:x val="-1.42645825811021E-2"/>
                  <c:y val="-5.3477744095453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46-4E53-BE95-AFDD2857E77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Лист1!$C$32:$I$32</c:f>
              <c:numCache>
                <c:formatCode>General</c:formatCode>
                <c:ptCount val="7"/>
                <c:pt idx="0">
                  <c:v>87.6</c:v>
                </c:pt>
                <c:pt idx="1">
                  <c:v>98.9</c:v>
                </c:pt>
                <c:pt idx="2">
                  <c:v>91.5</c:v>
                </c:pt>
                <c:pt idx="3">
                  <c:v>87.5</c:v>
                </c:pt>
                <c:pt idx="4">
                  <c:v>92.7</c:v>
                </c:pt>
                <c:pt idx="5">
                  <c:v>98.7</c:v>
                </c:pt>
                <c:pt idx="6">
                  <c:v>93.8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246-4E53-BE95-AFDD2857E77B}"/>
            </c:ext>
          </c:extLst>
        </c:ser>
        <c:ser>
          <c:idx val="2"/>
          <c:order val="2"/>
          <c:tx>
            <c:strRef>
              <c:f>Лист1!$B$33</c:f>
              <c:strCache>
                <c:ptCount val="1"/>
                <c:pt idx="0">
                  <c:v>Педиатры</c:v>
                </c:pt>
              </c:strCache>
            </c:strRef>
          </c:tx>
          <c:spPr>
            <a:ln>
              <a:solidFill>
                <a:srgbClr val="6CB5FF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909778253805143E-2"/>
                  <c:y val="3.050763319066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46-4E53-BE95-AFDD2857E77B}"/>
                </c:ext>
              </c:extLst>
            </c:dLbl>
            <c:dLbl>
              <c:idx val="5"/>
              <c:layout>
                <c:manualLayout>
                  <c:x val="-2.3909778253805143E-2"/>
                  <c:y val="1.9309582885852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46-4E53-BE95-AFDD2857E77B}"/>
                </c:ext>
              </c:extLst>
            </c:dLbl>
            <c:dLbl>
              <c:idx val="6"/>
              <c:layout>
                <c:manualLayout>
                  <c:x val="-1.2886697485001663E-2"/>
                  <c:y val="-3.668066863822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46-4E53-BE95-AFDD2857E77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Лист1!$C$33:$I$33</c:f>
              <c:numCache>
                <c:formatCode>General</c:formatCode>
                <c:ptCount val="7"/>
                <c:pt idx="0">
                  <c:v>94.7</c:v>
                </c:pt>
                <c:pt idx="1">
                  <c:v>95.3</c:v>
                </c:pt>
                <c:pt idx="2">
                  <c:v>91.2</c:v>
                </c:pt>
                <c:pt idx="3">
                  <c:v>94.6</c:v>
                </c:pt>
                <c:pt idx="4">
                  <c:v>97.2</c:v>
                </c:pt>
                <c:pt idx="5">
                  <c:v>95.7</c:v>
                </c:pt>
                <c:pt idx="6">
                  <c:v>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246-4E53-BE95-AFDD2857E7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311104"/>
        <c:axId val="67312640"/>
      </c:lineChart>
      <c:catAx>
        <c:axId val="6731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312640"/>
        <c:crossesAt val="60"/>
        <c:auto val="1"/>
        <c:lblAlgn val="ctr"/>
        <c:lblOffset val="100"/>
        <c:noMultiLvlLbl val="0"/>
      </c:catAx>
      <c:valAx>
        <c:axId val="67312640"/>
        <c:scaling>
          <c:orientation val="minMax"/>
          <c:max val="100"/>
          <c:min val="6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731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Roboto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0-44B2-4080-954E-D4831939CD3D}"/>
              </c:ext>
            </c:extLst>
          </c:dPt>
          <c:dLbls>
            <c:dLbl>
              <c:idx val="0"/>
              <c:layout>
                <c:manualLayout>
                  <c:x val="0.12465243587850972"/>
                  <c:y val="0.2070312894526872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 276 509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(53,16%)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B2-4080-954E-D4831939CD3D}"/>
                </c:ext>
              </c:extLst>
            </c:dLbl>
            <c:dLbl>
              <c:idx val="1"/>
              <c:layout>
                <c:manualLayout>
                  <c:x val="-0.10098250118327796"/>
                  <c:y val="-0.26074186201533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sz="1600" dirty="0" smtClean="0"/>
                      <a:t>58 142</a:t>
                    </a:r>
                  </a:p>
                  <a:p>
                    <a:r>
                      <a:rPr lang="en-US" sz="1200" dirty="0" smtClean="0"/>
                      <a:t>(46,84%)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2-4080-954E-D4831939C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Лист1!$B$55:$B$56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Лист1!$C$55:$C$56</c:f>
              <c:numCache>
                <c:formatCode>General</c:formatCode>
                <c:ptCount val="2"/>
                <c:pt idx="0">
                  <c:v>276509</c:v>
                </c:pt>
                <c:pt idx="1">
                  <c:v>258142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2-4080-954E-D4831939C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5853753574932"/>
          <c:y val="0.19162735922926102"/>
          <c:w val="0.45103538528272202"/>
          <c:h val="0.384295065742080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3681-499A-9E5B-1F0AFAA0A7D7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1-3681-499A-9E5B-1F0AFAA0A7D7}"/>
              </c:ext>
            </c:extLst>
          </c:dPt>
          <c:dPt>
            <c:idx val="5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2-3681-499A-9E5B-1F0AFAA0A7D7}"/>
              </c:ext>
            </c:extLst>
          </c:dPt>
          <c:dLbls>
            <c:dLbl>
              <c:idx val="0"/>
              <c:layout>
                <c:manualLayout>
                  <c:x val="0.1008403361344536"/>
                  <c:y val="-5.409705648369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81-499A-9E5B-1F0AFAA0A7D7}"/>
                </c:ext>
              </c:extLst>
            </c:dLbl>
            <c:dLbl>
              <c:idx val="1"/>
              <c:layout>
                <c:manualLayout>
                  <c:x val="-1.9143502408072374E-2"/>
                  <c:y val="8.27363567645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81-499A-9E5B-1F0AFAA0A7D7}"/>
                </c:ext>
              </c:extLst>
            </c:dLbl>
            <c:dLbl>
              <c:idx val="2"/>
              <c:layout>
                <c:manualLayout>
                  <c:x val="0.2397089650039832"/>
                  <c:y val="0.26394860886838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81-499A-9E5B-1F0AFAA0A7D7}"/>
                </c:ext>
              </c:extLst>
            </c:dLbl>
            <c:dLbl>
              <c:idx val="3"/>
              <c:layout>
                <c:manualLayout>
                  <c:x val="0.23990020168661291"/>
                  <c:y val="0.33388615297299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81-499A-9E5B-1F0AFAA0A7D7}"/>
                </c:ext>
              </c:extLst>
            </c:dLbl>
            <c:dLbl>
              <c:idx val="4"/>
              <c:layout>
                <c:manualLayout>
                  <c:x val="-9.4044339083360587E-2"/>
                  <c:y val="5.08823433391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81-499A-9E5B-1F0AFAA0A7D7}"/>
                </c:ext>
              </c:extLst>
            </c:dLbl>
            <c:dLbl>
              <c:idx val="5"/>
              <c:layout>
                <c:manualLayout>
                  <c:x val="-0.12324929971988792"/>
                  <c:y val="-1.909307875894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81-499A-9E5B-1F0AFAA0A7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Лист1!$B$76:$B$81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Лист1!$C$76:$C$81</c:f>
              <c:numCache>
                <c:formatCode>0.0%</c:formatCode>
                <c:ptCount val="6"/>
                <c:pt idx="0">
                  <c:v>0.58499999999999996</c:v>
                </c:pt>
                <c:pt idx="1">
                  <c:v>1.0000000000000004E-2</c:v>
                </c:pt>
                <c:pt idx="2">
                  <c:v>0</c:v>
                </c:pt>
                <c:pt idx="3">
                  <c:v>0</c:v>
                </c:pt>
                <c:pt idx="4">
                  <c:v>1.4999999999999998E-2</c:v>
                </c:pt>
                <c:pt idx="5">
                  <c:v>0.39000000000000012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81-499A-9E5B-1F0AFAA0A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3913312352557552E-2"/>
          <c:y val="0.63108103696374473"/>
          <c:w val="0.62202513726264541"/>
          <c:h val="0.341251779880010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C9A-43C5-8079-BDC61344729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C9A-43C5-8079-BDC613447297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2-8C9A-43C5-8079-BDC613447297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C9A-43C5-8079-BDC613447297}"/>
              </c:ext>
            </c:extLst>
          </c:dPt>
          <c:dLbls>
            <c:dLbl>
              <c:idx val="0"/>
              <c:layout>
                <c:manualLayout>
                  <c:x val="5.0391226371672988E-2"/>
                  <c:y val="-9.014430495377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9A-43C5-8079-BDC613447297}"/>
                </c:ext>
              </c:extLst>
            </c:dLbl>
            <c:dLbl>
              <c:idx val="1"/>
              <c:layout>
                <c:manualLayout>
                  <c:x val="0.10798119936787068"/>
                  <c:y val="-3.527385846017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A-43C5-8079-BDC613447297}"/>
                </c:ext>
              </c:extLst>
            </c:dLbl>
            <c:dLbl>
              <c:idx val="2"/>
              <c:layout>
                <c:manualLayout>
                  <c:x val="0.10438182605560833"/>
                  <c:y val="-3.919626214371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A-43C5-8079-BDC613447297}"/>
                </c:ext>
              </c:extLst>
            </c:dLbl>
            <c:dLbl>
              <c:idx val="3"/>
              <c:layout>
                <c:manualLayout>
                  <c:x val="0.10078245274334599"/>
                  <c:y val="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9A-43C5-8079-BDC613447297}"/>
                </c:ext>
              </c:extLst>
            </c:dLbl>
            <c:dLbl>
              <c:idx val="4"/>
              <c:layout>
                <c:manualLayout>
                  <c:x val="-8.9984332806558903E-2"/>
                  <c:y val="7.8386352133713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A-43C5-8079-BDC6134472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Лист1!$O$76:$O$80</c:f>
              <c:strCache>
                <c:ptCount val="5"/>
                <c:pt idx="0">
                  <c:v>неотложные</c:v>
                </c:pt>
                <c:pt idx="1">
                  <c:v>посещения на дому, в т.ч. активные</c:v>
                </c:pt>
                <c:pt idx="2">
                  <c:v>диспансерные</c:v>
                </c:pt>
                <c:pt idx="3">
                  <c:v>разовые посещения по поводу заболевания</c:v>
                </c:pt>
                <c:pt idx="4">
                  <c:v>посещения по поводу заболевания с повторной явкой</c:v>
                </c:pt>
              </c:strCache>
            </c:strRef>
          </c:cat>
          <c:val>
            <c:numRef>
              <c:f>Лист1!$P$76:$P$80</c:f>
              <c:numCache>
                <c:formatCode>0.0%</c:formatCode>
                <c:ptCount val="5"/>
                <c:pt idx="0">
                  <c:v>4.8000000000000001E-2</c:v>
                </c:pt>
                <c:pt idx="1">
                  <c:v>0.17800000000000005</c:v>
                </c:pt>
                <c:pt idx="2">
                  <c:v>2.9000000000000001E-2</c:v>
                </c:pt>
                <c:pt idx="3">
                  <c:v>3.6999999999999998E-2</c:v>
                </c:pt>
                <c:pt idx="4">
                  <c:v>0.70900000000000019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9A-43C5-8079-BDC6134472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7669658019857202E-2"/>
          <c:y val="0.5356238195756029"/>
          <c:w val="0.79320301859464171"/>
          <c:h val="0.425183004357540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Лист1!$C$89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Лист1!$C$90:$C$91</c:f>
              <c:numCache>
                <c:formatCode>General</c:formatCode>
                <c:ptCount val="2"/>
                <c:pt idx="0">
                  <c:v>98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B-4C06-BE6D-A6BB84E6C053}"/>
            </c:ext>
          </c:extLst>
        </c:ser>
        <c:ser>
          <c:idx val="1"/>
          <c:order val="1"/>
          <c:tx>
            <c:strRef>
              <c:f>Лист1!$D$89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Лист1!$D$90:$D$91</c:f>
              <c:numCache>
                <c:formatCode>General</c:formatCode>
                <c:ptCount val="2"/>
                <c:pt idx="0">
                  <c:v>102</c:v>
                </c:pt>
                <c:pt idx="1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B-4C06-BE6D-A6BB84E6C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361664"/>
        <c:axId val="69363200"/>
      </c:barChart>
      <c:catAx>
        <c:axId val="69361664"/>
        <c:scaling>
          <c:orientation val="minMax"/>
        </c:scaling>
        <c:delete val="1"/>
        <c:axPos val="l"/>
        <c:majorTickMark val="out"/>
        <c:minorTickMark val="none"/>
        <c:tickLblPos val="none"/>
        <c:crossAx val="69363200"/>
        <c:crosses val="autoZero"/>
        <c:auto val="1"/>
        <c:lblAlgn val="ctr"/>
        <c:lblOffset val="100"/>
        <c:noMultiLvlLbl val="0"/>
      </c:catAx>
      <c:valAx>
        <c:axId val="6936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93616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49416323636947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2-46C4-9D6C-D94D50E09984}"/>
                </c:ext>
              </c:extLst>
            </c:dLbl>
            <c:dLbl>
              <c:idx val="1"/>
              <c:layout>
                <c:manualLayout>
                  <c:x val="-2.3569760924676982E-3"/>
                  <c:y val="-4.031138743311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2-46C4-9D6C-D94D50E09984}"/>
                </c:ext>
              </c:extLst>
            </c:dLbl>
            <c:dLbl>
              <c:idx val="2"/>
              <c:layout>
                <c:manualLayout>
                  <c:x val="9.427904369870792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2-46C4-9D6C-D94D50E09984}"/>
                </c:ext>
              </c:extLst>
            </c:dLbl>
            <c:dLbl>
              <c:idx val="3"/>
              <c:layout>
                <c:manualLayout>
                  <c:x val="1.532034460104004E-2"/>
                  <c:y val="-4.7640730602777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2-46C4-9D6C-D94D50E09984}"/>
                </c:ext>
              </c:extLst>
            </c:dLbl>
            <c:dLbl>
              <c:idx val="4"/>
              <c:layout>
                <c:manualLayout>
                  <c:x val="7.0709282774030968E-3"/>
                  <c:y val="-3.6646715848290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22-46C4-9D6C-D94D50E09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Лист1!$C$112:$C$116</c:f>
              <c:numCache>
                <c:formatCode>General</c:formatCode>
                <c:ptCount val="5"/>
                <c:pt idx="0">
                  <c:v>615</c:v>
                </c:pt>
                <c:pt idx="1">
                  <c:v>52316</c:v>
                </c:pt>
                <c:pt idx="2">
                  <c:v>2350</c:v>
                </c:pt>
                <c:pt idx="3">
                  <c:v>4532</c:v>
                </c:pt>
                <c:pt idx="4">
                  <c:v>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22-46C4-9D6C-D94D50E09984}"/>
            </c:ext>
          </c:extLst>
        </c:ser>
        <c:ser>
          <c:idx val="1"/>
          <c:order val="1"/>
          <c:tx>
            <c:strRef>
              <c:f>Лист1!$D$111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1.2963368508572343E-2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22-46C4-9D6C-D94D50E09984}"/>
                </c:ext>
              </c:extLst>
            </c:dLbl>
            <c:dLbl>
              <c:idx val="1"/>
              <c:layout>
                <c:manualLayout>
                  <c:x val="3.5354641387015474E-2"/>
                  <c:y val="-4.3976059017948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2-46C4-9D6C-D94D50E09984}"/>
                </c:ext>
              </c:extLst>
            </c:dLbl>
            <c:dLbl>
              <c:idx val="2"/>
              <c:layout>
                <c:manualLayout>
                  <c:x val="8.249416323636947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22-46C4-9D6C-D94D50E09984}"/>
                </c:ext>
              </c:extLst>
            </c:dLbl>
            <c:dLbl>
              <c:idx val="3"/>
              <c:layout>
                <c:manualLayout>
                  <c:x val="1.414185655480619E-2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22-46C4-9D6C-D94D50E09984}"/>
                </c:ext>
              </c:extLst>
            </c:dLbl>
            <c:dLbl>
              <c:idx val="4"/>
              <c:layout>
                <c:manualLayout>
                  <c:x val="5.8924402311692475E-3"/>
                  <c:y val="-3.6646715848290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22-46C4-9D6C-D94D50E09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Лист1!$D$112:$D$116</c:f>
              <c:numCache>
                <c:formatCode>General</c:formatCode>
                <c:ptCount val="5"/>
                <c:pt idx="0">
                  <c:v>539</c:v>
                </c:pt>
                <c:pt idx="1">
                  <c:v>53900</c:v>
                </c:pt>
                <c:pt idx="2">
                  <c:v>2237</c:v>
                </c:pt>
                <c:pt idx="3">
                  <c:v>4138</c:v>
                </c:pt>
                <c:pt idx="4">
                  <c:v>2130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22-46C4-9D6C-D94D50E09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255936"/>
        <c:axId val="71257472"/>
        <c:axId val="0"/>
      </c:bar3DChart>
      <c:catAx>
        <c:axId val="71255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1257472"/>
        <c:crosses val="autoZero"/>
        <c:auto val="1"/>
        <c:lblAlgn val="ctr"/>
        <c:lblOffset val="100"/>
        <c:noMultiLvlLbl val="0"/>
      </c:catAx>
      <c:valAx>
        <c:axId val="71257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2559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Врачи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518C-4E9E-B05F-C9BBA260D65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Лист1!$B$151:$B$152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Лист1!$C$151:$C$152</c:f>
              <c:numCache>
                <c:formatCode>0.00%</c:formatCode>
                <c:ptCount val="2"/>
                <c:pt idx="0">
                  <c:v>0.79770444763271164</c:v>
                </c:pt>
                <c:pt idx="1">
                  <c:v>0.20229555236728841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C-4E9E-B05F-C9BBA260D6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466954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Главного врача </a:t>
            </a:r>
            <a:b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ГБУЗ «ДГП № 91 ДЗМ»</a:t>
            </a:r>
          </a:p>
          <a:p>
            <a:pPr algn="l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Роговой Е.С.</a:t>
            </a:r>
            <a:endParaRPr lang="ru-RU" sz="28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7408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186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9229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691982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39616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87186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639616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</a:p>
          <a:p>
            <a:pPr algn="ctr"/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271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87186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9229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692057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63961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39214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21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1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9960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1163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81750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49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39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2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457401"/>
            <a:ext cx="5328592" cy="4203847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 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dirty="0" smtClean="0"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 		2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Эндоскопическая стойка ФГДЭС  1ед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15880" y="1556792"/>
            <a:ext cx="3240360" cy="50405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 и 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диетология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клиническая лабораторная диагностика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 и спортивная медицина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8616280" y="1556792"/>
            <a:ext cx="32403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экспертиза временной нетрудоспособности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47328" y="46942"/>
            <a:ext cx="11903968" cy="68110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48748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174,25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7805" y="254349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976320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142,25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72 человека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206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5360" y="1268760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295800" y="1268760"/>
          <a:ext cx="352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7896200" y="1268760"/>
          <a:ext cx="352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инвалидов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диабетом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сердца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здоровья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города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туберкулезом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040216" y="1099498"/>
            <a:ext cx="2143184" cy="5497268"/>
            <a:chOff x="5906076" y="1100084"/>
            <a:chExt cx="2143184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06076" y="2996952"/>
              <a:ext cx="1970316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остается на стабильно высоком уровне</a:t>
              </a: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остается на стабильно высоком уровне</a:t>
              </a:r>
            </a:p>
            <a:p>
              <a:pPr marL="172800" indent="172800">
                <a:buFont typeface="Arial" pitchFamily="34" charset="0"/>
                <a:buChar char="•"/>
              </a:pP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Возросла доступность записи к специалистам 2го уровня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3432" y="2996366"/>
            <a:ext cx="2640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информации, в кабинете дежурного врача, в кабинетах врачей-педиатров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 в поликлинике для улучшения оказания первичной медико-санитарной помощи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985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2013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963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2013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20136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276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6964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6 435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9985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11 740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32013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10 149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9 545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37 869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4511824" y="4797152"/>
          <a:ext cx="51845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27448" y="2303995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894362" y="2060848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616281" y="2303995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20486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4680" y="3028310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4680" y="2596262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12424" y="2060848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5719" y="3645024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07368" y="1628800"/>
          <a:ext cx="92170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534 651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600056" y="908720"/>
          <a:ext cx="51845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600056" y="908720"/>
          <a:ext cx="525658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4583832" y="2348880"/>
          <a:ext cx="3378013" cy="39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7968208" y="2852936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05" y="1648030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1" y="1686823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5360" y="4005064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2564904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7368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07368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(100%): 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,6%   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(12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 2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95400" y="256490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301208"/>
            <a:ext cx="7790880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- 25,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(9 360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   - 6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(23 112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- 11%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(4 088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- 0,0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- 1,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(575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95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95,0%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95,2%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97,5%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101,4%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		96,1%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		98,2%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		98,0%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,8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1415480" y="2708920"/>
          <a:ext cx="10776520" cy="346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1317</TotalTime>
  <Words>1033</Words>
  <Application>Microsoft Office PowerPoint</Application>
  <PresentationFormat>Широкоэкранный</PresentationFormat>
  <Paragraphs>243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2019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Медицинская организация оказывает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218</cp:revision>
  <dcterms:created xsi:type="dcterms:W3CDTF">2019-02-11T07:19:05Z</dcterms:created>
  <dcterms:modified xsi:type="dcterms:W3CDTF">2020-03-04T12:58:54Z</dcterms:modified>
</cp:coreProperties>
</file>