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285" r:id="rId3"/>
    <p:sldId id="290" r:id="rId4"/>
    <p:sldId id="286" r:id="rId5"/>
    <p:sldId id="287" r:id="rId6"/>
    <p:sldId id="288" r:id="rId7"/>
    <p:sldId id="294" r:id="rId8"/>
    <p:sldId id="307" r:id="rId9"/>
    <p:sldId id="291" r:id="rId10"/>
    <p:sldId id="292" r:id="rId11"/>
    <p:sldId id="304" r:id="rId12"/>
    <p:sldId id="295" r:id="rId13"/>
    <p:sldId id="297" r:id="rId14"/>
    <p:sldId id="305" r:id="rId15"/>
    <p:sldId id="296" r:id="rId16"/>
    <p:sldId id="298" r:id="rId17"/>
    <p:sldId id="308" r:id="rId18"/>
    <p:sldId id="301" r:id="rId19"/>
    <p:sldId id="300" r:id="rId20"/>
    <p:sldId id="299" r:id="rId21"/>
    <p:sldId id="30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39">
          <p15:clr>
            <a:srgbClr val="A4A3A4"/>
          </p15:clr>
        </p15:guide>
        <p15:guide id="5" pos="7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AF0"/>
    <a:srgbClr val="E9F5F7"/>
    <a:srgbClr val="E2EEF6"/>
    <a:srgbClr val="C2E1EC"/>
    <a:srgbClr val="997FF9"/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46" autoAdjust="0"/>
  </p:normalViewPr>
  <p:slideViewPr>
    <p:cSldViewPr>
      <p:cViewPr varScale="1">
        <p:scale>
          <a:sx n="59" d="100"/>
          <a:sy n="59" d="100"/>
        </p:scale>
        <p:origin x="72" y="384"/>
      </p:cViewPr>
      <p:guideLst>
        <p:guide orient="horz" pos="1344"/>
        <p:guide pos="438"/>
        <p:guide pos="7242"/>
        <p:guide pos="439"/>
        <p:guide pos="72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Возрастной состав работников ГБУЗ «ГП № 67 ДЗМ»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731481481481484E-2"/>
          <c:y val="0.13545182740459577"/>
          <c:w val="0.97453703703703687"/>
          <c:h val="0.7532977996844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работников ГБУЗ «ГП №67 ДЗМ»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35F-1A4C-9C79-D590B8944D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5F-1A4C-9C79-D590B8944DC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5F-1A4C-9C79-D590B8944DC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5F-1A4C-9C79-D590B8944D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до 36 лет</a:t>
                    </a:r>
                    <a:r>
                      <a:rPr lang="ru-RU"/>
                      <a:t>
25%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F-1A4C-9C79-D590B8944D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37-50 лет</a:t>
                    </a:r>
                    <a:r>
                      <a:rPr lang="ru-RU"/>
                      <a:t>
33,5%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F-1A4C-9C79-D590B8944D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51-55 лет</a:t>
                    </a:r>
                    <a:r>
                      <a:rPr lang="ru-RU"/>
                      <a:t>
12%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F-1A4C-9C79-D590B8944D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56 лет и старше</a:t>
                    </a:r>
                    <a:r>
                      <a:rPr lang="ru-RU"/>
                      <a:t>
29,5%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5F-1A4C-9C79-D590B8944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36 лет</c:v>
                </c:pt>
                <c:pt idx="1">
                  <c:v>37-50 лет</c:v>
                </c:pt>
                <c:pt idx="2">
                  <c:v>51-55 лет</c:v>
                </c:pt>
                <c:pt idx="3">
                  <c:v>56 лет и старше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0.28540000000000032</c:v>
                </c:pt>
                <c:pt idx="1">
                  <c:v>0.33410000000000117</c:v>
                </c:pt>
                <c:pt idx="2">
                  <c:v>0.1305</c:v>
                </c:pt>
                <c:pt idx="3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5F-1A4C-9C79-D590B8944DC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68551326917492"/>
          <c:y val="0.92713178440021848"/>
          <c:w val="0.44566601049868781"/>
          <c:h val="6.0953826582784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  <a:latin typeface="Times New Roman" pitchFamily="18" charset="0"/>
              </a:rPr>
              <a:t>Работа врачей поликлиники</a:t>
            </a:r>
            <a:endParaRPr lang="ru-RU" b="1" baseline="0" dirty="0">
              <a:latin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врачей, включая профилактические,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635753849236991E-17"/>
                  <c:y val="-1.705653075984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C-7144-9DBF-089D78F6D53D}"/>
                </c:ext>
              </c:extLst>
            </c:dLbl>
            <c:dLbl>
              <c:idx val="1"/>
              <c:layout>
                <c:manualLayout>
                  <c:x val="2.8858839674678245E-2"/>
                  <c:y val="-1.705653075984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(2018 г.)</c:v>
                </c:pt>
                <c:pt idx="1">
                  <c:v>За отчетный период (2019 г.)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570045</c:v>
                </c:pt>
                <c:pt idx="1">
                  <c:v>544256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C-7144-9DBF-089D78F6D5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посещений врачей по поводу заболеваний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782762319656841E-2"/>
                  <c:y val="-1.705653075984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C-7144-9DBF-089D78F6D53D}"/>
                </c:ext>
              </c:extLst>
            </c:dLbl>
            <c:dLbl>
              <c:idx val="1"/>
              <c:layout>
                <c:manualLayout>
                  <c:x val="3.4630607609614186E-2"/>
                  <c:y val="-1.137102050656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(2018 г.)</c:v>
                </c:pt>
                <c:pt idx="1">
                  <c:v>За отчетный период (2019 г.)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331409</c:v>
                </c:pt>
                <c:pt idx="1">
                  <c:v>296380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7C-7144-9DBF-089D78F6D5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посещений врачами на дому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(2018 г.)</c:v>
                </c:pt>
                <c:pt idx="1">
                  <c:v>За отчетный период (2019 г.)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35082</c:v>
                </c:pt>
                <c:pt idx="1">
                  <c:v>35686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7C-7144-9DBF-089D78F6D5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посещений профилактических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391381159828441E-2"/>
                  <c:y val="-5.68551025328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C-7144-9DBF-089D78F6D53D}"/>
                </c:ext>
              </c:extLst>
            </c:dLbl>
            <c:dLbl>
              <c:idx val="1"/>
              <c:layout>
                <c:manualLayout>
                  <c:x val="1.9239226449785561E-2"/>
                  <c:y val="-1.421377563320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(2018 г.)</c:v>
                </c:pt>
                <c:pt idx="1">
                  <c:v>За отчетный период (2019 г.)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238636</c:v>
                </c:pt>
                <c:pt idx="1">
                  <c:v>247876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7C-7144-9DBF-089D78F6D5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750400"/>
        <c:axId val="135751936"/>
        <c:axId val="0"/>
      </c:bar3DChart>
      <c:catAx>
        <c:axId val="1357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135751936"/>
        <c:crosses val="autoZero"/>
        <c:auto val="1"/>
        <c:lblAlgn val="ctr"/>
        <c:lblOffset val="100"/>
        <c:noMultiLvlLbl val="0"/>
      </c:catAx>
      <c:valAx>
        <c:axId val="13575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1357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bg1"/>
                </a:solidFill>
                <a:effectLst/>
                <a:latin typeface="Times New Roman" pitchFamily="18" charset="0"/>
              </a:rPr>
              <a:t>Динамика показателя, %</a:t>
            </a:r>
            <a:r>
              <a:rPr lang="ru-RU" sz="1400" b="1" i="0" u="none" strike="noStrike" baseline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400" b="1" baseline="0" dirty="0">
              <a:solidFill>
                <a:schemeClr val="bg1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41071280148399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03988257966497"/>
          <c:y val="5.9390159047014834E-2"/>
          <c:w val="0.43118431624618381"/>
          <c:h val="0.92160458632811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врачей, включая профилактические,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-4.4999999999999998E-2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1-AA4C-8AA7-9CD0A6587B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посещений врачей по поводу заболеваний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-0.106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1-AA4C-8AA7-9CD0A6587B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посещений врачами на дому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1-AA4C-8AA7-9CD0A6587B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посещений профилактических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914131225471889E-3"/>
                  <c:y val="1.1978100824956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61-AA4C-8AA7-9CD0A6587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1-AA4C-8AA7-9CD0A6587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841664"/>
        <c:axId val="135843200"/>
      </c:barChart>
      <c:catAx>
        <c:axId val="1358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43200"/>
        <c:crosses val="autoZero"/>
        <c:auto val="1"/>
        <c:lblAlgn val="ctr"/>
        <c:lblOffset val="100"/>
        <c:noMultiLvlLbl val="0"/>
      </c:catAx>
      <c:valAx>
        <c:axId val="13584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135841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624B-7A66-4B2D-A4C4-DAF0FBA4C0C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2079A-8C78-4A93-A747-99CAEB526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079A-8C78-4A93-A747-99CAEB526B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079A-8C78-4A93-A747-99CAEB526B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079A-8C78-4A93-A747-99CAEB526B6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0"/>
            <a:ext cx="12188144" cy="71734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88088" y="3573016"/>
            <a:ext cx="3816424" cy="720080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1384" y="4365108"/>
            <a:ext cx="10945216" cy="2304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Государственного бюджетного учреждения здравоохранения города Москвы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«Городская поликлиника № 67 Департамента здравоохранения города Москвы»  за 2019 год</a:t>
            </a:r>
          </a:p>
          <a:p>
            <a:pPr algn="r">
              <a:lnSpc>
                <a:spcPct val="120000"/>
              </a:lnSpc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Главный врач</a:t>
            </a:r>
          </a:p>
          <a:p>
            <a:pPr algn="l">
              <a:lnSpc>
                <a:spcPct val="12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Короткий Владимир Николаевич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200483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Профилактическая работа. Диспансерное наблюдение</a:t>
            </a:r>
            <a:br>
              <a:rPr lang="ru-RU" sz="40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Диспансерное наблюдение за инвалидами и участниками Великой Отечественной войны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910773"/>
              </p:ext>
            </p:extLst>
          </p:nvPr>
        </p:nvGraphicFramePr>
        <p:xfrm>
          <a:off x="3381356" y="2143117"/>
          <a:ext cx="7458622" cy="343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752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Наименование показателей </a:t>
                      </a:r>
                    </a:p>
                  </a:txBody>
                  <a:tcPr marL="47625" marR="47625" marT="0" marB="0" anchor="ctr" anchorCtr="1"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 ВОВ, в том числе инвалиды ВОВ</a:t>
                      </a:r>
                    </a:p>
                  </a:txBody>
                  <a:tcPr marL="47625" marR="47625" marT="0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1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Состоит под диспансерным наблюдением на конец отчетного года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9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Снято с диспансерного наблюдения в течение отчетного года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выехало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умерло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Состоит по группам инвалидности: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стационарное лечение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74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санаторно- курортное лечение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238084" y="5786454"/>
            <a:ext cx="11593288" cy="54868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Количество инвалидов и участников войны ежегодно сокращается, повышается количество надомных пациентов. Ежегодно организуется комплексное диспансерное обследование ИВОВ и УВОВ. Обследование проведено 100% пациентов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881026" y="2071678"/>
            <a:ext cx="2357454" cy="3605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810380" y="2071678"/>
            <a:ext cx="4297485" cy="4297485"/>
            <a:chOff x="6960096" y="1795811"/>
            <a:chExt cx="4297485" cy="4297485"/>
          </a:xfrm>
        </p:grpSpPr>
        <p:sp>
          <p:nvSpPr>
            <p:cNvPr id="6" name="Овал 5"/>
            <p:cNvSpPr/>
            <p:nvPr/>
          </p:nvSpPr>
          <p:spPr>
            <a:xfrm>
              <a:off x="6960096" y="1795811"/>
              <a:ext cx="4297485" cy="4297485"/>
            </a:xfrm>
            <a:prstGeom prst="ellipse">
              <a:avLst/>
            </a:prstGeom>
            <a:solidFill>
              <a:srgbClr val="49B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718" y="2348880"/>
              <a:ext cx="1988722" cy="198872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306054" y="4305097"/>
              <a:ext cx="3672407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Все планы по вакцинации </a:t>
              </a:r>
              <a:b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2018 год выполнены на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08168" y="5015498"/>
              <a:ext cx="30243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</a:t>
              </a:r>
              <a:endParaRPr lang="ru-RU" sz="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5274" y="2500306"/>
            <a:ext cx="6058183" cy="3888432"/>
            <a:chOff x="595274" y="2500306"/>
            <a:chExt cx="6058183" cy="3888432"/>
          </a:xfrm>
          <a:solidFill>
            <a:srgbClr val="E9F5F7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5274" y="2500306"/>
              <a:ext cx="5234600" cy="3888432"/>
            </a:xfrm>
            <a:prstGeom prst="roundRect">
              <a:avLst>
                <a:gd name="adj" fmla="val 1954"/>
              </a:avLst>
            </a:prstGeom>
            <a:grpFill/>
            <a:ln>
              <a:solidFill>
                <a:srgbClr val="70A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Вакцинация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против гепатита В 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Вакцинация против гепатита А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Ревакцинация против гепатита А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Вакцинация против кори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Ревакцинация против кори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Вакцинация против краснухи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Ревакцинация против краснухи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Вакцинация против дифтерии</a:t>
              </a:r>
            </a:p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Ревакцинация против дифтерии</a:t>
              </a:r>
            </a:p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5810248" y="2500306"/>
              <a:ext cx="843209" cy="3888432"/>
              <a:chOff x="5900863" y="1988840"/>
              <a:chExt cx="843209" cy="3888432"/>
            </a:xfrm>
            <a:grpFill/>
          </p:grpSpPr>
          <p:cxnSp>
            <p:nvCxnSpPr>
              <p:cNvPr id="11" name="Прямая со стрелкой 10"/>
              <p:cNvCxnSpPr/>
              <p:nvPr/>
            </p:nvCxnSpPr>
            <p:spPr>
              <a:xfrm>
                <a:off x="5929926" y="4005064"/>
                <a:ext cx="814146" cy="0"/>
              </a:xfrm>
              <a:prstGeom prst="straightConnector1">
                <a:avLst/>
              </a:prstGeom>
              <a:grpFill/>
              <a:ln w="28575" cap="rnd" cmpd="sng">
                <a:solidFill>
                  <a:srgbClr val="49BED8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900863" y="1988840"/>
                <a:ext cx="29062" cy="3888432"/>
              </a:xfrm>
              <a:prstGeom prst="line">
                <a:avLst/>
              </a:prstGeom>
              <a:grpFill/>
              <a:ln w="57150">
                <a:solidFill>
                  <a:srgbClr val="49BE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952464" y="785794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Профилактическая работа. Диспансерное наблюдение.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Прививочная работа: гепатит, корь, краснуха, дифтерия</a:t>
            </a: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928670"/>
            <a:ext cx="10972800" cy="1356760"/>
          </a:xfrm>
        </p:spPr>
        <p:txBody>
          <a:bodyPr>
            <a:noAutofit/>
          </a:bodyPr>
          <a:lstStyle/>
          <a:p>
            <a:pPr algn="r"/>
            <a:r>
              <a:rPr lang="ru-RU" sz="3600" dirty="0"/>
              <a:t> Профилактическая работа. Диспансерное наблюдение</a:t>
            </a:r>
            <a:br>
              <a:rPr lang="ru-RU" sz="3600" dirty="0"/>
            </a:br>
            <a:r>
              <a:rPr lang="ru-RU" sz="2400" dirty="0"/>
              <a:t> Деятельность отделения (кабинета) медицинской профилактики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33421"/>
              </p:ext>
            </p:extLst>
          </p:nvPr>
        </p:nvGraphicFramePr>
        <p:xfrm>
          <a:off x="2207568" y="2060852"/>
          <a:ext cx="9433049" cy="351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72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Наименование показателей 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en-US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en-US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показателя, %</a:t>
                      </a:r>
                    </a:p>
                  </a:txBody>
                  <a:tcPr marL="47625" marR="47625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9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лиц, обученных основам здорового образа жизни,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591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+0,9%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медицинских работников, обученных методике профилактики заболеваний и укрепления здоровья,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пациентов, обученных в "школах",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+0.6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числе: школе для беременных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беременных с сердечной недостаточностью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больных на хроническом диализе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больных артериальной гипертензией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+6,3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больных с заболеванием суставов и позвоночника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+0,6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больных бронхиальной астмой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+0.8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3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школе для больных сахарным диабетом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+0,6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3859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проведенных массовых мероприятий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+11.8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881026" y="5786454"/>
            <a:ext cx="10729192" cy="90871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2019 г. велась большая методическая работа по расширению спектра школ здоровья, проведено 19 массовых мероприятий.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166646" y="2643182"/>
            <a:ext cx="2000264" cy="2451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571480"/>
            <a:ext cx="109728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 Павильон «Здоровая Москва» (парк «Садовники»)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800" y="2564904"/>
            <a:ext cx="7416824" cy="410445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Количество взрослого населения, прошедшего обследования в мобильном модуле составило – 5169 чел., из них: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граждане трудоспособного возраста – 3320 чел.</a:t>
            </a:r>
          </a:p>
          <a:p>
            <a:pPr lvl="1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граждане старше трудоспособного возраста – 1849 чел.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результатам проведения осмотров выявлены факторы риска развития хронических инфекционных заболеваний – 10554, в том числе: 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повышенный уровень артериального давления –  956 чел.</a:t>
            </a:r>
          </a:p>
          <a:p>
            <a:pPr lvl="1">
              <a:spcBef>
                <a:spcPts val="0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гиперхолестеринемия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 844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избыточная масс тела –  1478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повышенный уровень глюкозы –  323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патология при исследовании общего анализа крови –  1654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патология при исследовании ПСА –  6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курение табака –  993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низкая физическая активность –  2059 чел.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нерациональное питание –  2024 чел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 пагубного потребления алкоголя – 152 чел. </a:t>
            </a:r>
          </a:p>
          <a:p>
            <a:pPr lvl="1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исследовании внутриглазного давления – 65 чел.</a:t>
            </a:r>
          </a:p>
          <a:p>
            <a:pPr lvl="1"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8132" name="Picture 4" descr="https://avatars.mds.yandex.net/get-districts/1544316/2a0000016b751895b480bd0a0d49be572f9c/optim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4" y="2857496"/>
            <a:ext cx="3879615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150" y="1643050"/>
            <a:ext cx="10358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году была возможность быстро и в комфортной обстановке пройти практически весь набор обследований, предусмотренный первым этапом диспансеризации, в павильоне «Здоровая Москва» (парк Садовники)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857232"/>
            <a:ext cx="10972800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/>
              <a:t>Акция, приуроченная к Всемирному Дню борьбы против рака груди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10" y="2714620"/>
            <a:ext cx="7500990" cy="43891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Проведены диагностические исследования – у 143 женщин, в том числе: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УЗИ молочных желез – 56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Маммография – 87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Выявлены подозрения на злокачественные новообразования – 2 </a:t>
            </a:r>
          </a:p>
        </p:txBody>
      </p:sp>
      <p:pic>
        <p:nvPicPr>
          <p:cNvPr id="1026" name="Picture 2" descr="Картинки по запросу &quot;маммограф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714620"/>
            <a:ext cx="4349372" cy="282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500174"/>
            <a:ext cx="10972800" cy="19442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 Показатели здоровья населения, проживающего в районе обслуживания поликлиники</a:t>
            </a:r>
            <a:br>
              <a:rPr lang="ru-RU" sz="4000" dirty="0"/>
            </a:br>
            <a:r>
              <a:rPr lang="ru-RU" sz="2700" dirty="0"/>
              <a:t>Взрослые (18 лет и старше)</a:t>
            </a:r>
            <a:br>
              <a:rPr lang="ru-RU" sz="27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41917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Численность взрослого населения 18 лет и старше составила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2018 г. – 125 751 человек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2019 г. – 125 071 человек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заболеваемости по сравнению с 2018 г. по основным нозологическим единицам сохраняется без изменений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первое место занимают болезни органов кровообращения;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второе место занимают болезни органов дыхания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третье место занимают костно-мышечная система;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четвертое место – органы пищеварения.</a:t>
            </a:r>
          </a:p>
          <a:p>
            <a:pPr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В 2019 году отмечается тенденция роста по травмам, отравлениям и некоторых других последствий воздействия внешних причин – на 7,3 %, по заболеваемости костно-мышечной системы и соединительной ткани – на 16%, по болезням мочеполовой системы – на 21%. Показатель болезни системы кровообращения снизился на 22%, ишемической болезни сердца – на 29,3%.</a:t>
            </a:r>
          </a:p>
          <a:p>
            <a:pPr>
              <a:buNone/>
            </a:pPr>
            <a:endParaRPr lang="ru-RU" sz="2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608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Показатели здоровья населения, проживающего в районе обслуживания поликлиники</a:t>
            </a:r>
            <a:br>
              <a:rPr lang="ru-RU" sz="4000" dirty="0"/>
            </a:br>
            <a:r>
              <a:rPr lang="ru-RU" sz="2400" dirty="0"/>
              <a:t> Взрослые (18 лет и старше</a:t>
            </a:r>
            <a:r>
              <a:rPr lang="ru-RU" sz="2700" dirty="0"/>
              <a:t>)</a:t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059904"/>
              </p:ext>
            </p:extLst>
          </p:nvPr>
        </p:nvGraphicFramePr>
        <p:xfrm>
          <a:off x="595274" y="2214563"/>
          <a:ext cx="11072890" cy="445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 п/п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Наименование показателей 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47625" marR="47625" marT="0" marB="0" anchor="ctr" anchorCtr="1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показателя, %</a:t>
                      </a:r>
                    </a:p>
                  </a:txBody>
                  <a:tcPr marL="47625" marR="47625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1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Зарегистрировано заболеваний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152 631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151775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-0,6%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8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Инфекционные и паразитарные болезни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1833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-1,7%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5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Новообразования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+21%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2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эндокринной системы, расстройства питания и нарушения обмена веществ - всего, из них: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11 141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11158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+0,1%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90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4.1.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Сахарный диабет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6304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6625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+5%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нервной системы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2152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+2,9%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55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13 528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13857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+2,4%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7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Болезни уха и сосцевидного отростка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5244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3763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-28,2%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69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Болезни системы кровообращения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40 018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31216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-22%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Гипертоническая болезнь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13 547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10619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-21,6%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54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Ишемические болезни сердца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13 017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9206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-29,3%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1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Цереброваскулярные болезни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8467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5151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-39,2%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Болезни органов дыхания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29 903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26751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-10.6%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85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Астма; астматический статус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1597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+13%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52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органов пищеварения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16 714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15063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-9,9%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24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костно-мышечной системы и соединительной ткани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18 850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21848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+16%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97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мочеполовой системы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8244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10005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+21%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34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Травмы, отравления и некоторые другие последствия воздействия внешних причин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+7,3%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714356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/>
              <a:t>Систематизация работы</a:t>
            </a:r>
            <a:br>
              <a:rPr lang="ru-RU" sz="3600" dirty="0"/>
            </a:br>
            <a:r>
              <a:rPr lang="ru-RU" sz="2700" dirty="0"/>
              <a:t>с хроническими и </a:t>
            </a:r>
            <a:br>
              <a:rPr lang="ru-RU" sz="2700" dirty="0"/>
            </a:br>
            <a:r>
              <a:rPr lang="ru-RU" sz="2700" dirty="0" err="1"/>
              <a:t>маломобильными</a:t>
            </a:r>
            <a:r>
              <a:rPr lang="ru-RU" sz="2700" dirty="0"/>
              <a:t> пациентами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Систематизация работы с хроническими больными включает в себя: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внедрение выделенного врача для пациентов со множественными хроническими заболеваниями;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службы патронажного ухода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маломобильными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пациентами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проекте участвуют 10 врачей: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 врачей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пациентов со множественными хроническими заболеваниями</a:t>
            </a:r>
          </a:p>
          <a:p>
            <a:pPr lvl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Всего под наблюдением – 2978 чел.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врача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патронажной службы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Всего под наблюдением – 1583 чел.</a:t>
            </a:r>
          </a:p>
          <a:p>
            <a:pPr lvl="0"/>
            <a:endParaRPr lang="ru-RU" sz="2800" dirty="0"/>
          </a:p>
          <a:p>
            <a:pPr lvl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Ведется электронный регистр пациентов и мониторинг клинических показателей пациентов с целью оценки эффективности лечения. </a:t>
            </a:r>
          </a:p>
          <a:p>
            <a:pPr lvl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Формируются индивидуальные планы ведения пациентов, включая формирование индивидуальных рекомендаций по образу жизни и самостоятельному контролю ряда медицинских показателей.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/>
              <a:t>Проект «Активное долголетие»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1714488"/>
            <a:ext cx="10972800" cy="457203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Целью проекта «Активное долголетие» является: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жизненной активности граждан старшего поколения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внутренних ресурсов граждан старшего поколения, позволяющих расширить возможности их самореализации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Участие в проекте могут принимать граждане, проживающие в городе Москве, достигшие пенсионного возраста (мужчины – от 60 лет, женщины – от 55 лет);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рамках проекта в 2019 году проведены 47 лекций, направленные  на формирование здорового образа жизни, предупреждение и профилактику различных заболеваний, таких как: 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сахарный диабет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 артериальная гипертензия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острые респираторные заболевания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болезни суставов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болезни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лекциях приняли 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164 чел.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Одновременно проводились занятия по лечебной физической культуре. Количество уникальных участников – 68 человек.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 Оборудование поликлиники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1785926"/>
            <a:ext cx="7718648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Поликлиника оснащена современным оборудованием, в том числе: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компьютерный томограф  - 1 ед.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магнитно-резонансный томограф - 1 ед.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Денситометр - 1 ед.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Флюорографы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- 4 ед.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Маммографы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- 1 ед.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Аппараты ультразвуковой диагностики -  8 ед.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Аппаратура для суточного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электрокардиограммы - 22 ед.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Аппаратура для суточного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АД - 6 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8400256" y="1484784"/>
            <a:ext cx="3528391" cy="4732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1000108"/>
            <a:ext cx="11031016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Общие сведения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Прикрепленное население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Городская поликлиника № 67 оказывает первичную медико-санитарную и специализированную медицинскую помощи взрослому населению от 18 лет. Территория обслуживания амбулаторного центра охватывает следующие районы Южного административного округа города Москвы: частично Донской, частично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Нагорный,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затон.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Численность прикрепленного населения в соответствии с региональным сегментом Единого регистра лиц, застрахованных по системе ОМС (на 31.12.2019 г.) составляет 125 071 человек, в том числе: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 трудоспособного возраста (женщин до 55 лет, мужчин до 60 лет) – 78 397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 пожилого возраста (старше 55 (женщин) старше 60 (мужчин) – 46 674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Прикрепленное население жителей района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составляет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42 548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665446"/>
            <a:ext cx="10972800" cy="459298"/>
          </a:xfrm>
        </p:spPr>
        <p:txBody>
          <a:bodyPr>
            <a:noAutofit/>
          </a:bodyPr>
          <a:lstStyle/>
          <a:p>
            <a:r>
              <a:rPr lang="ru-RU" sz="2400" dirty="0"/>
              <a:t>Оптимизация работы и повышение комфорта пребывания в поликлинике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772816"/>
            <a:ext cx="10972800" cy="44197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/>
              <a:t>Оптимизация работы поликлиники включала в себя:</a:t>
            </a:r>
          </a:p>
          <a:p>
            <a:r>
              <a:rPr lang="ru-RU" sz="3800" dirty="0"/>
              <a:t>оптимизацию работы </a:t>
            </a:r>
            <a:r>
              <a:rPr lang="en-US" sz="3800" dirty="0"/>
              <a:t>Call</a:t>
            </a:r>
            <a:r>
              <a:rPr lang="ru-RU" sz="3800" dirty="0"/>
              <a:t>-центра;</a:t>
            </a:r>
          </a:p>
          <a:p>
            <a:r>
              <a:rPr lang="ru-RU" sz="3800" dirty="0"/>
              <a:t>развитие справочно-информационного отдела и входной группы;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С целью исключения неудобств для пациентов: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нахождения больных в одной зоне со здоровыми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нехватки посадочных мест для ожидания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отсутствия информации о движении очереди на прием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  <a:p>
            <a:pPr marL="0" indent="0" algn="just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Организованы зоны комфортного ожидания приема дежурного врача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Положительный эффект от организации зон комфортного ожидания: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разделение потоков здоровых и болеющих пациентов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создание достаточного количества посадочных мест для ожидания приема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информирование пациентов о движении «живой» очереди через информационное табло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визуальный контроль пациентов, находящихся в очереди.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857232"/>
            <a:ext cx="10972800" cy="1368152"/>
          </a:xfrm>
        </p:spPr>
        <p:txBody>
          <a:bodyPr>
            <a:noAutofit/>
          </a:bodyPr>
          <a:lstStyle/>
          <a:p>
            <a:pPr algn="r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Общие сведения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/>
              <a:t>Распределение прикрепленного населения и Мощность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9600" y="2564907"/>
            <a:ext cx="5384800" cy="379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Распределение прикрепленного населения по структурным подразделениям ГБУЗ «ГП № 67 ДЗМ» выглядит следующим образом: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головное учреждение – 14205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1 – 42 548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2 – 16 627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3 – 51 691 человек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97600" y="2564907"/>
            <a:ext cx="5731048" cy="379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Мощность структурных подразделений            ГБУЗ «ГП № 67 ДЗМ» по числу посещений в          1 смену: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головное учреждение – 249 посещений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1 – 566 посещений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2 – 273 посещений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 67 филиал 3 – 801 посещений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2000240"/>
            <a:ext cx="10972800" cy="93610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Деятельность учреждения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2700" dirty="0"/>
              <a:t> Штаты учреждения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445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состоянию на 31.12.2019 год штатное расписание ГБУЗ «ГП № 67 ДЗМ» составляло: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всего – 423,5 единиц, из них: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врачи – 158 ед.;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средний медицинский персонал – 151,25 ед.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Вакантные ставки занимаются путем внутреннего и внешнего совместительства, выполнения работниками дополнительной работы за дополнительную оплату (совмещение профессий (должностей); расширение зон обслуживания; увеличение объема работы; исполнение обязанностей временно отсутствующего работника; а также путем установления стимулирующих выплат).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643050"/>
            <a:ext cx="10972800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Деятельность учреждения</a:t>
            </a:r>
            <a:br>
              <a:rPr lang="ru-RU" sz="4000" dirty="0"/>
            </a:br>
            <a:r>
              <a:rPr lang="ru-RU" sz="3100" dirty="0"/>
              <a:t>Штаты учреждения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47880"/>
              </p:ext>
            </p:extLst>
          </p:nvPr>
        </p:nvGraphicFramePr>
        <p:xfrm>
          <a:off x="695395" y="1988841"/>
          <a:ext cx="10657194" cy="41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6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8900"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должности</a:t>
                      </a: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 за год, предшествующий отчетному (2018г.)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Отчетный период за 2019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числа занятых должностей,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штатных должностей по учреждению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занятых должностей в целом по учреждению/ физ. лиц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штатных должностей по учреждению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занятых должностей в целом по учреждению/ физ. лиц</a:t>
                      </a:r>
                    </a:p>
                  </a:txBody>
                  <a:tcPr marL="47625" marR="47625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Врачи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156,75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146,25/153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124,75/134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-15 %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медицинский персонал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147,25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133/144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151,25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128,5/128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-3,4%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должностей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419,25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389,5/411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432</a:t>
                      </a: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368</a:t>
                      </a: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/378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-5,3 %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142984"/>
            <a:ext cx="10972800" cy="150077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Деятельность учреждения</a:t>
            </a:r>
            <a:br>
              <a:rPr lang="ru-RU" sz="4000" dirty="0"/>
            </a:br>
            <a:r>
              <a:rPr lang="ru-RU" sz="2700" dirty="0"/>
              <a:t>Возрастной состав работников</a:t>
            </a:r>
            <a:br>
              <a:rPr lang="ru-RU" sz="2700" dirty="0"/>
            </a:br>
            <a:r>
              <a:rPr lang="ru-RU" sz="2700" dirty="0"/>
              <a:t>ГБУЗ «ГП №67 ДЗМ»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состоянию на 31.12.2019 структура возрастного состава была следующей: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36 лет – 95 человек – 25 %;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37-50 лет – 128 человек – 33,5 %;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51-55 лет – 46 человек – 12 %;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56 лет и старше – 109 человек – 29,5 %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учреждении работают: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сотрудника, награжденные почетным знаком «Отличник здравоохранения»;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 врачей «Высшей» квалификационной категории;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врача 1-й и 2 врача 2-й квалификационных категорий;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канд. мед. наук  – 6 человек;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врача имеют статус « Московский врач».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785794"/>
            <a:ext cx="10972800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Деятельность учреждения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Возрастной состав работников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ГБУЗ «ГП № 67 ДЗМ»</a:t>
            </a:r>
            <a:r>
              <a:rPr lang="en-US" sz="2700" dirty="0"/>
              <a:t/>
            </a:r>
            <a:br>
              <a:rPr lang="en-US" sz="2700" dirty="0"/>
            </a:br>
            <a:endParaRPr lang="ru-RU" sz="2700" dirty="0"/>
          </a:p>
        </p:txBody>
      </p:sp>
      <p:graphicFrame>
        <p:nvGraphicFramePr>
          <p:cNvPr id="4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1146"/>
              </p:ext>
            </p:extLst>
          </p:nvPr>
        </p:nvGraphicFramePr>
        <p:xfrm>
          <a:off x="609600" y="2060848"/>
          <a:ext cx="10972800" cy="426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50" y="785794"/>
            <a:ext cx="1107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/>
              <a:t>Деятельность учреждения</a:t>
            </a:r>
            <a:br>
              <a:rPr lang="ru-RU" sz="3200" dirty="0"/>
            </a:br>
            <a:r>
              <a:rPr lang="ru-RU" sz="3200" dirty="0"/>
              <a:t> Работа врачей поликлиники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48431"/>
              </p:ext>
            </p:extLst>
          </p:nvPr>
        </p:nvGraphicFramePr>
        <p:xfrm>
          <a:off x="595274" y="1500175"/>
          <a:ext cx="6458221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239188"/>
              </p:ext>
            </p:extLst>
          </p:nvPr>
        </p:nvGraphicFramePr>
        <p:xfrm>
          <a:off x="7739074" y="1714488"/>
          <a:ext cx="2961186" cy="37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191344" y="5517232"/>
            <a:ext cx="11593288" cy="522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2019 году снизилось общее количество посещений врачей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4,5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Увеличилось число посещений врача с профилактической целью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3,8%, количество посещений врача по поводу заболеваний на дому 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1,7%.  Число посещений врачей по поводу заболеваний снизилось на 10,6%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1214422"/>
            <a:ext cx="1097280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 Профилактическая работа. Диспансерное наблюдение</a:t>
            </a:r>
            <a:br>
              <a:rPr lang="ru-RU" sz="4000" dirty="0"/>
            </a:br>
            <a:r>
              <a:rPr lang="ru-RU" sz="2700" dirty="0"/>
              <a:t> Профилактические осмотры, проведенные данным учреждением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93815"/>
              </p:ext>
            </p:extLst>
          </p:nvPr>
        </p:nvGraphicFramePr>
        <p:xfrm>
          <a:off x="2809852" y="2285992"/>
          <a:ext cx="8929755" cy="366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763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Контингенты</a:t>
                      </a: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Подлежало осмотрам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Подлежало осмотрам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96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Контингенты населения, осмотренные в порядке периодических осмотров,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5151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80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Население, осмотренное в порядке проведения диспансеризации взрослого населения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26 459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26 227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29632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29632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238084" y="2285992"/>
            <a:ext cx="2357454" cy="3519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1449</TotalTime>
  <Words>2097</Words>
  <Application>Microsoft Office PowerPoint</Application>
  <PresentationFormat>Широкоэкранный</PresentationFormat>
  <Paragraphs>385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Roboto</vt:lpstr>
      <vt:lpstr>Times New Roman</vt:lpstr>
      <vt:lpstr>Wingdings 2</vt:lpstr>
      <vt:lpstr>Поток</vt:lpstr>
      <vt:lpstr>Годовой отчет</vt:lpstr>
      <vt:lpstr>Общие сведения Прикрепленное население </vt:lpstr>
      <vt:lpstr>Общие сведения Распределение прикрепленного населения и Мощность </vt:lpstr>
      <vt:lpstr>Деятельность учреждения  Штаты учреждения  </vt:lpstr>
      <vt:lpstr>Деятельность учреждения Штаты учреждения  </vt:lpstr>
      <vt:lpstr>Деятельность учреждения Возрастной состав работников ГБУЗ «ГП №67 ДЗМ» </vt:lpstr>
      <vt:lpstr>Деятельность учреждения  Возрастной состав работников ГБУЗ «ГП № 67 ДЗМ» </vt:lpstr>
      <vt:lpstr>Деятельность учреждения  Работа врачей поликлиники </vt:lpstr>
      <vt:lpstr> Профилактическая работа. Диспансерное наблюдение  Профилактические осмотры, проведенные данным учреждением  </vt:lpstr>
      <vt:lpstr>Профилактическая работа. Диспансерное наблюдение Диспансерное наблюдение за инвалидами и участниками Великой Отечественной войны  </vt:lpstr>
      <vt:lpstr>Презентация PowerPoint</vt:lpstr>
      <vt:lpstr> Профилактическая работа. Диспансерное наблюдение  Деятельность отделения (кабинета) медицинской профилактики </vt:lpstr>
      <vt:lpstr> Павильон «Здоровая Москва» (парк «Садовники»)</vt:lpstr>
      <vt:lpstr>Акция, приуроченная к Всемирному Дню борьбы против рака груди</vt:lpstr>
      <vt:lpstr> Показатели здоровья населения, проживающего в районе обслуживания поликлиники Взрослые (18 лет и старше)  </vt:lpstr>
      <vt:lpstr>Показатели здоровья населения, проживающего в районе обслуживания поликлиники  Взрослые (18 лет и старше) </vt:lpstr>
      <vt:lpstr>Систематизация работы с хроническими и  маломобильными пациентами</vt:lpstr>
      <vt:lpstr>Проект «Активное долголетие» </vt:lpstr>
      <vt:lpstr> Оборудование поликлиники</vt:lpstr>
      <vt:lpstr>Оптимизация работы и повышение комфорта пребывания в поликлинике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242</cp:revision>
  <cp:lastPrinted>2019-02-21T07:39:25Z</cp:lastPrinted>
  <dcterms:created xsi:type="dcterms:W3CDTF">2019-02-11T07:19:05Z</dcterms:created>
  <dcterms:modified xsi:type="dcterms:W3CDTF">2020-03-10T12:57:51Z</dcterms:modified>
</cp:coreProperties>
</file>