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89" r:id="rId3"/>
    <p:sldId id="292" r:id="rId4"/>
    <p:sldId id="290" r:id="rId5"/>
    <p:sldId id="291" r:id="rId6"/>
    <p:sldId id="258" r:id="rId7"/>
    <p:sldId id="296" r:id="rId8"/>
    <p:sldId id="259" r:id="rId9"/>
    <p:sldId id="294" r:id="rId10"/>
    <p:sldId id="279" r:id="rId11"/>
    <p:sldId id="295" r:id="rId12"/>
    <p:sldId id="277" r:id="rId13"/>
    <p:sldId id="300" r:id="rId14"/>
    <p:sldId id="270" r:id="rId15"/>
    <p:sldId id="271" r:id="rId16"/>
    <p:sldId id="273" r:id="rId17"/>
    <p:sldId id="266" r:id="rId18"/>
    <p:sldId id="274" r:id="rId19"/>
    <p:sldId id="303" r:id="rId20"/>
    <p:sldId id="276" r:id="rId21"/>
    <p:sldId id="280" r:id="rId22"/>
    <p:sldId id="281" r:id="rId23"/>
    <p:sldId id="269" r:id="rId24"/>
    <p:sldId id="287" r:id="rId25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4FCF754-5413-4839-903F-4460C1D85620}">
          <p14:sldIdLst>
            <p14:sldId id="256"/>
            <p14:sldId id="289"/>
            <p14:sldId id="292"/>
            <p14:sldId id="290"/>
            <p14:sldId id="291"/>
            <p14:sldId id="258"/>
            <p14:sldId id="296"/>
            <p14:sldId id="259"/>
            <p14:sldId id="294"/>
            <p14:sldId id="279"/>
            <p14:sldId id="295"/>
            <p14:sldId id="277"/>
            <p14:sldId id="300"/>
            <p14:sldId id="270"/>
            <p14:sldId id="271"/>
            <p14:sldId id="273"/>
            <p14:sldId id="266"/>
            <p14:sldId id="274"/>
            <p14:sldId id="303"/>
            <p14:sldId id="276"/>
            <p14:sldId id="280"/>
            <p14:sldId id="281"/>
            <p14:sldId id="269"/>
          </p14:sldIdLst>
        </p14:section>
        <p14:section name="Раздел без заголовка" id="{01D2C64D-6D57-4421-8789-E8BC91932233}">
          <p14:sldIdLst>
            <p14:sldId id="28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344" userDrawn="1">
          <p15:clr>
            <a:srgbClr val="A4A3A4"/>
          </p15:clr>
        </p15:guide>
        <p15:guide id="2" pos="438" userDrawn="1">
          <p15:clr>
            <a:srgbClr val="A4A3A4"/>
          </p15:clr>
        </p15:guide>
        <p15:guide id="3" pos="72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BED8"/>
    <a:srgbClr val="B7E4EF"/>
    <a:srgbClr val="D3EFF5"/>
    <a:srgbClr val="008AC6"/>
    <a:srgbClr val="6CB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>
      <p:cViewPr>
        <p:scale>
          <a:sx n="58" d="100"/>
          <a:sy n="58" d="100"/>
        </p:scale>
        <p:origin x="84" y="498"/>
      </p:cViewPr>
      <p:guideLst>
        <p:guide orient="horz" pos="1344"/>
        <p:guide pos="438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199414393068018"/>
          <c:y val="9.6566205581142886E-2"/>
          <c:w val="0.37625402733029661"/>
          <c:h val="0.81634110405047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AB25-49AA-9CBE-37A61A7526FA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B25-49AA-9CBE-37A61A7526FA}"/>
              </c:ext>
            </c:extLst>
          </c:dPt>
          <c:dLbls>
            <c:dLbl>
              <c:idx val="0"/>
              <c:layout>
                <c:manualLayout>
                  <c:x val="7.636868981170282E-2"/>
                  <c:y val="-0.1699127741925550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12721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B25-49AA-9CBE-37A61A7526FA}"/>
                </c:ext>
              </c:extLst>
            </c:dLbl>
            <c:dLbl>
              <c:idx val="1"/>
              <c:layout>
                <c:manualLayout>
                  <c:x val="-7.1822696580198769E-2"/>
                  <c:y val="0.2220019015687941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rgbClr val="FF0000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17321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rgbClr val="FF0000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B25-49AA-9CBE-37A61A7526F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Мужчины (из них 2641 человек старше трудоспособного возраста)</c:v>
                </c:pt>
                <c:pt idx="1">
                  <c:v>Женщины (из них 6104 человека старше трудоспособного возраста)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12721</c:v>
                </c:pt>
                <c:pt idx="1">
                  <c:v>17321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25-49AA-9CBE-37A61A7526F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110724716630527"/>
          <c:y val="0.38019346730283254"/>
          <c:w val="0.45574139347027837"/>
          <c:h val="0.497590319706065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936141256184451"/>
          <c:y val="4.5189181425660446E-2"/>
          <c:w val="0.45471930055552451"/>
          <c:h val="0.5158668234575990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AE2-403F-B7A7-E0C2626E27E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AE2-403F-B7A7-E0C2626E27E5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5039-4521-AA29-19022B323564}"/>
              </c:ext>
            </c:extLst>
          </c:dPt>
          <c:dLbls>
            <c:dLbl>
              <c:idx val="0"/>
              <c:layout>
                <c:manualLayout>
                  <c:x val="0.11789072825883279"/>
                  <c:y val="-4.5601026920764143E-3"/>
                </c:manualLayout>
              </c:layout>
              <c:tx>
                <c:rich>
                  <a:bodyPr/>
                  <a:lstStyle/>
                  <a:p>
                    <a:fld id="{8345A715-4596-432F-870F-71BEEB46DFB7}" type="PERCENTAGE">
                      <a:rPr lang="en-US" baseline="0" smtClean="0"/>
                      <a:pPr/>
                      <a:t>[ПРОЦЕНТ]</a:t>
                    </a:fld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AE2-403F-B7A7-E0C2626E27E5}"/>
                </c:ext>
              </c:extLst>
            </c:dLbl>
            <c:dLbl>
              <c:idx val="1"/>
              <c:layout>
                <c:manualLayout>
                  <c:x val="-8.4411128722698528E-2"/>
                  <c:y val="5.4721232304916392E-2"/>
                </c:manualLayout>
              </c:layout>
              <c:tx>
                <c:rich>
                  <a:bodyPr/>
                  <a:lstStyle/>
                  <a:p>
                    <a:fld id="{00A1CBB8-8F91-49CB-ADE3-F348566495E2}" type="PERCENTAGE">
                      <a:rPr lang="en-US" baseline="0" smtClean="0"/>
                      <a:pPr/>
                      <a:t>[ПРОЦЕНТ]</a:t>
                    </a:fld>
                    <a:endParaRPr lang="ru-RU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AE2-403F-B7A7-E0C2626E27E5}"/>
                </c:ext>
              </c:extLst>
            </c:dLbl>
            <c:dLbl>
              <c:idx val="2"/>
              <c:layout>
                <c:manualLayout>
                  <c:x val="-9.6469861397369738E-2"/>
                  <c:y val="-5.9281334996992854E-2"/>
                </c:manualLayout>
              </c:layout>
              <c:tx>
                <c:rich>
                  <a:bodyPr/>
                  <a:lstStyle/>
                  <a:p>
                    <a:fld id="{47A19DCD-6400-40CD-9313-D59EBFD824F8}" type="PERCENTAGE">
                      <a:rPr lang="en-US" baseline="0" smtClean="0"/>
                      <a:pPr/>
                      <a:t>[ПРОЦЕНТ]</a:t>
                    </a:fld>
                    <a:endParaRPr lang="ru-RU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5039-4521-AA29-19022B3235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неотложные</c:v>
                </c:pt>
                <c:pt idx="1">
                  <c:v>активные</c:v>
                </c:pt>
                <c:pt idx="2">
                  <c:v>диспансерное наблюдение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5096</c:v>
                </c:pt>
                <c:pt idx="1">
                  <c:v>8182</c:v>
                </c:pt>
                <c:pt idx="2">
                  <c:v>11996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AE2-403F-B7A7-E0C2626E27E5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568515123739684"/>
          <c:y val="0.60719275410454121"/>
          <c:w val="0.5686296975252062"/>
          <c:h val="0.237763754364862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347662058531328E-2"/>
          <c:y val="0.13086315273125085"/>
          <c:w val="0.94330467588293732"/>
          <c:h val="0.8691368472687491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Мужчины, чел.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Включено в план проведения диспансеризации на текущий год с учетом возрастной категории</c:v>
                </c:pt>
                <c:pt idx="1">
                  <c:v>Прошли диспансеризацию
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2655</c:v>
                </c:pt>
                <c:pt idx="1">
                  <c:v>2670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57-4418-A79A-72E0F6AE8A2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Женщины, чел.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Включено в план проведения диспансеризации на текущий год с учетом возрастной категории</c:v>
                </c:pt>
                <c:pt idx="1">
                  <c:v>Прошли диспансеризацию
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3908</c:v>
                </c:pt>
                <c:pt idx="1">
                  <c:v>3505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57-4418-A79A-72E0F6AE8A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3"/>
        <c:overlap val="100"/>
        <c:axId val="296112216"/>
        <c:axId val="296112608"/>
      </c:barChart>
      <c:catAx>
        <c:axId val="2961122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96112608"/>
        <c:crosses val="autoZero"/>
        <c:auto val="1"/>
        <c:lblAlgn val="ctr"/>
        <c:lblOffset val="100"/>
        <c:noMultiLvlLbl val="0"/>
      </c:catAx>
      <c:valAx>
        <c:axId val="296112608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96112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6.9174788802815463E-4"/>
          <c:y val="1.5420163016620993E-2"/>
          <c:w val="0.65329043914728935"/>
          <c:h val="5.89023919870195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347662058531328E-2"/>
          <c:y val="0.13086315273125085"/>
          <c:w val="0.94330467588293732"/>
          <c:h val="0.8691368472687491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Мужчины, чел.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2923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F0A-416C-BE6E-B17B94C69645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4308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F0A-416C-BE6E-B17B94C696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Включено в план проведения диспансеризации на текущий год с учетом возрастной категории</c:v>
                </c:pt>
                <c:pt idx="1">
                  <c:v>Прошли диспансеризацию
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2923</c:v>
                </c:pt>
                <c:pt idx="1">
                  <c:v>4308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57-4418-A79A-72E0F6AE8A2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Женщины, чел.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4400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F0A-416C-BE6E-B17B94C69645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2942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F0A-416C-BE6E-B17B94C696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Включено в план проведения диспансеризации на текущий год с учетом возрастной категории</c:v>
                </c:pt>
                <c:pt idx="1">
                  <c:v>Прошли диспансеризацию
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4400</c:v>
                </c:pt>
                <c:pt idx="1">
                  <c:v>2942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57-4418-A79A-72E0F6AE8A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3"/>
        <c:overlap val="100"/>
        <c:axId val="219031168"/>
        <c:axId val="219033520"/>
      </c:barChart>
      <c:catAx>
        <c:axId val="2190311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19033520"/>
        <c:crosses val="autoZero"/>
        <c:auto val="1"/>
        <c:lblAlgn val="ctr"/>
        <c:lblOffset val="100"/>
        <c:noMultiLvlLbl val="0"/>
      </c:catAx>
      <c:valAx>
        <c:axId val="21903352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19031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6.9174788802815463E-4"/>
          <c:y val="1.5420163016620993E-2"/>
          <c:w val="0.65329043914728935"/>
          <c:h val="5.89023919870195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199414393068018"/>
          <c:y val="9.6566205581142886E-2"/>
          <c:w val="0.37625402733029661"/>
          <c:h val="0.81634110405047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AB25-49AA-9CBE-37A61A7526FA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B25-49AA-9CBE-37A61A7526FA}"/>
              </c:ext>
            </c:extLst>
          </c:dPt>
          <c:dLbls>
            <c:dLbl>
              <c:idx val="0"/>
              <c:layout>
                <c:manualLayout>
                  <c:x val="7.636868981170282E-2"/>
                  <c:y val="-0.1699127741925550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13112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B25-49AA-9CBE-37A61A7526FA}"/>
                </c:ext>
              </c:extLst>
            </c:dLbl>
            <c:dLbl>
              <c:idx val="1"/>
              <c:layout>
                <c:manualLayout>
                  <c:x val="-7.1822696580198769E-2"/>
                  <c:y val="0.2220019015687941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rgbClr val="FF0000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2037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rgbClr val="FF0000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B25-49AA-9CBE-37A61A7526F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Мужчины (из них 3164 человек старше трудоспособного возраста)</c:v>
                </c:pt>
                <c:pt idx="1">
                  <c:v>Женщины (из них 6792 человека старше трудоспособного возраста)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13112</c:v>
                </c:pt>
                <c:pt idx="1">
                  <c:v>19837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25-49AA-9CBE-37A61A7526F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110724716630527"/>
          <c:y val="0.38019346730283254"/>
          <c:w val="0.45574139347027837"/>
          <c:h val="0.497590319706065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1.5188719844062476E-2"/>
          <c:w val="0.96889268075061497"/>
          <c:h val="0.7885355462886204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Педиатры/ВОП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7.5071240834215271E-3"/>
                  <c:y val="8.35818110893999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3F5-4D52-B125-CE3E8B159877}"/>
                </c:ext>
              </c:extLst>
            </c:dLbl>
            <c:dLbl>
              <c:idx val="1"/>
              <c:layout>
                <c:manualLayout>
                  <c:x val="-1.9518522616896079E-2"/>
                  <c:y val="2.85954560213806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67B-4A1D-BB98-EFD8DA38F364}"/>
                </c:ext>
              </c:extLst>
            </c:dLbl>
            <c:dLbl>
              <c:idx val="2"/>
              <c:layout>
                <c:manualLayout>
                  <c:x val="-3.0028496333686219E-2"/>
                  <c:y val="3.37265324810374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67B-4A1D-BB98-EFD8DA38F364}"/>
                </c:ext>
              </c:extLst>
            </c:dLbl>
            <c:dLbl>
              <c:idx val="3"/>
              <c:layout>
                <c:manualLayout>
                  <c:x val="-2.9893096871876812E-3"/>
                  <c:y val="3.59855057355356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67B-4A1D-BB98-EFD8DA38F3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I квартал 2018 г</c:v>
                </c:pt>
                <c:pt idx="1">
                  <c:v>II квартал 2018 г</c:v>
                </c:pt>
                <c:pt idx="2">
                  <c:v>III квартал 2018 г</c:v>
                </c:pt>
                <c:pt idx="3">
                  <c:v>IV квартал 2018 г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96.2</c:v>
                </c:pt>
                <c:pt idx="1">
                  <c:v>98.8</c:v>
                </c:pt>
                <c:pt idx="2">
                  <c:v>97.1</c:v>
                </c:pt>
                <c:pt idx="3">
                  <c:v>99.1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8D3-4B2C-B8DC-CD80E0DAA9B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 I уровня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3031345967054662E-2"/>
                  <c:y val="-2.65409923017906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3F5-4D52-B125-CE3E8B159877}"/>
                </c:ext>
              </c:extLst>
            </c:dLbl>
            <c:dLbl>
              <c:idx val="1"/>
              <c:layout>
                <c:manualLayout>
                  <c:x val="-5.2549868583950804E-2"/>
                  <c:y val="-1.5597539586846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67B-4A1D-BB98-EFD8DA38F364}"/>
                </c:ext>
              </c:extLst>
            </c:dLbl>
            <c:dLbl>
              <c:idx val="2"/>
              <c:layout>
                <c:manualLayout>
                  <c:x val="-1.9518522616895972E-2"/>
                  <c:y val="-2.21698524919263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67B-4A1D-BB98-EFD8DA38F364}"/>
                </c:ext>
              </c:extLst>
            </c:dLbl>
            <c:dLbl>
              <c:idx val="3"/>
              <c:layout>
                <c:manualLayout>
                  <c:x val="-2.9893096871876812E-3"/>
                  <c:y val="-2.53145330734374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929-49BC-BA5A-27AF62D31A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I квартал 2018 г</c:v>
                </c:pt>
                <c:pt idx="1">
                  <c:v>II квартал 2018 г</c:v>
                </c:pt>
                <c:pt idx="2">
                  <c:v>III квартал 2018 г</c:v>
                </c:pt>
                <c:pt idx="3">
                  <c:v>IV квартал 2018 г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85.9</c:v>
                </c:pt>
                <c:pt idx="1">
                  <c:v>84.6</c:v>
                </c:pt>
                <c:pt idx="2">
                  <c:v>99.1</c:v>
                </c:pt>
                <c:pt idx="3">
                  <c:v>98.3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8D3-4B2C-B8DC-CD80E0DAA9B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Специалисты II уровня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5.5051607317559062E-17"/>
                  <c:y val="4.05630510271222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3F5-4D52-B125-CE3E8B159877}"/>
                </c:ext>
              </c:extLst>
            </c:dLbl>
            <c:dLbl>
              <c:idx val="1"/>
              <c:layout>
                <c:manualLayout>
                  <c:x val="-1.0509973716790138E-2"/>
                  <c:y val="-2.70964863790211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67B-4A1D-BB98-EFD8DA38F364}"/>
                </c:ext>
              </c:extLst>
            </c:dLbl>
            <c:dLbl>
              <c:idx val="2"/>
              <c:layout>
                <c:manualLayout>
                  <c:x val="-2.1019947433580276E-2"/>
                  <c:y val="2.59958328690674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67B-4A1D-BB98-EFD8DA38F364}"/>
                </c:ext>
              </c:extLst>
            </c:dLbl>
            <c:dLbl>
              <c:idx val="3"/>
              <c:layout>
                <c:manualLayout>
                  <c:x val="-2.9893096871876812E-3"/>
                  <c:y val="2.05446371958992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67B-4A1D-BB98-EFD8DA38F3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I квартал 2018 г</c:v>
                </c:pt>
                <c:pt idx="1">
                  <c:v>II квартал 2018 г</c:v>
                </c:pt>
                <c:pt idx="2">
                  <c:v>III квартал 2018 г</c:v>
                </c:pt>
                <c:pt idx="3">
                  <c:v>IV квартал 2018 г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97.2</c:v>
                </c:pt>
                <c:pt idx="1">
                  <c:v>92.8</c:v>
                </c:pt>
                <c:pt idx="2">
                  <c:v>98.1</c:v>
                </c:pt>
                <c:pt idx="3">
                  <c:v>95.8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8D3-4B2C-B8DC-CD80E0DAA9B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95580432"/>
        <c:axId val="295580824"/>
      </c:lineChart>
      <c:catAx>
        <c:axId val="295580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  <c:crossAx val="295580824"/>
        <c:crosses val="autoZero"/>
        <c:auto val="1"/>
        <c:lblAlgn val="ctr"/>
        <c:lblOffset val="100"/>
        <c:noMultiLvlLbl val="0"/>
      </c:catAx>
      <c:valAx>
        <c:axId val="2955808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95580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1.5188719844062476E-2"/>
          <c:w val="0.96889268075061497"/>
          <c:h val="0.7885355462886204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Педиатры/ВОП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9357504373630755E-2"/>
                  <c:y val="-4.29908542777875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93F5-4D52-B125-CE3E8B159877}"/>
                </c:ext>
              </c:extLst>
            </c:dLbl>
            <c:dLbl>
              <c:idx val="1"/>
              <c:layout>
                <c:manualLayout>
                  <c:x val="-1.9518522616896079E-2"/>
                  <c:y val="2.85954560213806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67B-4A1D-BB98-EFD8DA38F364}"/>
                </c:ext>
              </c:extLst>
            </c:dLbl>
            <c:dLbl>
              <c:idx val="2"/>
              <c:layout>
                <c:manualLayout>
                  <c:x val="-3.0028496333686219E-2"/>
                  <c:y val="3.37265324810374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67B-4A1D-BB98-EFD8DA38F364}"/>
                </c:ext>
              </c:extLst>
            </c:dLbl>
            <c:dLbl>
              <c:idx val="3"/>
              <c:layout>
                <c:manualLayout>
                  <c:x val="-2.9893096871876812E-3"/>
                  <c:y val="3.59855057355356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67B-4A1D-BB98-EFD8DA38F3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I квартал 2019 г</c:v>
                </c:pt>
                <c:pt idx="1">
                  <c:v>II квартал 2019 г</c:v>
                </c:pt>
                <c:pt idx="2">
                  <c:v>III квартал 2019 г</c:v>
                </c:pt>
                <c:pt idx="3">
                  <c:v>IV квартал 2019 г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96.2</c:v>
                </c:pt>
                <c:pt idx="1">
                  <c:v>98.8</c:v>
                </c:pt>
                <c:pt idx="2">
                  <c:v>97.1</c:v>
                </c:pt>
                <c:pt idx="3">
                  <c:v>94.3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8D3-4B2C-B8DC-CD80E0DAA9B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 I уровня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9472604565523257E-2"/>
                  <c:y val="1.30499407899051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3F5-4D52-B125-CE3E8B159877}"/>
                </c:ext>
              </c:extLst>
            </c:dLbl>
            <c:dLbl>
              <c:idx val="1"/>
              <c:layout>
                <c:manualLayout>
                  <c:x val="-5.2549868583950804E-2"/>
                  <c:y val="-1.5597539586846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167B-4A1D-BB98-EFD8DA38F364}"/>
                </c:ext>
              </c:extLst>
            </c:dLbl>
            <c:dLbl>
              <c:idx val="2"/>
              <c:layout>
                <c:manualLayout>
                  <c:x val="-1.9518522616895972E-2"/>
                  <c:y val="-2.21698524919263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67B-4A1D-BB98-EFD8DA38F364}"/>
                </c:ext>
              </c:extLst>
            </c:dLbl>
            <c:dLbl>
              <c:idx val="3"/>
              <c:layout>
                <c:manualLayout>
                  <c:x val="-2.9893096871876812E-3"/>
                  <c:y val="-2.53145330734374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E25-47CE-9D71-0336144C2F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I квартал 2019 г</c:v>
                </c:pt>
                <c:pt idx="1">
                  <c:v>II квартал 2019 г</c:v>
                </c:pt>
                <c:pt idx="2">
                  <c:v>III квартал 2019 г</c:v>
                </c:pt>
                <c:pt idx="3">
                  <c:v>IV квартал 2019 г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94.9</c:v>
                </c:pt>
                <c:pt idx="1">
                  <c:v>95.6</c:v>
                </c:pt>
                <c:pt idx="2">
                  <c:v>99.1</c:v>
                </c:pt>
                <c:pt idx="3">
                  <c:v>98.3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8D3-4B2C-B8DC-CD80E0DAA9B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Специалисты II уровня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9323609838594941E-2"/>
                  <c:y val="-8.60096143400650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93F5-4D52-B125-CE3E8B159877}"/>
                </c:ext>
              </c:extLst>
            </c:dLbl>
            <c:dLbl>
              <c:idx val="1"/>
              <c:layout>
                <c:manualLayout>
                  <c:x val="-1.0509973716790138E-2"/>
                  <c:y val="-2.70964863790211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167B-4A1D-BB98-EFD8DA38F364}"/>
                </c:ext>
              </c:extLst>
            </c:dLbl>
            <c:dLbl>
              <c:idx val="2"/>
              <c:layout>
                <c:manualLayout>
                  <c:x val="-2.1019947433580276E-2"/>
                  <c:y val="2.59958328690674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167B-4A1D-BB98-EFD8DA38F364}"/>
                </c:ext>
              </c:extLst>
            </c:dLbl>
            <c:dLbl>
              <c:idx val="3"/>
              <c:layout>
                <c:manualLayout>
                  <c:x val="-2.9893096871876812E-3"/>
                  <c:y val="2.05446371958992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67B-4A1D-BB98-EFD8DA38F3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I квартал 2019 г</c:v>
                </c:pt>
                <c:pt idx="1">
                  <c:v>II квартал 2019 г</c:v>
                </c:pt>
                <c:pt idx="2">
                  <c:v>III квартал 2019 г</c:v>
                </c:pt>
                <c:pt idx="3">
                  <c:v>IV квартал 2019 г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97.2</c:v>
                </c:pt>
                <c:pt idx="1">
                  <c:v>90.8</c:v>
                </c:pt>
                <c:pt idx="2">
                  <c:v>98.1</c:v>
                </c:pt>
                <c:pt idx="3">
                  <c:v>95.8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8D3-4B2C-B8DC-CD80E0DAA9B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95582000"/>
        <c:axId val="295582392"/>
      </c:lineChart>
      <c:catAx>
        <c:axId val="295582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  <c:crossAx val="295582392"/>
        <c:crosses val="autoZero"/>
        <c:auto val="1"/>
        <c:lblAlgn val="ctr"/>
        <c:lblOffset val="100"/>
        <c:noMultiLvlLbl val="0"/>
      </c:catAx>
      <c:valAx>
        <c:axId val="2955823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95582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61962459325135"/>
          <c:y val="7.2047066485529512E-2"/>
          <c:w val="0.37625402733029661"/>
          <c:h val="0.81634110405047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AE2-403F-B7A7-E0C2626E27E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AE2-403F-B7A7-E0C2626E27E5}"/>
              </c:ext>
            </c:extLst>
          </c:dPt>
          <c:dLbls>
            <c:dLbl>
              <c:idx val="0"/>
              <c:layout>
                <c:manualLayout>
                  <c:x val="0.15216780733847302"/>
                  <c:y val="-5.966585729850361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143467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AE2-403F-B7A7-E0C2626E27E5}"/>
                </c:ext>
              </c:extLst>
            </c:dLbl>
            <c:dLbl>
              <c:idx val="1"/>
              <c:layout>
                <c:manualLayout>
                  <c:x val="-0.12571177066086969"/>
                  <c:y val="-2.18297726926089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AE2-403F-B7A7-E0C2626E27E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По заболеванию</c:v>
                </c:pt>
                <c:pt idx="1">
                  <c:v>С профилактической целью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583467</c:v>
                </c:pt>
                <c:pt idx="1">
                  <c:v>67569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AE2-403F-B7A7-E0C2626E27E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40314985467408693"/>
          <c:y val="0.13803770801866544"/>
          <c:w val="0.4625784802662094"/>
          <c:h val="0.3143677757777754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936141256184451"/>
          <c:y val="2.2388716068584971E-2"/>
          <c:w val="0.43060183520618217"/>
          <c:h val="0.4885062073051408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AE2-403F-B7A7-E0C2626E27E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AE2-403F-B7A7-E0C2626E27E5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5039-4521-AA29-19022B323564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5039-4521-AA29-19022B323564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039-4521-AA29-19022B323564}"/>
              </c:ext>
            </c:extLst>
          </c:dPt>
          <c:dLbls>
            <c:dLbl>
              <c:idx val="0"/>
              <c:layout>
                <c:manualLayout>
                  <c:x val="0.12191030581705661"/>
                  <c:y val="-3.7540067705275952E-2"/>
                </c:manualLayout>
              </c:layout>
              <c:tx>
                <c:rich>
                  <a:bodyPr/>
                  <a:lstStyle/>
                  <a:p>
                    <a:fld id="{8345A715-4596-432F-870F-71BEEB46DFB7}" type="PERCENTAGE">
                      <a:rPr lang="en-US" baseline="0" smtClean="0"/>
                      <a:pPr/>
                      <a:t>[ПРОЦЕНТ]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AE2-403F-B7A7-E0C2626E27E5}"/>
                </c:ext>
              </c:extLst>
            </c:dLbl>
            <c:dLbl>
              <c:idx val="1"/>
              <c:layout>
                <c:manualLayout>
                  <c:x val="7.6371973606251004E-2"/>
                  <c:y val="-3.0906659770655497E-2"/>
                </c:manualLayout>
              </c:layout>
              <c:tx>
                <c:rich>
                  <a:bodyPr/>
                  <a:lstStyle/>
                  <a:p>
                    <a:fld id="{00A1CBB8-8F91-49CB-ADE3-F348566495E2}" type="PERCENTAGE">
                      <a:rPr lang="en-US" baseline="0" smtClean="0"/>
                      <a:pPr/>
                      <a:t>[ПРОЦЕНТ]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AE2-403F-B7A7-E0C2626E27E5}"/>
                </c:ext>
              </c:extLst>
            </c:dLbl>
            <c:dLbl>
              <c:idx val="2"/>
              <c:layout>
                <c:manualLayout>
                  <c:x val="-7.6371973606251059E-2"/>
                  <c:y val="6.1814715871866009E-2"/>
                </c:manualLayout>
              </c:layout>
              <c:tx>
                <c:rich>
                  <a:bodyPr/>
                  <a:lstStyle/>
                  <a:p>
                    <a:fld id="{47A19DCD-6400-40CD-9313-D59EBFD824F8}" type="PERCENTAGE">
                      <a:rPr lang="en-US" baseline="0" smtClean="0"/>
                      <a:pPr/>
                      <a:t>[ПРОЦЕНТ]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5039-4521-AA29-19022B323564}"/>
                </c:ext>
              </c:extLst>
            </c:dLbl>
            <c:dLbl>
              <c:idx val="3"/>
              <c:layout>
                <c:manualLayout>
                  <c:x val="-9.2450283839146025E-2"/>
                  <c:y val="-4.712085017540704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5039-4521-AA29-19022B323564}"/>
                </c:ext>
              </c:extLst>
            </c:dLbl>
            <c:dLbl>
              <c:idx val="4"/>
              <c:layout>
                <c:manualLayout>
                  <c:x val="-6.4313240931579821E-2"/>
                  <c:y val="-6.282789332257972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5039-4521-AA29-19022B3235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профилактический осмотр</c:v>
                </c:pt>
                <c:pt idx="1">
                  <c:v>диспансеризация</c:v>
                </c:pt>
                <c:pt idx="2">
                  <c:v>комлексный мед.осмотр</c:v>
                </c:pt>
                <c:pt idx="3">
                  <c:v>патронаж</c:v>
                </c:pt>
                <c:pt idx="4">
                  <c:v>прочие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41337</c:v>
                </c:pt>
                <c:pt idx="1">
                  <c:v>6175</c:v>
                </c:pt>
                <c:pt idx="2">
                  <c:v>210</c:v>
                </c:pt>
                <c:pt idx="3">
                  <c:v>2247</c:v>
                </c:pt>
                <c:pt idx="4">
                  <c:v>17600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AE2-403F-B7A7-E0C2626E27E5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ru-RU" sz="10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18655334200971282"/>
          <c:y val="0.49360508532417491"/>
          <c:w val="0.55454091993254717"/>
          <c:h val="0.375167769116184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000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936141256184451"/>
          <c:y val="4.5189181425660446E-2"/>
          <c:w val="0.45471930055552451"/>
          <c:h val="0.5158668234575990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AE2-403F-B7A7-E0C2626E27E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AE2-403F-B7A7-E0C2626E27E5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5039-4521-AA29-19022B323564}"/>
              </c:ext>
            </c:extLst>
          </c:dPt>
          <c:dLbls>
            <c:dLbl>
              <c:idx val="0"/>
              <c:layout>
                <c:manualLayout>
                  <c:x val="0.11789072825883279"/>
                  <c:y val="-4.5601026920764143E-3"/>
                </c:manualLayout>
              </c:layout>
              <c:tx>
                <c:rich>
                  <a:bodyPr/>
                  <a:lstStyle/>
                  <a:p>
                    <a:fld id="{8345A715-4596-432F-870F-71BEEB46DFB7}" type="PERCENTAGE">
                      <a:rPr lang="en-US" baseline="0" smtClean="0"/>
                      <a:pPr/>
                      <a:t>[ПРОЦЕНТ]</a:t>
                    </a:fld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AE2-403F-B7A7-E0C2626E27E5}"/>
                </c:ext>
              </c:extLst>
            </c:dLbl>
            <c:dLbl>
              <c:idx val="1"/>
              <c:layout>
                <c:manualLayout>
                  <c:x val="-8.4411128722698528E-2"/>
                  <c:y val="5.4721232304916392E-2"/>
                </c:manualLayout>
              </c:layout>
              <c:tx>
                <c:rich>
                  <a:bodyPr/>
                  <a:lstStyle/>
                  <a:p>
                    <a:fld id="{00A1CBB8-8F91-49CB-ADE3-F348566495E2}" type="PERCENTAGE">
                      <a:rPr lang="en-US" baseline="0" smtClean="0"/>
                      <a:pPr/>
                      <a:t>[ПРОЦЕНТ]</a:t>
                    </a:fld>
                    <a:endParaRPr lang="ru-RU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AE2-403F-B7A7-E0C2626E27E5}"/>
                </c:ext>
              </c:extLst>
            </c:dLbl>
            <c:dLbl>
              <c:idx val="2"/>
              <c:layout>
                <c:manualLayout>
                  <c:x val="-9.6469861397369738E-2"/>
                  <c:y val="-5.9281334996992854E-2"/>
                </c:manualLayout>
              </c:layout>
              <c:tx>
                <c:rich>
                  <a:bodyPr/>
                  <a:lstStyle/>
                  <a:p>
                    <a:fld id="{47A19DCD-6400-40CD-9313-D59EBFD824F8}" type="PERCENTAGE">
                      <a:rPr lang="en-US" baseline="0" smtClean="0"/>
                      <a:pPr/>
                      <a:t>[ПРОЦЕНТ]</a:t>
                    </a:fld>
                    <a:endParaRPr lang="ru-RU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5039-4521-AA29-19022B3235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неотложные</c:v>
                </c:pt>
                <c:pt idx="1">
                  <c:v>активные</c:v>
                </c:pt>
                <c:pt idx="2">
                  <c:v>диспансерное наблюдение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5096</c:v>
                </c:pt>
                <c:pt idx="1">
                  <c:v>8182</c:v>
                </c:pt>
                <c:pt idx="2">
                  <c:v>11996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AE2-403F-B7A7-E0C2626E27E5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568515123739684"/>
          <c:y val="0.60719275410454121"/>
          <c:w val="0.5686296975252062"/>
          <c:h val="0.237763754364862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61962459325135"/>
          <c:y val="7.2047066485529512E-2"/>
          <c:w val="0.37625402733029661"/>
          <c:h val="0.81634110405047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AE2-403F-B7A7-E0C2626E27E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AE2-403F-B7A7-E0C2626E27E5}"/>
              </c:ext>
            </c:extLst>
          </c:dPt>
          <c:dLbls>
            <c:dLbl>
              <c:idx val="0"/>
              <c:layout>
                <c:manualLayout>
                  <c:x val="0.15216780733847302"/>
                  <c:y val="-5.966585729850361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254859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AE2-403F-B7A7-E0C2626E27E5}"/>
                </c:ext>
              </c:extLst>
            </c:dLbl>
            <c:dLbl>
              <c:idx val="1"/>
              <c:layout>
                <c:manualLayout>
                  <c:x val="-0.12571177066086969"/>
                  <c:y val="-2.18297726926089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AE2-403F-B7A7-E0C2626E27E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По заболеванию</c:v>
                </c:pt>
                <c:pt idx="1">
                  <c:v>С профилактической целью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854859</c:v>
                </c:pt>
                <c:pt idx="1">
                  <c:v>90584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AE2-403F-B7A7-E0C2626E27E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40314985467408693"/>
          <c:y val="0.13803770801866544"/>
          <c:w val="0.4625784802662094"/>
          <c:h val="0.3143677757777754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936141256184451"/>
          <c:y val="2.2388716068584971E-2"/>
          <c:w val="0.43060183520618217"/>
          <c:h val="0.4885062073051408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AE2-403F-B7A7-E0C2626E27E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AE2-403F-B7A7-E0C2626E27E5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5039-4521-AA29-19022B323564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5039-4521-AA29-19022B323564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039-4521-AA29-19022B323564}"/>
              </c:ext>
            </c:extLst>
          </c:dPt>
          <c:dLbls>
            <c:dLbl>
              <c:idx val="0"/>
              <c:layout>
                <c:manualLayout>
                  <c:x val="0.12191030581705661"/>
                  <c:y val="-3.7540067705275952E-2"/>
                </c:manualLayout>
              </c:layout>
              <c:tx>
                <c:rich>
                  <a:bodyPr/>
                  <a:lstStyle/>
                  <a:p>
                    <a:fld id="{8345A715-4596-432F-870F-71BEEB46DFB7}" type="PERCENTAGE">
                      <a:rPr lang="en-US" baseline="0" smtClean="0"/>
                      <a:pPr/>
                      <a:t>[ПРОЦЕНТ]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AE2-403F-B7A7-E0C2626E27E5}"/>
                </c:ext>
              </c:extLst>
            </c:dLbl>
            <c:dLbl>
              <c:idx val="1"/>
              <c:layout>
                <c:manualLayout>
                  <c:x val="7.6371973606251004E-2"/>
                  <c:y val="-3.0906659770655497E-2"/>
                </c:manualLayout>
              </c:layout>
              <c:tx>
                <c:rich>
                  <a:bodyPr/>
                  <a:lstStyle/>
                  <a:p>
                    <a:fld id="{00A1CBB8-8F91-49CB-ADE3-F348566495E2}" type="PERCENTAGE">
                      <a:rPr lang="en-US" baseline="0" smtClean="0"/>
                      <a:pPr/>
                      <a:t>[ПРОЦЕНТ]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AE2-403F-B7A7-E0C2626E27E5}"/>
                </c:ext>
              </c:extLst>
            </c:dLbl>
            <c:dLbl>
              <c:idx val="2"/>
              <c:layout>
                <c:manualLayout>
                  <c:x val="-7.6371973606251059E-2"/>
                  <c:y val="6.1814715871866009E-2"/>
                </c:manualLayout>
              </c:layout>
              <c:tx>
                <c:rich>
                  <a:bodyPr/>
                  <a:lstStyle/>
                  <a:p>
                    <a:fld id="{47A19DCD-6400-40CD-9313-D59EBFD824F8}" type="PERCENTAGE">
                      <a:rPr lang="en-US" baseline="0" smtClean="0"/>
                      <a:pPr/>
                      <a:t>[ПРОЦЕНТ]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5039-4521-AA29-19022B323564}"/>
                </c:ext>
              </c:extLst>
            </c:dLbl>
            <c:dLbl>
              <c:idx val="3"/>
              <c:layout>
                <c:manualLayout>
                  <c:x val="-9.2450283839146025E-2"/>
                  <c:y val="-4.712085017540704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039-4521-AA29-19022B323564}"/>
                </c:ext>
              </c:extLst>
            </c:dLbl>
            <c:dLbl>
              <c:idx val="4"/>
              <c:layout>
                <c:manualLayout>
                  <c:x val="-6.4313240931579821E-2"/>
                  <c:y val="-6.282789332257972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039-4521-AA29-19022B3235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профилактический осмотр</c:v>
                </c:pt>
                <c:pt idx="1">
                  <c:v>диспансеризация</c:v>
                </c:pt>
                <c:pt idx="2">
                  <c:v>комлексный мед.осмотр</c:v>
                </c:pt>
                <c:pt idx="3">
                  <c:v>патронаж</c:v>
                </c:pt>
                <c:pt idx="4">
                  <c:v>прочие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41337</c:v>
                </c:pt>
                <c:pt idx="1">
                  <c:v>6175</c:v>
                </c:pt>
                <c:pt idx="2">
                  <c:v>210</c:v>
                </c:pt>
                <c:pt idx="3">
                  <c:v>2247</c:v>
                </c:pt>
                <c:pt idx="4">
                  <c:v>17600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AE2-403F-B7A7-E0C2626E27E5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ru-RU" sz="10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18655334200971282"/>
          <c:y val="0.49360508532417491"/>
          <c:w val="0.55454091993254717"/>
          <c:h val="0.375167769116184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000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6451C-A772-4790-BDB8-30B856171FA3}" type="datetimeFigureOut">
              <a:rPr lang="ru-RU" smtClean="0"/>
              <a:t>06.03.2020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A7C475-D3D2-4E5E-A42E-1E80DA36D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062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B9FA2-7470-441B-967F-ECEBFA3CCCE3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464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B9FA2-7470-441B-967F-ECEBFA3CCCE3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942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t>06.03.2020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264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t>06.03.2020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725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t>06.03.2020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686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t>06.03.2020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571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t>06.03.2020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800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t>06.03.2020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440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t>06.03.2020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272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t>06.03.2020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716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t>06.03.2020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726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t>06.03.2020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423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t>06.03.2020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622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033BD-8BA2-486D-860B-01287869CC99}" type="datetimeFigureOut">
              <a:rPr lang="ru-RU" smtClean="0"/>
              <a:t>06.03.2020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98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chart" Target="../charts/char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chart" Target="../charts/char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6"/>
          <a:stretch/>
        </p:blipFill>
        <p:spPr>
          <a:xfrm>
            <a:off x="3856" y="-27384"/>
            <a:ext cx="12188144" cy="6885384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6384032" y="4293096"/>
            <a:ext cx="4355216" cy="594734"/>
          </a:xfrm>
        </p:spPr>
        <p:txBody>
          <a:bodyPr anchor="t">
            <a:noAutofit/>
          </a:bodyPr>
          <a:lstStyle/>
          <a:p>
            <a:pPr algn="l"/>
            <a:r>
              <a:rPr lang="ru-RU" sz="45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Годовой отчет</a:t>
            </a:r>
            <a:endParaRPr lang="ru-RU" sz="45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395004" y="4969249"/>
            <a:ext cx="4741556" cy="18887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2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Главного врача </a:t>
            </a:r>
          </a:p>
          <a:p>
            <a:pPr>
              <a:lnSpc>
                <a:spcPct val="120000"/>
              </a:lnSpc>
            </a:pPr>
            <a:r>
              <a:rPr lang="ru-RU" sz="2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ГБУЗ «ГКБ им. С.С. Юдина ДЗМ»</a:t>
            </a:r>
          </a:p>
          <a:p>
            <a:pPr>
              <a:lnSpc>
                <a:spcPct val="120000"/>
              </a:lnSpc>
            </a:pPr>
            <a:r>
              <a:rPr lang="ru-RU" sz="2400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Папышевой</a:t>
            </a:r>
            <a:r>
              <a:rPr lang="ru-RU" sz="2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О.В.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58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Рисунок 5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99392"/>
            <a:ext cx="12192000" cy="6984775"/>
          </a:xfrm>
          <a:prstGeom prst="rect">
            <a:avLst/>
          </a:prstGeom>
        </p:spPr>
      </p:pic>
      <p:sp>
        <p:nvSpPr>
          <p:cNvPr id="36" name="Скругленный прямоугольник 35"/>
          <p:cNvSpPr/>
          <p:nvPr/>
        </p:nvSpPr>
        <p:spPr>
          <a:xfrm>
            <a:off x="695326" y="1772816"/>
            <a:ext cx="10729266" cy="4536504"/>
          </a:xfrm>
          <a:prstGeom prst="roundRect">
            <a:avLst>
              <a:gd name="adj" fmla="val 414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isometricRightUp"/>
              <a:lightRig rig="threePt" dir="t"/>
            </a:scene3d>
          </a:bodyPr>
          <a:lstStyle/>
          <a:p>
            <a:pPr algn="ctr"/>
            <a:endParaRPr lang="ru-RU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1" name="Заголовок 1"/>
          <p:cNvSpPr>
            <a:spLocks noGrp="1"/>
          </p:cNvSpPr>
          <p:nvPr>
            <p:ph type="title"/>
          </p:nvPr>
        </p:nvSpPr>
        <p:spPr>
          <a:xfrm>
            <a:off x="695250" y="549275"/>
            <a:ext cx="10801350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Диспансеризация и профилактические осмотры 2018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82" name="Прямая соединительная линия 81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Прямоугольник 88"/>
          <p:cNvSpPr/>
          <p:nvPr/>
        </p:nvSpPr>
        <p:spPr>
          <a:xfrm>
            <a:off x="1793859" y="1526729"/>
            <a:ext cx="21418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План</a:t>
            </a:r>
          </a:p>
        </p:txBody>
      </p:sp>
      <p:sp>
        <p:nvSpPr>
          <p:cNvPr id="90" name="Прямоугольник 89"/>
          <p:cNvSpPr/>
          <p:nvPr/>
        </p:nvSpPr>
        <p:spPr>
          <a:xfrm>
            <a:off x="5565623" y="1526729"/>
            <a:ext cx="21418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Факт выполнения</a:t>
            </a:r>
          </a:p>
        </p:txBody>
      </p:sp>
      <p:sp>
        <p:nvSpPr>
          <p:cNvPr id="91" name="Прямоугольник 90"/>
          <p:cNvSpPr/>
          <p:nvPr/>
        </p:nvSpPr>
        <p:spPr>
          <a:xfrm>
            <a:off x="9336063" y="1526729"/>
            <a:ext cx="21418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Доля выполнения</a:t>
            </a:r>
          </a:p>
        </p:txBody>
      </p:sp>
      <p:sp>
        <p:nvSpPr>
          <p:cNvPr id="92" name="Скругленный прямоугольник 91"/>
          <p:cNvSpPr/>
          <p:nvPr/>
        </p:nvSpPr>
        <p:spPr>
          <a:xfrm>
            <a:off x="623392" y="3712159"/>
            <a:ext cx="10945216" cy="303358"/>
          </a:xfrm>
          <a:prstGeom prst="roundRect">
            <a:avLst/>
          </a:prstGeom>
          <a:solidFill>
            <a:schemeClr val="bg1"/>
          </a:solidFill>
          <a:ln>
            <a:solidFill>
              <a:srgbClr val="49BE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Прямоугольник 95"/>
          <p:cNvSpPr/>
          <p:nvPr/>
        </p:nvSpPr>
        <p:spPr>
          <a:xfrm>
            <a:off x="1793859" y="3707740"/>
            <a:ext cx="86225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 algn="ctr">
              <a:spcAft>
                <a:spcPts val="0"/>
              </a:spcAft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Проведение профилактических медицинских осмотров </a:t>
            </a:r>
          </a:p>
        </p:txBody>
      </p:sp>
      <p:sp>
        <p:nvSpPr>
          <p:cNvPr id="100" name="Скругленный прямоугольник 99"/>
          <p:cNvSpPr/>
          <p:nvPr/>
        </p:nvSpPr>
        <p:spPr>
          <a:xfrm>
            <a:off x="623392" y="2363383"/>
            <a:ext cx="10945216" cy="303358"/>
          </a:xfrm>
          <a:prstGeom prst="roundRect">
            <a:avLst/>
          </a:prstGeom>
          <a:solidFill>
            <a:schemeClr val="bg1"/>
          </a:solidFill>
          <a:ln>
            <a:solidFill>
              <a:srgbClr val="49BE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Прямоугольник 100"/>
          <p:cNvSpPr/>
          <p:nvPr/>
        </p:nvSpPr>
        <p:spPr>
          <a:xfrm>
            <a:off x="695249" y="2367249"/>
            <a:ext cx="10945291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71755" marR="71755" algn="ctr">
              <a:spcAft>
                <a:spcPts val="0"/>
              </a:spcAft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Диспансеризация взрослого населения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0" name="Скругленный прямоугольник 109"/>
          <p:cNvSpPr/>
          <p:nvPr/>
        </p:nvSpPr>
        <p:spPr>
          <a:xfrm>
            <a:off x="623392" y="5085184"/>
            <a:ext cx="10945216" cy="303358"/>
          </a:xfrm>
          <a:prstGeom prst="roundRect">
            <a:avLst/>
          </a:prstGeom>
          <a:solidFill>
            <a:schemeClr val="bg1"/>
          </a:solidFill>
          <a:ln>
            <a:solidFill>
              <a:srgbClr val="49BE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Прямоугольник 110"/>
          <p:cNvSpPr/>
          <p:nvPr/>
        </p:nvSpPr>
        <p:spPr>
          <a:xfrm>
            <a:off x="551309" y="5089050"/>
            <a:ext cx="110892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 algn="ctr">
              <a:spcAft>
                <a:spcPts val="0"/>
              </a:spcAft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Проведение периодических осмотров </a:t>
            </a:r>
          </a:p>
        </p:txBody>
      </p:sp>
      <p:sp>
        <p:nvSpPr>
          <p:cNvPr id="42" name="Овал 41"/>
          <p:cNvSpPr/>
          <p:nvPr/>
        </p:nvSpPr>
        <p:spPr>
          <a:xfrm>
            <a:off x="8472042" y="1268760"/>
            <a:ext cx="864096" cy="864096"/>
          </a:xfrm>
          <a:prstGeom prst="ellipse">
            <a:avLst/>
          </a:prstGeom>
          <a:solidFill>
            <a:srgbClr val="49BE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878669" y="1268026"/>
            <a:ext cx="1005113" cy="1005113"/>
          </a:xfrm>
          <a:prstGeom prst="ellipse">
            <a:avLst/>
          </a:prstGeom>
          <a:solidFill>
            <a:srgbClr val="49BE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34" y="1452275"/>
            <a:ext cx="623076" cy="623076"/>
          </a:xfrm>
          <a:prstGeom prst="rect">
            <a:avLst/>
          </a:prstGeom>
        </p:spPr>
      </p:pic>
      <p:sp>
        <p:nvSpPr>
          <p:cNvPr id="45" name="Овал 44"/>
          <p:cNvSpPr/>
          <p:nvPr/>
        </p:nvSpPr>
        <p:spPr>
          <a:xfrm>
            <a:off x="4655840" y="1268026"/>
            <a:ext cx="1005113" cy="1005113"/>
          </a:xfrm>
          <a:prstGeom prst="ellipse">
            <a:avLst/>
          </a:prstGeom>
          <a:solidFill>
            <a:srgbClr val="49BE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315" y="1509144"/>
            <a:ext cx="587901" cy="587901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576" y="1450890"/>
            <a:ext cx="512954" cy="512954"/>
          </a:xfrm>
          <a:prstGeom prst="rect">
            <a:avLst/>
          </a:prstGeom>
        </p:spPr>
      </p:pic>
      <p:sp>
        <p:nvSpPr>
          <p:cNvPr id="48" name="Заголовок 1"/>
          <p:cNvSpPr txBox="1">
            <a:spLocks/>
          </p:cNvSpPr>
          <p:nvPr/>
        </p:nvSpPr>
        <p:spPr>
          <a:xfrm>
            <a:off x="767333" y="2747904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6175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9" name="Заголовок 1"/>
          <p:cNvSpPr txBox="1">
            <a:spLocks/>
          </p:cNvSpPr>
          <p:nvPr/>
        </p:nvSpPr>
        <p:spPr>
          <a:xfrm>
            <a:off x="4583832" y="2747904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6175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0" name="Заголовок 1"/>
          <p:cNvSpPr txBox="1">
            <a:spLocks/>
          </p:cNvSpPr>
          <p:nvPr/>
        </p:nvSpPr>
        <p:spPr>
          <a:xfrm>
            <a:off x="8328322" y="2747904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100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1" name="Заголовок 1"/>
          <p:cNvSpPr txBox="1">
            <a:spLocks/>
          </p:cNvSpPr>
          <p:nvPr/>
        </p:nvSpPr>
        <p:spPr>
          <a:xfrm>
            <a:off x="767333" y="4249027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1100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2" name="Заголовок 1"/>
          <p:cNvSpPr txBox="1">
            <a:spLocks/>
          </p:cNvSpPr>
          <p:nvPr/>
        </p:nvSpPr>
        <p:spPr>
          <a:xfrm>
            <a:off x="767333" y="5546924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5669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3" name="Заголовок 1"/>
          <p:cNvSpPr txBox="1">
            <a:spLocks/>
          </p:cNvSpPr>
          <p:nvPr/>
        </p:nvSpPr>
        <p:spPr>
          <a:xfrm>
            <a:off x="4583832" y="4249027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1100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4" name="Заголовок 1"/>
          <p:cNvSpPr txBox="1">
            <a:spLocks/>
          </p:cNvSpPr>
          <p:nvPr/>
        </p:nvSpPr>
        <p:spPr>
          <a:xfrm>
            <a:off x="4583832" y="5546924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5669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5" name="Заголовок 1"/>
          <p:cNvSpPr txBox="1">
            <a:spLocks/>
          </p:cNvSpPr>
          <p:nvPr/>
        </p:nvSpPr>
        <p:spPr>
          <a:xfrm>
            <a:off x="8328397" y="4249027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100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6" name="Заголовок 1"/>
          <p:cNvSpPr txBox="1">
            <a:spLocks/>
          </p:cNvSpPr>
          <p:nvPr/>
        </p:nvSpPr>
        <p:spPr>
          <a:xfrm>
            <a:off x="8328397" y="5546924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100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29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Рисунок 5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99392"/>
            <a:ext cx="12192000" cy="6984775"/>
          </a:xfrm>
          <a:prstGeom prst="rect">
            <a:avLst/>
          </a:prstGeom>
        </p:spPr>
      </p:pic>
      <p:sp>
        <p:nvSpPr>
          <p:cNvPr id="36" name="Скругленный прямоугольник 35"/>
          <p:cNvSpPr/>
          <p:nvPr/>
        </p:nvSpPr>
        <p:spPr>
          <a:xfrm>
            <a:off x="695326" y="1772816"/>
            <a:ext cx="10729266" cy="4536504"/>
          </a:xfrm>
          <a:prstGeom prst="roundRect">
            <a:avLst>
              <a:gd name="adj" fmla="val 414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isometricRightUp"/>
              <a:lightRig rig="threePt" dir="t"/>
            </a:scene3d>
          </a:bodyPr>
          <a:lstStyle/>
          <a:p>
            <a:pPr algn="ctr"/>
            <a:endParaRPr lang="ru-RU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1" name="Заголовок 1"/>
          <p:cNvSpPr>
            <a:spLocks noGrp="1"/>
          </p:cNvSpPr>
          <p:nvPr>
            <p:ph type="title"/>
          </p:nvPr>
        </p:nvSpPr>
        <p:spPr>
          <a:xfrm>
            <a:off x="695250" y="549275"/>
            <a:ext cx="10801350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Диспансеризация и профилактические осмотры 2019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82" name="Прямая соединительная линия 81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Прямоугольник 88"/>
          <p:cNvSpPr/>
          <p:nvPr/>
        </p:nvSpPr>
        <p:spPr>
          <a:xfrm>
            <a:off x="1793859" y="1526729"/>
            <a:ext cx="21418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План</a:t>
            </a:r>
          </a:p>
        </p:txBody>
      </p:sp>
      <p:sp>
        <p:nvSpPr>
          <p:cNvPr id="90" name="Прямоугольник 89"/>
          <p:cNvSpPr/>
          <p:nvPr/>
        </p:nvSpPr>
        <p:spPr>
          <a:xfrm>
            <a:off x="5565623" y="1526729"/>
            <a:ext cx="21418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Факт выполнения</a:t>
            </a:r>
          </a:p>
        </p:txBody>
      </p:sp>
      <p:sp>
        <p:nvSpPr>
          <p:cNvPr id="91" name="Прямоугольник 90"/>
          <p:cNvSpPr/>
          <p:nvPr/>
        </p:nvSpPr>
        <p:spPr>
          <a:xfrm>
            <a:off x="9336063" y="1526729"/>
            <a:ext cx="21418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Доля выполнения</a:t>
            </a:r>
          </a:p>
        </p:txBody>
      </p:sp>
      <p:sp>
        <p:nvSpPr>
          <p:cNvPr id="92" name="Скругленный прямоугольник 91"/>
          <p:cNvSpPr/>
          <p:nvPr/>
        </p:nvSpPr>
        <p:spPr>
          <a:xfrm>
            <a:off x="623392" y="3712159"/>
            <a:ext cx="10945216" cy="303358"/>
          </a:xfrm>
          <a:prstGeom prst="roundRect">
            <a:avLst/>
          </a:prstGeom>
          <a:solidFill>
            <a:schemeClr val="bg1"/>
          </a:solidFill>
          <a:ln>
            <a:solidFill>
              <a:srgbClr val="49BE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Прямоугольник 95"/>
          <p:cNvSpPr/>
          <p:nvPr/>
        </p:nvSpPr>
        <p:spPr>
          <a:xfrm>
            <a:off x="1793859" y="3707740"/>
            <a:ext cx="86225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 algn="ctr">
              <a:spcAft>
                <a:spcPts val="0"/>
              </a:spcAft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Проведение профилактических медицинских осмотров </a:t>
            </a:r>
          </a:p>
        </p:txBody>
      </p:sp>
      <p:sp>
        <p:nvSpPr>
          <p:cNvPr id="100" name="Скругленный прямоугольник 99"/>
          <p:cNvSpPr/>
          <p:nvPr/>
        </p:nvSpPr>
        <p:spPr>
          <a:xfrm>
            <a:off x="623392" y="2363383"/>
            <a:ext cx="10945216" cy="303358"/>
          </a:xfrm>
          <a:prstGeom prst="roundRect">
            <a:avLst/>
          </a:prstGeom>
          <a:solidFill>
            <a:schemeClr val="bg1"/>
          </a:solidFill>
          <a:ln>
            <a:solidFill>
              <a:srgbClr val="49BE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Прямоугольник 100"/>
          <p:cNvSpPr/>
          <p:nvPr/>
        </p:nvSpPr>
        <p:spPr>
          <a:xfrm>
            <a:off x="695249" y="2367249"/>
            <a:ext cx="10945291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71755" marR="71755" algn="ctr">
              <a:spcAft>
                <a:spcPts val="0"/>
              </a:spcAft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Диспансеризация взрослого населения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0" name="Скругленный прямоугольник 109"/>
          <p:cNvSpPr/>
          <p:nvPr/>
        </p:nvSpPr>
        <p:spPr>
          <a:xfrm>
            <a:off x="623392" y="5085184"/>
            <a:ext cx="10945216" cy="303358"/>
          </a:xfrm>
          <a:prstGeom prst="roundRect">
            <a:avLst/>
          </a:prstGeom>
          <a:solidFill>
            <a:schemeClr val="bg1"/>
          </a:solidFill>
          <a:ln>
            <a:solidFill>
              <a:srgbClr val="49BE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Прямоугольник 110"/>
          <p:cNvSpPr/>
          <p:nvPr/>
        </p:nvSpPr>
        <p:spPr>
          <a:xfrm>
            <a:off x="551309" y="5089050"/>
            <a:ext cx="110892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 algn="ctr">
              <a:spcAft>
                <a:spcPts val="0"/>
              </a:spcAft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Проведение периодических осмотров </a:t>
            </a:r>
          </a:p>
        </p:txBody>
      </p:sp>
      <p:sp>
        <p:nvSpPr>
          <p:cNvPr id="42" name="Овал 41"/>
          <p:cNvSpPr/>
          <p:nvPr/>
        </p:nvSpPr>
        <p:spPr>
          <a:xfrm>
            <a:off x="8472042" y="1268760"/>
            <a:ext cx="864096" cy="864096"/>
          </a:xfrm>
          <a:prstGeom prst="ellipse">
            <a:avLst/>
          </a:prstGeom>
          <a:solidFill>
            <a:srgbClr val="49BE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878669" y="1268026"/>
            <a:ext cx="1005113" cy="1005113"/>
          </a:xfrm>
          <a:prstGeom prst="ellipse">
            <a:avLst/>
          </a:prstGeom>
          <a:solidFill>
            <a:srgbClr val="49BE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34" y="1452275"/>
            <a:ext cx="623076" cy="623076"/>
          </a:xfrm>
          <a:prstGeom prst="rect">
            <a:avLst/>
          </a:prstGeom>
        </p:spPr>
      </p:pic>
      <p:sp>
        <p:nvSpPr>
          <p:cNvPr id="45" name="Овал 44"/>
          <p:cNvSpPr/>
          <p:nvPr/>
        </p:nvSpPr>
        <p:spPr>
          <a:xfrm>
            <a:off x="4655840" y="1268026"/>
            <a:ext cx="1005113" cy="1005113"/>
          </a:xfrm>
          <a:prstGeom prst="ellipse">
            <a:avLst/>
          </a:prstGeom>
          <a:solidFill>
            <a:srgbClr val="49BE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315" y="1509144"/>
            <a:ext cx="587901" cy="587901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576" y="1450890"/>
            <a:ext cx="512954" cy="512954"/>
          </a:xfrm>
          <a:prstGeom prst="rect">
            <a:avLst/>
          </a:prstGeom>
        </p:spPr>
      </p:pic>
      <p:sp>
        <p:nvSpPr>
          <p:cNvPr id="48" name="Заголовок 1"/>
          <p:cNvSpPr txBox="1">
            <a:spLocks/>
          </p:cNvSpPr>
          <p:nvPr/>
        </p:nvSpPr>
        <p:spPr>
          <a:xfrm>
            <a:off x="767333" y="2747904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7321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9" name="Заголовок 1"/>
          <p:cNvSpPr txBox="1">
            <a:spLocks/>
          </p:cNvSpPr>
          <p:nvPr/>
        </p:nvSpPr>
        <p:spPr>
          <a:xfrm>
            <a:off x="4583832" y="2747904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7321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0" name="Заголовок 1"/>
          <p:cNvSpPr txBox="1">
            <a:spLocks/>
          </p:cNvSpPr>
          <p:nvPr/>
        </p:nvSpPr>
        <p:spPr>
          <a:xfrm>
            <a:off x="8328322" y="2747904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100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1" name="Заголовок 1"/>
          <p:cNvSpPr txBox="1">
            <a:spLocks/>
          </p:cNvSpPr>
          <p:nvPr/>
        </p:nvSpPr>
        <p:spPr>
          <a:xfrm>
            <a:off x="767333" y="4249027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2216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2" name="Заголовок 1"/>
          <p:cNvSpPr txBox="1">
            <a:spLocks/>
          </p:cNvSpPr>
          <p:nvPr/>
        </p:nvSpPr>
        <p:spPr>
          <a:xfrm>
            <a:off x="767333" y="5546924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6672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3" name="Заголовок 1"/>
          <p:cNvSpPr txBox="1">
            <a:spLocks/>
          </p:cNvSpPr>
          <p:nvPr/>
        </p:nvSpPr>
        <p:spPr>
          <a:xfrm>
            <a:off x="4583832" y="4249027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2216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4" name="Заголовок 1"/>
          <p:cNvSpPr txBox="1">
            <a:spLocks/>
          </p:cNvSpPr>
          <p:nvPr/>
        </p:nvSpPr>
        <p:spPr>
          <a:xfrm>
            <a:off x="4583832" y="5546924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6672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5" name="Заголовок 1"/>
          <p:cNvSpPr txBox="1">
            <a:spLocks/>
          </p:cNvSpPr>
          <p:nvPr/>
        </p:nvSpPr>
        <p:spPr>
          <a:xfrm>
            <a:off x="8328397" y="4249027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100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6" name="Заголовок 1"/>
          <p:cNvSpPr txBox="1">
            <a:spLocks/>
          </p:cNvSpPr>
          <p:nvPr/>
        </p:nvSpPr>
        <p:spPr>
          <a:xfrm>
            <a:off x="8328397" y="5546924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100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13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99392"/>
            <a:ext cx="12192000" cy="6984775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695326" y="1988840"/>
            <a:ext cx="5234600" cy="3888432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95324" y="549275"/>
            <a:ext cx="11161315" cy="1007517"/>
          </a:xfrm>
        </p:spPr>
        <p:txBody>
          <a:bodyPr anchor="t"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Прививочная работа: гепатит, корь, краснуха, дифтерия 2018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22397" y="2224896"/>
            <a:ext cx="445352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</a:t>
            </a:r>
            <a:r>
              <a:rPr lang="en-US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против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гепатита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против гепатита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Ревакцинация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против гепатита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против кори</a:t>
            </a:r>
            <a:endParaRPr lang="ru-RU" sz="16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Ревакцинация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против кори</a:t>
            </a:r>
            <a:endParaRPr lang="ru-RU" sz="16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против краснухи</a:t>
            </a:r>
            <a:endParaRPr lang="ru-RU" sz="16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Ревакцинация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против краснухи</a:t>
            </a:r>
            <a:endParaRPr lang="ru-RU" sz="16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против дифтерии</a:t>
            </a:r>
            <a:endParaRPr lang="ru-RU" sz="16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Ревакцинация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против дифтерии</a:t>
            </a:r>
          </a:p>
        </p:txBody>
      </p:sp>
      <p:sp>
        <p:nvSpPr>
          <p:cNvPr id="9" name="Овал 8"/>
          <p:cNvSpPr/>
          <p:nvPr/>
        </p:nvSpPr>
        <p:spPr>
          <a:xfrm>
            <a:off x="6960096" y="1795811"/>
            <a:ext cx="4297485" cy="4297485"/>
          </a:xfrm>
          <a:prstGeom prst="ellipse">
            <a:avLst/>
          </a:prstGeom>
          <a:solidFill>
            <a:srgbClr val="49BE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5929926" y="4005064"/>
            <a:ext cx="814146" cy="0"/>
          </a:xfrm>
          <a:prstGeom prst="straightConnector1">
            <a:avLst/>
          </a:prstGeom>
          <a:ln w="28575" cap="rnd" cmpd="sng">
            <a:solidFill>
              <a:srgbClr val="49BED8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900863" y="1988840"/>
            <a:ext cx="29062" cy="3888432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7608168" y="5015498"/>
            <a:ext cx="302433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0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100%</a:t>
            </a:r>
            <a:endParaRPr lang="ru-RU" sz="5000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306054" y="4305097"/>
            <a:ext cx="36724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 планы по вакцинации </a:t>
            </a:r>
            <a:br>
              <a:rPr lang="ru-RU" sz="16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 2018 год выполнены на</a:t>
            </a:r>
            <a:endParaRPr lang="ru-RU" sz="1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718" y="2348880"/>
            <a:ext cx="1988722" cy="198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82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99392"/>
            <a:ext cx="12192000" cy="6984775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695326" y="1988840"/>
            <a:ext cx="5234600" cy="3888432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95324" y="549275"/>
            <a:ext cx="11161315" cy="1007517"/>
          </a:xfrm>
        </p:spPr>
        <p:txBody>
          <a:bodyPr anchor="t"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Прививочная работа: гепатит, корь, краснуха, дифтерия 2019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22397" y="2224896"/>
            <a:ext cx="445352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</a:t>
            </a:r>
            <a:r>
              <a:rPr lang="en-US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против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гепатита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против гепатита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Ревакцинация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против гепатита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против кори</a:t>
            </a:r>
            <a:endParaRPr lang="ru-RU" sz="16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Ревакцинация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против кори</a:t>
            </a:r>
            <a:endParaRPr lang="ru-RU" sz="16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против краснухи</a:t>
            </a:r>
            <a:endParaRPr lang="ru-RU" sz="16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против дифтерии</a:t>
            </a:r>
            <a:endParaRPr lang="ru-RU" sz="16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Ревакцинация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против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дифтерии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</a:t>
            </a:r>
            <a:r>
              <a:rPr lang="ru-RU" sz="1600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пневмовакциной</a:t>
            </a:r>
            <a:endParaRPr lang="ru-RU" sz="16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клещевого энцефалита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960096" y="1795811"/>
            <a:ext cx="4297485" cy="4297485"/>
          </a:xfrm>
          <a:prstGeom prst="ellipse">
            <a:avLst/>
          </a:prstGeom>
          <a:solidFill>
            <a:srgbClr val="49BE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5929926" y="4005064"/>
            <a:ext cx="814146" cy="0"/>
          </a:xfrm>
          <a:prstGeom prst="straightConnector1">
            <a:avLst/>
          </a:prstGeom>
          <a:ln w="28575" cap="rnd" cmpd="sng">
            <a:solidFill>
              <a:srgbClr val="49BED8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900863" y="1988840"/>
            <a:ext cx="29062" cy="3888432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7608168" y="5015498"/>
            <a:ext cx="302433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0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100%</a:t>
            </a:r>
            <a:endParaRPr lang="ru-RU" sz="5000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306054" y="4305097"/>
            <a:ext cx="36724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 планы по вакцинации </a:t>
            </a:r>
            <a:br>
              <a:rPr lang="ru-RU" sz="16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 2019 год выполнены на</a:t>
            </a:r>
            <a:endParaRPr lang="ru-RU" sz="1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718" y="2348880"/>
            <a:ext cx="1988722" cy="198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37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5375920" y="549275"/>
            <a:ext cx="5904656" cy="935509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Основные показатели. Инвалиды </a:t>
            </a:r>
            <a:r>
              <a:rPr lang="en-US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/>
            </a:r>
            <a:br>
              <a:rPr lang="en-US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 участники ВОВ 2018/2019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375920" y="549275"/>
            <a:ext cx="6552728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5447928" y="1628800"/>
            <a:ext cx="6556954" cy="5040560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588178"/>
              </p:ext>
            </p:extLst>
          </p:nvPr>
        </p:nvGraphicFramePr>
        <p:xfrm>
          <a:off x="5663952" y="1844824"/>
          <a:ext cx="6192688" cy="428467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104456">
                  <a:extLst>
                    <a:ext uri="{9D8B030D-6E8A-4147-A177-3AD203B41FA5}">
                      <a16:colId xmlns:a16="http://schemas.microsoft.com/office/drawing/2014/main" val="2820415514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334483666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468174681"/>
                    </a:ext>
                  </a:extLst>
                </a:gridCol>
              </a:tblGrid>
              <a:tr h="3240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Наименование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Участники ВОВ (кроме ИОВ)</a:t>
                      </a:r>
                      <a:endParaRPr lang="ru-RU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Инвалиды </a:t>
                      </a:r>
                      <a:endParaRPr lang="en-US" sz="1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ВОВ</a:t>
                      </a:r>
                      <a:endParaRPr lang="ru-RU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5891157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r>
                        <a:rPr lang="ru-RU" sz="900" b="0" u="none" strike="noStrike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Состоит под диспансерным наблюдением на начало отчетного года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(32) 100%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(3)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100%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1939411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u="none" strike="noStrike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Вновь взято под диспансерное наблюдение в отчетном году</a:t>
                      </a:r>
                      <a:endParaRPr lang="ru-RU" sz="900" b="0" i="0" u="none" strike="noStrike" dirty="0" smtClean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9229980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u="none" strike="noStrike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Снято с диспансерного наблюдения в течении отчетного года</a:t>
                      </a:r>
                      <a:endParaRPr lang="ru-RU" sz="900" b="0" i="0" u="none" strike="noStrike" dirty="0" smtClean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(1) 3,2%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0%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6360223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u="none" strike="noStrike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из них: выехало</a:t>
                      </a:r>
                      <a:endParaRPr lang="ru-RU" sz="900" b="0" i="0" u="none" strike="noStrike" dirty="0" smtClean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0%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0%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7551713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u="none" strike="noStrike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Состоит под диспансерным наблюдением на конец отчетного года</a:t>
                      </a:r>
                      <a:endParaRPr lang="ru-RU" sz="900" b="0" i="0" u="none" strike="noStrike" dirty="0" smtClean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(31) 100%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(3) 100%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5757142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r>
                        <a:rPr lang="ru-RU" sz="900" b="0" u="none" strike="noStrike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в том числе по группам инвалидности:        I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(12)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38,7%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(1) 33%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040145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u="none" strike="noStrike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                                                                          II</a:t>
                      </a:r>
                      <a:endParaRPr lang="en-US" sz="900" b="0" i="0" u="none" strike="noStrike" dirty="0" smtClean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(19) 31,3%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(2) 67%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7382446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r>
                        <a:rPr lang="en-US" sz="900" b="0" u="none" strike="noStrike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                                                                          III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0594822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u="none" strike="noStrike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Охвачено комплексными медицинскими осмотрами</a:t>
                      </a:r>
                      <a:endParaRPr lang="ru-RU" sz="900" b="0" i="0" u="none" strike="noStrike" dirty="0" smtClean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100%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100%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0705554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u="none" strike="noStrike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Нуждались в стационарном лечении</a:t>
                      </a:r>
                      <a:endParaRPr lang="ru-RU" sz="900" b="0" i="0" u="none" strike="noStrike" dirty="0" smtClean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(8) 26%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(3) 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5485517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u="none" strike="noStrike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Получили стационарное лечение из числа нуждавшихся </a:t>
                      </a:r>
                      <a:endParaRPr lang="ru-RU" sz="900" b="0" i="0" u="none" strike="noStrike" dirty="0" smtClean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(8)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100%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(3) 100%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2443554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u="none" strike="noStrike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Получили санаторно-курортное лечение</a:t>
                      </a:r>
                      <a:endParaRPr lang="ru-RU" sz="900" b="0" i="0" u="none" strike="noStrike" dirty="0" smtClean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(4) 13%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0%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7400092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7" r="34253"/>
          <a:stretch/>
        </p:blipFill>
        <p:spPr>
          <a:xfrm>
            <a:off x="-4226" y="0"/>
            <a:ext cx="5231904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90" y="1315371"/>
            <a:ext cx="720413" cy="72041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993" y="1376980"/>
            <a:ext cx="665148" cy="66514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90" y="1467771"/>
            <a:ext cx="720413" cy="72041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393" y="1529380"/>
            <a:ext cx="665148" cy="66514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090" y="1620171"/>
            <a:ext cx="720413" cy="72041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793" y="1681780"/>
            <a:ext cx="665148" cy="66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61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Рисунок 6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99392"/>
            <a:ext cx="12192000" cy="6984775"/>
          </a:xfrm>
          <a:prstGeom prst="rect">
            <a:avLst/>
          </a:prstGeom>
        </p:spPr>
      </p:pic>
      <p:sp>
        <p:nvSpPr>
          <p:cNvPr id="43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515600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Показатели</a:t>
            </a:r>
            <a:r>
              <a:rPr lang="en-US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заболеваемости 2019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Скругленный прямоугольник 30"/>
          <p:cNvSpPr/>
          <p:nvPr/>
        </p:nvSpPr>
        <p:spPr>
          <a:xfrm>
            <a:off x="695325" y="1124744"/>
            <a:ext cx="10801350" cy="5184576"/>
          </a:xfrm>
          <a:prstGeom prst="roundRect">
            <a:avLst>
              <a:gd name="adj" fmla="val 1954"/>
            </a:avLst>
          </a:prstGeom>
          <a:solidFill>
            <a:srgbClr val="B7E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480155" y="1739596"/>
            <a:ext cx="1599621" cy="4248795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4295800" y="1739596"/>
            <a:ext cx="1584176" cy="4248795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096000" y="1739596"/>
            <a:ext cx="1584176" cy="4248795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7896200" y="1739596"/>
            <a:ext cx="1584176" cy="4248795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9696400" y="1739596"/>
            <a:ext cx="1584176" cy="4248795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Заголовок 1"/>
          <p:cNvSpPr txBox="1">
            <a:spLocks/>
          </p:cNvSpPr>
          <p:nvPr/>
        </p:nvSpPr>
        <p:spPr>
          <a:xfrm>
            <a:off x="2495600" y="2251917"/>
            <a:ext cx="1584176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системы кровообращения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3" name="Заголовок 1"/>
          <p:cNvSpPr txBox="1">
            <a:spLocks/>
          </p:cNvSpPr>
          <p:nvPr/>
        </p:nvSpPr>
        <p:spPr>
          <a:xfrm>
            <a:off x="4295800" y="2246867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органов дыхания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5" name="Заголовок 1"/>
          <p:cNvSpPr txBox="1">
            <a:spLocks/>
          </p:cNvSpPr>
          <p:nvPr/>
        </p:nvSpPr>
        <p:spPr>
          <a:xfrm>
            <a:off x="6096000" y="2246867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органов пищеварения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6" name="Заголовок 1"/>
          <p:cNvSpPr txBox="1">
            <a:spLocks/>
          </p:cNvSpPr>
          <p:nvPr/>
        </p:nvSpPr>
        <p:spPr>
          <a:xfrm>
            <a:off x="7896200" y="2239882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костно-мышечной системы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7" name="Заголовок 1"/>
          <p:cNvSpPr txBox="1">
            <a:spLocks/>
          </p:cNvSpPr>
          <p:nvPr/>
        </p:nvSpPr>
        <p:spPr>
          <a:xfrm>
            <a:off x="9696400" y="2239882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мочеполовой системы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9" name="Заголовок 1"/>
          <p:cNvSpPr txBox="1">
            <a:spLocks/>
          </p:cNvSpPr>
          <p:nvPr/>
        </p:nvSpPr>
        <p:spPr>
          <a:xfrm rot="16200000">
            <a:off x="2234197" y="3210142"/>
            <a:ext cx="1440160" cy="2937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3992 </a:t>
            </a:r>
          </a:p>
        </p:txBody>
      </p:sp>
      <p:sp>
        <p:nvSpPr>
          <p:cNvPr id="70" name="Заголовок 1"/>
          <p:cNvSpPr txBox="1">
            <a:spLocks/>
          </p:cNvSpPr>
          <p:nvPr/>
        </p:nvSpPr>
        <p:spPr>
          <a:xfrm rot="16200000">
            <a:off x="5855220" y="4117466"/>
            <a:ext cx="1440160" cy="30713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1296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1" name="Заголовок 1"/>
          <p:cNvSpPr txBox="1">
            <a:spLocks/>
          </p:cNvSpPr>
          <p:nvPr/>
        </p:nvSpPr>
        <p:spPr>
          <a:xfrm rot="16200000">
            <a:off x="4055021" y="3292738"/>
            <a:ext cx="1440160" cy="306512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3134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2" name="Заголовок 1"/>
          <p:cNvSpPr txBox="1">
            <a:spLocks/>
          </p:cNvSpPr>
          <p:nvPr/>
        </p:nvSpPr>
        <p:spPr>
          <a:xfrm rot="16200000">
            <a:off x="7616229" y="3420939"/>
            <a:ext cx="1440160" cy="304154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2356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3" name="Заголовок 1"/>
          <p:cNvSpPr txBox="1">
            <a:spLocks/>
          </p:cNvSpPr>
          <p:nvPr/>
        </p:nvSpPr>
        <p:spPr>
          <a:xfrm rot="16200000">
            <a:off x="9427821" y="3348931"/>
            <a:ext cx="1440160" cy="304154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2919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4" name="Заголовок 1"/>
          <p:cNvSpPr txBox="1">
            <a:spLocks/>
          </p:cNvSpPr>
          <p:nvPr/>
        </p:nvSpPr>
        <p:spPr>
          <a:xfrm rot="16200000">
            <a:off x="2968247" y="2909688"/>
            <a:ext cx="1440160" cy="2937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4221</a:t>
            </a:r>
          </a:p>
        </p:txBody>
      </p:sp>
      <p:sp>
        <p:nvSpPr>
          <p:cNvPr id="76" name="Заголовок 1"/>
          <p:cNvSpPr txBox="1">
            <a:spLocks/>
          </p:cNvSpPr>
          <p:nvPr/>
        </p:nvSpPr>
        <p:spPr>
          <a:xfrm rot="16200000">
            <a:off x="4562416" y="3030122"/>
            <a:ext cx="1800200" cy="2937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2987 </a:t>
            </a:r>
          </a:p>
        </p:txBody>
      </p:sp>
      <p:sp>
        <p:nvSpPr>
          <p:cNvPr id="77" name="Заголовок 1"/>
          <p:cNvSpPr txBox="1">
            <a:spLocks/>
          </p:cNvSpPr>
          <p:nvPr/>
        </p:nvSpPr>
        <p:spPr>
          <a:xfrm rot="16200000">
            <a:off x="6374267" y="3955194"/>
            <a:ext cx="1778136" cy="2937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1267</a:t>
            </a:r>
          </a:p>
        </p:txBody>
      </p:sp>
      <p:sp>
        <p:nvSpPr>
          <p:cNvPr id="78" name="Заголовок 1"/>
          <p:cNvSpPr txBox="1">
            <a:spLocks/>
          </p:cNvSpPr>
          <p:nvPr/>
        </p:nvSpPr>
        <p:spPr>
          <a:xfrm rot="16200000">
            <a:off x="8229450" y="3353860"/>
            <a:ext cx="1583582" cy="2937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2112 </a:t>
            </a:r>
          </a:p>
        </p:txBody>
      </p:sp>
      <p:sp>
        <p:nvSpPr>
          <p:cNvPr id="79" name="Заголовок 1"/>
          <p:cNvSpPr txBox="1">
            <a:spLocks/>
          </p:cNvSpPr>
          <p:nvPr/>
        </p:nvSpPr>
        <p:spPr>
          <a:xfrm rot="16200000">
            <a:off x="9943125" y="3030121"/>
            <a:ext cx="1800201" cy="2937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3212 </a:t>
            </a:r>
          </a:p>
        </p:txBody>
      </p:sp>
      <p:sp>
        <p:nvSpPr>
          <p:cNvPr id="80" name="Овал 79"/>
          <p:cNvSpPr/>
          <p:nvPr/>
        </p:nvSpPr>
        <p:spPr>
          <a:xfrm>
            <a:off x="26181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" name="Рисунок 8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580" y="1443738"/>
            <a:ext cx="582686" cy="582686"/>
          </a:xfrm>
          <a:prstGeom prst="rect">
            <a:avLst/>
          </a:prstGeom>
        </p:spPr>
      </p:pic>
      <p:sp>
        <p:nvSpPr>
          <p:cNvPr id="82" name="Овал 81"/>
          <p:cNvSpPr/>
          <p:nvPr/>
        </p:nvSpPr>
        <p:spPr>
          <a:xfrm>
            <a:off x="44183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Овал 82"/>
          <p:cNvSpPr/>
          <p:nvPr/>
        </p:nvSpPr>
        <p:spPr>
          <a:xfrm>
            <a:off x="62185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Овал 83"/>
          <p:cNvSpPr/>
          <p:nvPr/>
        </p:nvSpPr>
        <p:spPr>
          <a:xfrm>
            <a:off x="80187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/>
          <p:cNvSpPr/>
          <p:nvPr/>
        </p:nvSpPr>
        <p:spPr>
          <a:xfrm>
            <a:off x="98189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6" name="Рисунок 8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840" y="1460046"/>
            <a:ext cx="491474" cy="491474"/>
          </a:xfrm>
          <a:prstGeom prst="rect">
            <a:avLst/>
          </a:prstGeom>
        </p:spPr>
      </p:pic>
      <p:pic>
        <p:nvPicPr>
          <p:cNvPr id="87" name="Рисунок 8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666" y="1443317"/>
            <a:ext cx="562430" cy="562430"/>
          </a:xfrm>
          <a:prstGeom prst="rect">
            <a:avLst/>
          </a:prstGeom>
        </p:spPr>
      </p:pic>
      <p:pic>
        <p:nvPicPr>
          <p:cNvPr id="88" name="Рисунок 8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232" y="1485694"/>
            <a:ext cx="537834" cy="537834"/>
          </a:xfrm>
          <a:prstGeom prst="rect">
            <a:avLst/>
          </a:prstGeom>
        </p:spPr>
      </p:pic>
      <p:pic>
        <p:nvPicPr>
          <p:cNvPr id="89" name="Рисунок 8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432" y="1466646"/>
            <a:ext cx="568491" cy="56849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5" y="4221040"/>
            <a:ext cx="1339279" cy="133927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787878" y="4166075"/>
            <a:ext cx="303476" cy="15171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3531702" y="3760020"/>
            <a:ext cx="303476" cy="192324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4596128" y="4199889"/>
            <a:ext cx="303476" cy="1483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5303912" y="4292502"/>
            <a:ext cx="303476" cy="13907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6396328" y="5059723"/>
            <a:ext cx="303476" cy="6235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7104112" y="5228605"/>
            <a:ext cx="303476" cy="45466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8170220" y="4365104"/>
            <a:ext cx="303476" cy="13181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8878004" y="4503624"/>
            <a:ext cx="303476" cy="117964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9963002" y="4653137"/>
            <a:ext cx="303476" cy="10301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10670786" y="4503624"/>
            <a:ext cx="303476" cy="117964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495598" y="5693944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2017 год</a:t>
            </a:r>
            <a:endParaRPr lang="ru-RU" sz="1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190923" y="5693944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201</a:t>
            </a:r>
            <a:r>
              <a:rPr lang="en-US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</a:t>
            </a:r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год</a:t>
            </a:r>
            <a:endParaRPr lang="ru-RU" sz="1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318295" y="5693944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2017 год</a:t>
            </a:r>
            <a:endParaRPr lang="ru-RU" sz="1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013620" y="5693944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201</a:t>
            </a:r>
            <a:r>
              <a:rPr lang="en-US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</a:t>
            </a:r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год</a:t>
            </a:r>
            <a:endParaRPr lang="ru-RU" sz="1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101694" y="5693944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2017 год</a:t>
            </a:r>
            <a:endParaRPr lang="ru-RU" sz="1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797019" y="5693944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201</a:t>
            </a:r>
            <a:r>
              <a:rPr lang="en-US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</a:t>
            </a:r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год</a:t>
            </a:r>
            <a:endParaRPr lang="ru-RU" sz="1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896200" y="5693944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2017 год</a:t>
            </a:r>
            <a:endParaRPr lang="ru-RU" sz="1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591525" y="5693944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201</a:t>
            </a:r>
            <a:r>
              <a:rPr lang="en-US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</a:t>
            </a:r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год</a:t>
            </a:r>
            <a:endParaRPr lang="ru-RU" sz="1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9715853" y="5693944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2017 год</a:t>
            </a:r>
            <a:endParaRPr lang="ru-RU" sz="1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10411178" y="5693944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201</a:t>
            </a:r>
            <a:r>
              <a:rPr lang="en-US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</a:t>
            </a:r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год</a:t>
            </a:r>
            <a:endParaRPr lang="ru-RU" sz="1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44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0" t="1010" r="6363" b="2020"/>
          <a:stretch/>
        </p:blipFill>
        <p:spPr>
          <a:xfrm flipH="1">
            <a:off x="-24680" y="-27384"/>
            <a:ext cx="12241360" cy="6912768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515600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Обучение врачей общей практики 2019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Скругленный прямоугольник 6"/>
          <p:cNvSpPr/>
          <p:nvPr/>
        </p:nvSpPr>
        <p:spPr>
          <a:xfrm>
            <a:off x="695325" y="1839088"/>
            <a:ext cx="3672485" cy="1792704"/>
          </a:xfrm>
          <a:prstGeom prst="roundRect">
            <a:avLst>
              <a:gd name="adj" fmla="val 4142"/>
            </a:avLst>
          </a:prstGeom>
          <a:solidFill>
            <a:srgbClr val="B7E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9414" y="2444674"/>
            <a:ext cx="3528397" cy="1331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1755">
              <a:spcAft>
                <a:spcPts val="0"/>
              </a:spcAft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последние два года прошло обучение</a:t>
            </a:r>
          </a:p>
          <a:p>
            <a:pPr>
              <a:lnSpc>
                <a:spcPts val="4400"/>
              </a:lnSpc>
            </a:pPr>
            <a:r>
              <a:rPr lang="ru-RU" sz="4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16</a:t>
            </a:r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ru-RU" sz="2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ts val="700"/>
              </a:lnSpc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врачей-терапевтов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 других специальностей 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 врача общей практики</a:t>
            </a:r>
          </a:p>
          <a:p>
            <a:pPr marL="71755" marR="71755">
              <a:spcAft>
                <a:spcPts val="0"/>
              </a:spcAft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1055440" y="1268760"/>
            <a:ext cx="1080120" cy="1080120"/>
          </a:xfrm>
          <a:prstGeom prst="ellipse">
            <a:avLst/>
          </a:prstGeom>
          <a:solidFill>
            <a:schemeClr val="bg1"/>
          </a:solidFill>
          <a:ln w="28575">
            <a:solidFill>
              <a:srgbClr val="49BE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95325" y="4506326"/>
            <a:ext cx="3672485" cy="1792704"/>
          </a:xfrm>
          <a:prstGeom prst="roundRect">
            <a:avLst>
              <a:gd name="adj" fmla="val 4142"/>
            </a:avLst>
          </a:prstGeom>
          <a:solidFill>
            <a:srgbClr val="B7E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839414" y="5111912"/>
            <a:ext cx="3528397" cy="1331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1755">
              <a:spcAft>
                <a:spcPts val="0"/>
              </a:spcAft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 текущий момент сформировано</a:t>
            </a:r>
          </a:p>
          <a:p>
            <a:pPr>
              <a:lnSpc>
                <a:spcPts val="4400"/>
              </a:lnSpc>
            </a:pPr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23 </a:t>
            </a:r>
            <a:endParaRPr lang="ru-RU" sz="2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ts val="700"/>
              </a:lnSpc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частков на которых работают врачи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бщей практики</a:t>
            </a:r>
          </a:p>
          <a:p>
            <a:pPr marL="71755" marR="71755">
              <a:spcAft>
                <a:spcPts val="0"/>
              </a:spcAft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987" y="1408141"/>
            <a:ext cx="738807" cy="738807"/>
          </a:xfrm>
          <a:prstGeom prst="rect">
            <a:avLst/>
          </a:prstGeom>
        </p:spPr>
      </p:pic>
      <p:sp>
        <p:nvSpPr>
          <p:cNvPr id="30" name="Овал 29"/>
          <p:cNvSpPr/>
          <p:nvPr/>
        </p:nvSpPr>
        <p:spPr>
          <a:xfrm>
            <a:off x="1055440" y="3933056"/>
            <a:ext cx="1080120" cy="1080120"/>
          </a:xfrm>
          <a:prstGeom prst="ellipse">
            <a:avLst/>
          </a:prstGeom>
          <a:solidFill>
            <a:schemeClr val="bg1"/>
          </a:solidFill>
          <a:ln w="28575">
            <a:solidFill>
              <a:srgbClr val="49BE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491" y="4191069"/>
            <a:ext cx="555797" cy="55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95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99392"/>
            <a:ext cx="12192000" cy="6984775"/>
          </a:xfrm>
          <a:prstGeom prst="rect">
            <a:avLst/>
          </a:prstGeom>
        </p:spPr>
      </p:pic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695325" y="549276"/>
            <a:ext cx="10729267" cy="825028"/>
          </a:xfrm>
        </p:spPr>
        <p:txBody>
          <a:bodyPr anchor="t"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Повышение комфорта пребывания в поликлинике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695400" y="1317752"/>
            <a:ext cx="108811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 целью исключения неудобств для пациентов:</a:t>
            </a:r>
            <a:endParaRPr lang="ru-RU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015976" y="1796827"/>
            <a:ext cx="44550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Нахождения больных в одной зоне со здоровыми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7" name="Шеврон 26"/>
          <p:cNvSpPr/>
          <p:nvPr/>
        </p:nvSpPr>
        <p:spPr>
          <a:xfrm>
            <a:off x="775272" y="1826491"/>
            <a:ext cx="216024" cy="252027"/>
          </a:xfrm>
          <a:prstGeom prst="chevron">
            <a:avLst/>
          </a:prstGeom>
          <a:solidFill>
            <a:srgbClr val="49BE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013935" y="2214347"/>
            <a:ext cx="37914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Нехватки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посадочных мест для 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ожидания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8" name="Шеврон 27"/>
          <p:cNvSpPr/>
          <p:nvPr/>
        </p:nvSpPr>
        <p:spPr>
          <a:xfrm>
            <a:off x="775272" y="2242221"/>
            <a:ext cx="216024" cy="252027"/>
          </a:xfrm>
          <a:prstGeom prst="chevron">
            <a:avLst/>
          </a:prstGeom>
          <a:solidFill>
            <a:srgbClr val="49BE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015976" y="2654773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Отсутствия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информации о движении очереди на 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прием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8" name="Шеврон 37"/>
          <p:cNvSpPr/>
          <p:nvPr/>
        </p:nvSpPr>
        <p:spPr>
          <a:xfrm>
            <a:off x="775272" y="2676503"/>
            <a:ext cx="216024" cy="252027"/>
          </a:xfrm>
          <a:prstGeom prst="chevron">
            <a:avLst/>
          </a:prstGeom>
          <a:solidFill>
            <a:srgbClr val="49BE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005515" y="3088284"/>
            <a:ext cx="105710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Отсутствия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контроля за состоянием здоровья пациентов, находящихся в очереди, со стороны медицинского персонала</a:t>
            </a:r>
          </a:p>
        </p:txBody>
      </p:sp>
      <p:sp>
        <p:nvSpPr>
          <p:cNvPr id="39" name="Шеврон 38"/>
          <p:cNvSpPr/>
          <p:nvPr/>
        </p:nvSpPr>
        <p:spPr>
          <a:xfrm>
            <a:off x="775272" y="3106075"/>
            <a:ext cx="216024" cy="252027"/>
          </a:xfrm>
          <a:prstGeom prst="chevron">
            <a:avLst/>
          </a:prstGeom>
          <a:solidFill>
            <a:srgbClr val="49BE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559499" y="5856727"/>
            <a:ext cx="38164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Создание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достаточного количества посадочных мест для ожидания 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приема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5805264"/>
            <a:ext cx="741345" cy="741345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1559499" y="4975469"/>
            <a:ext cx="38164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Разделение потоков здоровых </a:t>
            </a:r>
            <a:endParaRPr lang="en-US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 болеющих пациентов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4931545"/>
            <a:ext cx="669335" cy="669335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6690074" y="5856727"/>
            <a:ext cx="50405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Визуальный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контроль пациентов, </a:t>
            </a:r>
            <a:endParaRPr lang="en-US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находящихся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очереди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07968" y="5661248"/>
            <a:ext cx="720080" cy="720080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6690075" y="4975469"/>
            <a:ext cx="5040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Информирование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пациентов о движении «живой» очереди через информационное 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табло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903" y="4931545"/>
            <a:ext cx="702145" cy="700774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>
          <a:xfrm>
            <a:off x="688534" y="4461771"/>
            <a:ext cx="108811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Положительный эффект от организации зон комфортного ожидания: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06604" y="3919536"/>
            <a:ext cx="10571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Организованы зоны комфортного ожидания приема дежурного врача</a:t>
            </a:r>
            <a:endParaRPr lang="ru-RU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08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99392"/>
            <a:ext cx="12192000" cy="6984775"/>
          </a:xfrm>
          <a:prstGeom prst="rect">
            <a:avLst/>
          </a:prstGeom>
        </p:spPr>
      </p:pic>
      <p:sp>
        <p:nvSpPr>
          <p:cNvPr id="31" name="Заголовок 1"/>
          <p:cNvSpPr>
            <a:spLocks noGrp="1"/>
          </p:cNvSpPr>
          <p:nvPr>
            <p:ph type="title"/>
          </p:nvPr>
        </p:nvSpPr>
        <p:spPr>
          <a:xfrm>
            <a:off x="695324" y="549275"/>
            <a:ext cx="11161315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Работа по рассмотрению жалоб и обращений граждан 2018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Заголовок 1"/>
          <p:cNvSpPr txBox="1">
            <a:spLocks/>
          </p:cNvSpPr>
          <p:nvPr/>
        </p:nvSpPr>
        <p:spPr>
          <a:xfrm>
            <a:off x="2927648" y="4845468"/>
            <a:ext cx="8280920" cy="15675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 обращения пациентов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рассматриваются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индивидуальном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порядке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случае негативного содержания обращения, специалисты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поликлиники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вступают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диалог с пациентом и детализируют проблему для ее решения</a:t>
            </a:r>
          </a:p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Изучаются предложения граждан по улучшению работы поликлиники, руководство использует обратную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связь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от пациентов для совершенствования оказания медицинской помощи</a:t>
            </a:r>
            <a:endParaRPr lang="ru-RU" sz="16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42" y="4845468"/>
            <a:ext cx="1502324" cy="1502324"/>
          </a:xfrm>
          <a:prstGeom prst="rect">
            <a:avLst/>
          </a:prstGeom>
        </p:spPr>
      </p:pic>
      <p:sp>
        <p:nvSpPr>
          <p:cNvPr id="30" name="Скругленный прямоугольник 29"/>
          <p:cNvSpPr/>
          <p:nvPr/>
        </p:nvSpPr>
        <p:spPr>
          <a:xfrm>
            <a:off x="695325" y="1164753"/>
            <a:ext cx="10801350" cy="3024336"/>
          </a:xfrm>
          <a:prstGeom prst="roundRect">
            <a:avLst>
              <a:gd name="adj" fmla="val 1954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3575720" y="1844824"/>
            <a:ext cx="2160240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7896125" y="1844824"/>
            <a:ext cx="2232322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Заголовок 1"/>
          <p:cNvSpPr txBox="1">
            <a:spLocks/>
          </p:cNvSpPr>
          <p:nvPr/>
        </p:nvSpPr>
        <p:spPr>
          <a:xfrm>
            <a:off x="3575720" y="2416601"/>
            <a:ext cx="216024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 поликлиническое отделение</a:t>
            </a:r>
            <a:endParaRPr lang="ru-RU" sz="1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4" name="Заголовок 1"/>
          <p:cNvSpPr txBox="1">
            <a:spLocks/>
          </p:cNvSpPr>
          <p:nvPr/>
        </p:nvSpPr>
        <p:spPr>
          <a:xfrm>
            <a:off x="695325" y="3136087"/>
            <a:ext cx="1800275" cy="4729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Число обращений </a:t>
            </a:r>
            <a:endParaRPr lang="en-US" sz="16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 2018 год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5" name="Заголовок 1"/>
          <p:cNvSpPr txBox="1">
            <a:spLocks/>
          </p:cNvSpPr>
          <p:nvPr/>
        </p:nvSpPr>
        <p:spPr>
          <a:xfrm>
            <a:off x="3575720" y="2963306"/>
            <a:ext cx="216024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68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7" name="Заголовок 1"/>
          <p:cNvSpPr txBox="1">
            <a:spLocks/>
          </p:cNvSpPr>
          <p:nvPr/>
        </p:nvSpPr>
        <p:spPr>
          <a:xfrm>
            <a:off x="7896199" y="2977689"/>
            <a:ext cx="2232247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1" name="Заголовок 1"/>
          <p:cNvSpPr txBox="1">
            <a:spLocks/>
          </p:cNvSpPr>
          <p:nvPr/>
        </p:nvSpPr>
        <p:spPr>
          <a:xfrm>
            <a:off x="7900542" y="2416601"/>
            <a:ext cx="2227905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 поликлиническое отделение</a:t>
            </a:r>
            <a:endParaRPr lang="ru-RU" sz="1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5" name="Овал 74"/>
          <p:cNvSpPr/>
          <p:nvPr/>
        </p:nvSpPr>
        <p:spPr>
          <a:xfrm>
            <a:off x="3719736" y="1413043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Овал 76"/>
          <p:cNvSpPr/>
          <p:nvPr/>
        </p:nvSpPr>
        <p:spPr>
          <a:xfrm>
            <a:off x="8021651" y="1413043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9" name="Рисунок 7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60" y="1614756"/>
            <a:ext cx="482150" cy="482150"/>
          </a:xfrm>
          <a:prstGeom prst="rect">
            <a:avLst/>
          </a:prstGeom>
        </p:spPr>
      </p:pic>
      <p:pic>
        <p:nvPicPr>
          <p:cNvPr id="81" name="Рисунок 8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425" y="1614756"/>
            <a:ext cx="482150" cy="48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12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99392"/>
            <a:ext cx="12192000" cy="6984775"/>
          </a:xfrm>
          <a:prstGeom prst="rect">
            <a:avLst/>
          </a:prstGeom>
        </p:spPr>
      </p:pic>
      <p:sp>
        <p:nvSpPr>
          <p:cNvPr id="31" name="Заголовок 1"/>
          <p:cNvSpPr>
            <a:spLocks noGrp="1"/>
          </p:cNvSpPr>
          <p:nvPr>
            <p:ph type="title"/>
          </p:nvPr>
        </p:nvSpPr>
        <p:spPr>
          <a:xfrm>
            <a:off x="695324" y="549275"/>
            <a:ext cx="11161315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Работа по рассмотрению жалоб и </a:t>
            </a:r>
            <a:r>
              <a:rPr lang="ru-RU" sz="300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обращений граждан 2019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Заголовок 1"/>
          <p:cNvSpPr txBox="1">
            <a:spLocks/>
          </p:cNvSpPr>
          <p:nvPr/>
        </p:nvSpPr>
        <p:spPr>
          <a:xfrm>
            <a:off x="2927648" y="4845468"/>
            <a:ext cx="8280920" cy="15675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 обращения пациентов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рассматриваются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индивидуальном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порядке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случае негативного содержания обращения, специалисты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поликлиники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вступают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диалог с пациентом и детализируют проблему для ее решения</a:t>
            </a:r>
          </a:p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Изучаются предложения граждан по улучшению работы поликлиники, руководство использует обратную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связь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от пациентов для совершенствования оказания медицинской помощи</a:t>
            </a:r>
            <a:endParaRPr lang="ru-RU" sz="16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42" y="4845468"/>
            <a:ext cx="1502324" cy="1502324"/>
          </a:xfrm>
          <a:prstGeom prst="rect">
            <a:avLst/>
          </a:prstGeom>
        </p:spPr>
      </p:pic>
      <p:sp>
        <p:nvSpPr>
          <p:cNvPr id="30" name="Скругленный прямоугольник 29"/>
          <p:cNvSpPr/>
          <p:nvPr/>
        </p:nvSpPr>
        <p:spPr>
          <a:xfrm>
            <a:off x="695325" y="1164753"/>
            <a:ext cx="10801350" cy="3024336"/>
          </a:xfrm>
          <a:prstGeom prst="roundRect">
            <a:avLst>
              <a:gd name="adj" fmla="val 1954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3575720" y="1844824"/>
            <a:ext cx="2160240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7896125" y="1844824"/>
            <a:ext cx="2232322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Заголовок 1"/>
          <p:cNvSpPr txBox="1">
            <a:spLocks/>
          </p:cNvSpPr>
          <p:nvPr/>
        </p:nvSpPr>
        <p:spPr>
          <a:xfrm>
            <a:off x="3575720" y="2416601"/>
            <a:ext cx="216024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 поликлиническое отделение</a:t>
            </a:r>
            <a:endParaRPr lang="ru-RU" sz="1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4" name="Заголовок 1"/>
          <p:cNvSpPr txBox="1">
            <a:spLocks/>
          </p:cNvSpPr>
          <p:nvPr/>
        </p:nvSpPr>
        <p:spPr>
          <a:xfrm>
            <a:off x="695325" y="3136087"/>
            <a:ext cx="1800275" cy="4729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Число обращений </a:t>
            </a:r>
            <a:endParaRPr lang="en-US" sz="16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 2019 год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5" name="Заголовок 1"/>
          <p:cNvSpPr txBox="1">
            <a:spLocks/>
          </p:cNvSpPr>
          <p:nvPr/>
        </p:nvSpPr>
        <p:spPr>
          <a:xfrm>
            <a:off x="3575720" y="2963306"/>
            <a:ext cx="216024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56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7" name="Заголовок 1"/>
          <p:cNvSpPr txBox="1">
            <a:spLocks/>
          </p:cNvSpPr>
          <p:nvPr/>
        </p:nvSpPr>
        <p:spPr>
          <a:xfrm>
            <a:off x="7896199" y="2977689"/>
            <a:ext cx="2232247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18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1" name="Заголовок 1"/>
          <p:cNvSpPr txBox="1">
            <a:spLocks/>
          </p:cNvSpPr>
          <p:nvPr/>
        </p:nvSpPr>
        <p:spPr>
          <a:xfrm>
            <a:off x="7900542" y="2416601"/>
            <a:ext cx="2227905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 поликлиническое отделение</a:t>
            </a:r>
            <a:endParaRPr lang="ru-RU" sz="1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5" name="Овал 74"/>
          <p:cNvSpPr/>
          <p:nvPr/>
        </p:nvSpPr>
        <p:spPr>
          <a:xfrm>
            <a:off x="3719736" y="1413043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Овал 76"/>
          <p:cNvSpPr/>
          <p:nvPr/>
        </p:nvSpPr>
        <p:spPr>
          <a:xfrm>
            <a:off x="8021651" y="1413043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9" name="Рисунок 7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60" y="1614756"/>
            <a:ext cx="482150" cy="482150"/>
          </a:xfrm>
          <a:prstGeom prst="rect">
            <a:avLst/>
          </a:prstGeom>
        </p:spPr>
      </p:pic>
      <p:pic>
        <p:nvPicPr>
          <p:cNvPr id="81" name="Рисунок 8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425" y="1614756"/>
            <a:ext cx="482150" cy="48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47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99392"/>
            <a:ext cx="12192000" cy="6984775"/>
          </a:xfrm>
          <a:prstGeom prst="rect">
            <a:avLst/>
          </a:prstGeom>
        </p:spPr>
      </p:pic>
      <p:sp>
        <p:nvSpPr>
          <p:cNvPr id="25" name="Скругленный прямоугольник 24"/>
          <p:cNvSpPr/>
          <p:nvPr/>
        </p:nvSpPr>
        <p:spPr>
          <a:xfrm>
            <a:off x="900113" y="1141107"/>
            <a:ext cx="10801350" cy="3094341"/>
          </a:xfrm>
          <a:prstGeom prst="roundRect">
            <a:avLst>
              <a:gd name="adj" fmla="val 1954"/>
            </a:avLst>
          </a:prstGeom>
          <a:solidFill>
            <a:srgbClr val="B7E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295799" y="1297524"/>
            <a:ext cx="2491711" cy="2722092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7986204" y="1280235"/>
            <a:ext cx="2520280" cy="2722092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515600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Основные показатели 2018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495600" y="1309559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00" dirty="0" smtClean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295800" y="1297525"/>
            <a:ext cx="249171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ГКБ им. С.С. Юдина </a:t>
            </a:r>
          </a:p>
          <a:p>
            <a:pPr algn="ctr"/>
            <a:r>
              <a:rPr lang="ru-RU" sz="16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1 ПО</a:t>
            </a:r>
            <a:endParaRPr lang="ru-RU" sz="16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896200" y="1304509"/>
            <a:ext cx="252028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ГКБ им. С.С. Юдина </a:t>
            </a:r>
          </a:p>
          <a:p>
            <a:pPr algn="ctr"/>
            <a:r>
              <a:rPr lang="ru-RU" sz="16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2 ПО</a:t>
            </a:r>
            <a:endParaRPr lang="ru-RU" sz="16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896200" y="1297524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3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9696400" y="1297524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300" dirty="0" smtClean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60278" y="2280858"/>
            <a:ext cx="1835322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Мощность</a:t>
            </a:r>
            <a:endParaRPr lang="ru-RU" sz="16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Заголовок 1"/>
          <p:cNvSpPr txBox="1">
            <a:spLocks/>
          </p:cNvSpPr>
          <p:nvPr/>
        </p:nvSpPr>
        <p:spPr>
          <a:xfrm>
            <a:off x="2495600" y="1839179"/>
            <a:ext cx="1440160" cy="12453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 smtClean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7896200" y="1846164"/>
            <a:ext cx="2520280" cy="109208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300 (по факту 312)</a:t>
            </a:r>
            <a:r>
              <a:rPr lang="ru-RU" sz="14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посещений </a:t>
            </a:r>
            <a:endParaRPr lang="ru-RU" sz="14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ru-RU" sz="14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 по данным ЕМИАС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295800" y="1839179"/>
            <a:ext cx="2491710" cy="101435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750 (по факту 721)</a:t>
            </a:r>
            <a:r>
              <a:rPr lang="ru-RU" sz="14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посещений </a:t>
            </a:r>
          </a:p>
          <a:p>
            <a:pPr algn="ctr"/>
            <a:r>
              <a:rPr lang="ru-RU" sz="14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 по данным ЕМИАС</a:t>
            </a: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7896200" y="1846165"/>
            <a:ext cx="1440160" cy="10920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ru-RU" sz="12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9696400" y="1846164"/>
            <a:ext cx="1440160" cy="10933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ru-RU" sz="12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2495600" y="2830594"/>
            <a:ext cx="1440160" cy="13016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695325" y="3469847"/>
            <a:ext cx="1800275" cy="427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Прикрепленное население</a:t>
            </a:r>
            <a:endParaRPr lang="ru-RU" sz="16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4295800" y="2830594"/>
            <a:ext cx="2491710" cy="13016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19326</a:t>
            </a:r>
          </a:p>
          <a:p>
            <a:pPr algn="ctr"/>
            <a:r>
              <a:rPr lang="ru-RU" sz="14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 </a:t>
            </a:r>
            <a:r>
              <a:rPr lang="ru-RU" sz="14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</a:t>
            </a:r>
            <a:r>
              <a:rPr lang="ru-RU" sz="1400" dirty="0" smtClean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6724 </a:t>
            </a:r>
            <a:r>
              <a:rPr lang="ru-RU" sz="14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 старше </a:t>
            </a:r>
            <a:r>
              <a:rPr lang="ru-RU" sz="14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трудоспособного возраста</a:t>
            </a:r>
            <a:r>
              <a:rPr lang="ru-RU" sz="12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)</a:t>
            </a: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7896200" y="2830594"/>
            <a:ext cx="2520280" cy="15335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10716 </a:t>
            </a:r>
          </a:p>
          <a:p>
            <a:pPr algn="ctr"/>
            <a:r>
              <a:rPr lang="ru-RU" sz="14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 </a:t>
            </a:r>
            <a:r>
              <a:rPr lang="ru-RU" sz="14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</a:t>
            </a:r>
            <a:r>
              <a:rPr lang="ru-RU" sz="1400" dirty="0" smtClean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2734</a:t>
            </a:r>
            <a:r>
              <a:rPr lang="ru-RU" sz="14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человек </a:t>
            </a:r>
            <a:r>
              <a:rPr lang="ru-RU" sz="14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старше трудоспособного возраста</a:t>
            </a:r>
            <a:r>
              <a:rPr lang="ru-RU" sz="12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)</a:t>
            </a: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7896200" y="2844977"/>
            <a:ext cx="1440160" cy="12872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9696400" y="2844977"/>
            <a:ext cx="1440160" cy="13196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</p:txBody>
      </p:sp>
      <p:sp>
        <p:nvSpPr>
          <p:cNvPr id="31" name="Заголовок 1"/>
          <p:cNvSpPr txBox="1">
            <a:spLocks/>
          </p:cNvSpPr>
          <p:nvPr/>
        </p:nvSpPr>
        <p:spPr>
          <a:xfrm>
            <a:off x="671945" y="4449260"/>
            <a:ext cx="10538980" cy="332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Численность прикрепленного населения</a:t>
            </a:r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2794920" y="5445224"/>
            <a:ext cx="1800276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5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30042</a:t>
            </a:r>
          </a:p>
          <a:p>
            <a:r>
              <a:rPr lang="ru-RU" sz="12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</a:t>
            </a:r>
            <a:endParaRPr lang="ru-RU" sz="12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aphicFrame>
        <p:nvGraphicFramePr>
          <p:cNvPr id="38" name="Диаграмма 37"/>
          <p:cNvGraphicFramePr/>
          <p:nvPr>
            <p:extLst/>
          </p:nvPr>
        </p:nvGraphicFramePr>
        <p:xfrm>
          <a:off x="4327184" y="4702086"/>
          <a:ext cx="6505729" cy="2078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817" y="1437948"/>
            <a:ext cx="695612" cy="695612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38" y="2707010"/>
            <a:ext cx="720413" cy="720413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087" y="2759367"/>
            <a:ext cx="665148" cy="665148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4927585"/>
            <a:ext cx="1414280" cy="141428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102" y="5033169"/>
            <a:ext cx="1305787" cy="130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92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99392"/>
            <a:ext cx="12192000" cy="6984775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5544692" cy="863501"/>
          </a:xfrm>
        </p:spPr>
        <p:txBody>
          <a:bodyPr anchor="t">
            <a:normAutofit fontScale="90000"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Оборудование </a:t>
            </a:r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поликлиники 2019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695325" y="549275"/>
            <a:ext cx="5688707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1" r="33900"/>
          <a:stretch/>
        </p:blipFill>
        <p:spPr>
          <a:xfrm>
            <a:off x="6960096" y="-99392"/>
            <a:ext cx="5231904" cy="7018077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695324" y="1556792"/>
            <a:ext cx="4104532" cy="4032448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одержимое 3"/>
          <p:cNvSpPr>
            <a:spLocks noGrp="1"/>
          </p:cNvSpPr>
          <p:nvPr>
            <p:ph sz="half" idx="1"/>
          </p:nvPr>
        </p:nvSpPr>
        <p:spPr>
          <a:xfrm>
            <a:off x="911424" y="1745433"/>
            <a:ext cx="5328592" cy="4203847"/>
          </a:xfrm>
        </p:spPr>
        <p:txBody>
          <a:bodyPr>
            <a:normAutofit/>
          </a:bodyPr>
          <a:lstStyle/>
          <a:p>
            <a:pPr lvl="0">
              <a:lnSpc>
                <a:spcPct val="130000"/>
              </a:lnSpc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КТ 			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 ед.</a:t>
            </a:r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30000"/>
              </a:lnSpc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МРТ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		2 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ед.</a:t>
            </a:r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30000"/>
              </a:lnSpc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Денситометры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	0 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ед.</a:t>
            </a:r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30000"/>
              </a:lnSpc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Рентгены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	1 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ед.</a:t>
            </a:r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30000"/>
              </a:lnSpc>
            </a:pPr>
            <a:r>
              <a:rPr lang="ru-RU" sz="1400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Флюорографы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		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0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ед.</a:t>
            </a:r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30000"/>
              </a:lnSpc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УЗИ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		5 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ед.</a:t>
            </a:r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lvl="0" indent="0">
              <a:lnSpc>
                <a:spcPct val="130000"/>
              </a:lnSpc>
              <a:buNone/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Из них экспертного класса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	3 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ед.</a:t>
            </a:r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30000"/>
              </a:lnSpc>
            </a:pPr>
            <a:r>
              <a:rPr lang="ru-RU" sz="1400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Холтер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			5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ед.</a:t>
            </a:r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30000"/>
              </a:lnSpc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СМАД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		5 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ед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75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99392"/>
            <a:ext cx="12192000" cy="6984775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5087889" y="575330"/>
            <a:ext cx="6408786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кругленный прямоугольник 24"/>
          <p:cNvSpPr/>
          <p:nvPr/>
        </p:nvSpPr>
        <p:spPr>
          <a:xfrm>
            <a:off x="5159896" y="1556792"/>
            <a:ext cx="6336779" cy="4752528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Заголовок 1"/>
          <p:cNvSpPr>
            <a:spLocks noGrp="1"/>
          </p:cNvSpPr>
          <p:nvPr>
            <p:ph type="title"/>
          </p:nvPr>
        </p:nvSpPr>
        <p:spPr>
          <a:xfrm>
            <a:off x="5087888" y="575330"/>
            <a:ext cx="6768828" cy="863501"/>
          </a:xfrm>
        </p:spPr>
        <p:txBody>
          <a:bodyPr>
            <a:normAutofit fontScale="90000"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Медицинские организации оказывают помощь по различным профилям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7" name="Содержимое 3"/>
          <p:cNvSpPr>
            <a:spLocks noGrp="1"/>
          </p:cNvSpPr>
          <p:nvPr>
            <p:ph sz="half" idx="1"/>
          </p:nvPr>
        </p:nvSpPr>
        <p:spPr>
          <a:xfrm>
            <a:off x="5303912" y="1988840"/>
            <a:ext cx="5328592" cy="4203847"/>
          </a:xfrm>
        </p:spPr>
        <p:txBody>
          <a:bodyPr>
            <a:normAutofit fontScale="92500" lnSpcReduction="20000"/>
          </a:bodyPr>
          <a:lstStyle/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ерапия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Акушерство-гинекология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Х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ирургия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Травматология-ортопедия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Гастроэнтерология</a:t>
            </a: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ардиология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Неврология</a:t>
            </a: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фтальмология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Отоларингология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Урология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Эндокринология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Пульмонология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Инфекционные болезни</a:t>
            </a:r>
          </a:p>
          <a:p>
            <a:r>
              <a:rPr lang="ru-RU" sz="1400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Колопроктология</a:t>
            </a:r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Ревматология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24" r="851" b="2750"/>
          <a:stretch/>
        </p:blipFill>
        <p:spPr>
          <a:xfrm>
            <a:off x="-24679" y="-99393"/>
            <a:ext cx="4911630" cy="699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85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71932" y="404664"/>
            <a:ext cx="12192000" cy="6984775"/>
          </a:xfrm>
          <a:prstGeom prst="rect">
            <a:avLst/>
          </a:prstGeom>
        </p:spPr>
      </p:pic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6167932" y="549275"/>
            <a:ext cx="5544692" cy="863501"/>
          </a:xfrm>
        </p:spPr>
        <p:txBody>
          <a:bodyPr>
            <a:normAutofit fontScale="90000"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Участие в массовых акциях 2018/2019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2" name="Содержимое 3"/>
          <p:cNvSpPr>
            <a:spLocks noGrp="1"/>
          </p:cNvSpPr>
          <p:nvPr>
            <p:ph sz="half" idx="1"/>
          </p:nvPr>
        </p:nvSpPr>
        <p:spPr>
          <a:xfrm>
            <a:off x="6384031" y="1988840"/>
            <a:ext cx="5328592" cy="4203847"/>
          </a:xfrm>
        </p:spPr>
        <p:txBody>
          <a:bodyPr>
            <a:normAutofit/>
          </a:bodyPr>
          <a:lstStyle/>
          <a:p>
            <a:pPr lvl="0"/>
            <a:r>
              <a:rPr lang="ru-RU" sz="2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День борьбы с Артериальной гипертензией</a:t>
            </a:r>
            <a:endParaRPr lang="ru-RU" sz="2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/>
            <a:r>
              <a:rPr lang="ru-RU" sz="2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День Сердца</a:t>
            </a:r>
            <a:endParaRPr lang="ru-RU" sz="2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/>
            <a:r>
              <a:rPr lang="ru-RU" sz="2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День борьбы с Сахарным диабетом </a:t>
            </a:r>
          </a:p>
          <a:p>
            <a:pPr lvl="0"/>
            <a:r>
              <a:rPr lang="ru-RU" sz="2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День здоровой спины</a:t>
            </a:r>
          </a:p>
          <a:p>
            <a:pPr lvl="0"/>
            <a:r>
              <a:rPr lang="ru-RU" sz="2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День пропаганды ЗОЖ</a:t>
            </a:r>
          </a:p>
          <a:p>
            <a:pPr lvl="0"/>
            <a:r>
              <a:rPr lang="ru-RU" sz="2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Акция «Врачи Москвы – ветеранам»</a:t>
            </a:r>
          </a:p>
          <a:p>
            <a:pPr lvl="0"/>
            <a:r>
              <a:rPr lang="ru-RU" sz="2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Акция «Против рака!»-</a:t>
            </a:r>
            <a:r>
              <a:rPr lang="ru-RU" sz="2400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онкоскрининг</a:t>
            </a:r>
            <a:endParaRPr lang="ru-RU" sz="2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5" r="43000"/>
          <a:stretch/>
        </p:blipFill>
        <p:spPr>
          <a:xfrm>
            <a:off x="-24681" y="-143236"/>
            <a:ext cx="5641303" cy="7093918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6096000" y="549275"/>
            <a:ext cx="540067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476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99392"/>
            <a:ext cx="12192000" cy="6984775"/>
          </a:xfrm>
          <a:prstGeom prst="rect">
            <a:avLst/>
          </a:prstGeom>
        </p:spPr>
      </p:pic>
      <p:cxnSp>
        <p:nvCxnSpPr>
          <p:cNvPr id="67" name="Прямая соединительная линия 66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801349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Мероприятия в поликлиниках, реализованные в 2019 году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5056410" y="1100084"/>
            <a:ext cx="2052306" cy="5641284"/>
            <a:chOff x="2882528" y="1100084"/>
            <a:chExt cx="2052306" cy="5641284"/>
          </a:xfrm>
        </p:grpSpPr>
        <p:sp>
          <p:nvSpPr>
            <p:cNvPr id="63" name="Скругленный прямоугольник 62"/>
            <p:cNvSpPr/>
            <p:nvPr/>
          </p:nvSpPr>
          <p:spPr>
            <a:xfrm>
              <a:off x="2882606" y="1700808"/>
              <a:ext cx="2052228" cy="5040560"/>
            </a:xfrm>
            <a:prstGeom prst="roundRect">
              <a:avLst>
                <a:gd name="adj" fmla="val 346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2882528" y="2440487"/>
              <a:ext cx="205230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Повышение комфорта пребывания</a:t>
              </a:r>
              <a:endParaRPr lang="ru-RU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75" name="Прямоугольник 74"/>
            <p:cNvSpPr/>
            <p:nvPr/>
          </p:nvSpPr>
          <p:spPr>
            <a:xfrm>
              <a:off x="2882606" y="3099732"/>
              <a:ext cx="2052228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Создание унифицированной системы навигации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Создание зон комфортного ожидания приема дежурного врача</a:t>
              </a:r>
              <a:endPara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32" name="Овал 31"/>
            <p:cNvSpPr/>
            <p:nvPr/>
          </p:nvSpPr>
          <p:spPr>
            <a:xfrm>
              <a:off x="3044584" y="1100084"/>
              <a:ext cx="1264928" cy="1264928"/>
            </a:xfrm>
            <a:prstGeom prst="ellipse">
              <a:avLst/>
            </a:prstGeom>
            <a:solidFill>
              <a:srgbClr val="D3EF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4843" y="1250618"/>
              <a:ext cx="944409" cy="944409"/>
            </a:xfrm>
            <a:prstGeom prst="rect">
              <a:avLst/>
            </a:prstGeom>
          </p:spPr>
        </p:pic>
      </p:grpSp>
      <p:grpSp>
        <p:nvGrpSpPr>
          <p:cNvPr id="2" name="Группа 1"/>
          <p:cNvGrpSpPr/>
          <p:nvPr/>
        </p:nvGrpSpPr>
        <p:grpSpPr>
          <a:xfrm>
            <a:off x="2869207" y="1100084"/>
            <a:ext cx="2052228" cy="5641284"/>
            <a:chOff x="695325" y="1100084"/>
            <a:chExt cx="2052228" cy="5641284"/>
          </a:xfrm>
        </p:grpSpPr>
        <p:sp>
          <p:nvSpPr>
            <p:cNvPr id="62" name="Скругленный прямоугольник 61"/>
            <p:cNvSpPr/>
            <p:nvPr/>
          </p:nvSpPr>
          <p:spPr>
            <a:xfrm>
              <a:off x="695325" y="1700808"/>
              <a:ext cx="2052228" cy="5040560"/>
            </a:xfrm>
            <a:prstGeom prst="roundRect">
              <a:avLst>
                <a:gd name="adj" fmla="val 346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695325" y="2440487"/>
              <a:ext cx="204319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Открытая информационная среда</a:t>
              </a:r>
              <a:endParaRPr lang="ru-RU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695325" y="3099732"/>
              <a:ext cx="2052228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Оперативный мониторинг работы МО с помощью системы видеонаблюдения и отзывов пациентов в интернете</a:t>
              </a:r>
            </a:p>
          </p:txBody>
        </p:sp>
        <p:sp>
          <p:nvSpPr>
            <p:cNvPr id="35" name="Овал 34"/>
            <p:cNvSpPr/>
            <p:nvPr/>
          </p:nvSpPr>
          <p:spPr>
            <a:xfrm>
              <a:off x="878669" y="1100084"/>
              <a:ext cx="1264928" cy="1264928"/>
            </a:xfrm>
            <a:prstGeom prst="ellipse">
              <a:avLst/>
            </a:prstGeom>
            <a:solidFill>
              <a:srgbClr val="D3EF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5574" y="1288955"/>
              <a:ext cx="783962" cy="783962"/>
            </a:xfrm>
            <a:prstGeom prst="rect">
              <a:avLst/>
            </a:prstGeom>
          </p:spPr>
        </p:pic>
      </p:grpSp>
      <p:sp>
        <p:nvSpPr>
          <p:cNvPr id="64" name="Скругленный прямоугольник 63"/>
          <p:cNvSpPr/>
          <p:nvPr/>
        </p:nvSpPr>
        <p:spPr>
          <a:xfrm>
            <a:off x="7243769" y="1700808"/>
            <a:ext cx="2052228" cy="5040560"/>
          </a:xfrm>
          <a:prstGeom prst="roundRect">
            <a:avLst>
              <a:gd name="adj" fmla="val 346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7243690" y="2440487"/>
            <a:ext cx="20523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Повышение доступности мед. помощи</a:t>
            </a:r>
            <a:endParaRPr lang="ru-RU" sz="12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7243767" y="3099732"/>
            <a:ext cx="20522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Увеличение доли врачей общей практики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Внедрение дежурного врача общей практики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7261770" y="4220364"/>
            <a:ext cx="195762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Возможность записи к терапевтам улучшилась на 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24%</a:t>
            </a:r>
            <a:endParaRPr lang="ru-RU" sz="14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ru-RU" sz="14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Возможность записи к специалистам 1-го </a:t>
            </a:r>
            <a:r>
              <a:rPr lang="ru-RU" sz="12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ур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улучшилась на 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33%</a:t>
            </a:r>
            <a:endParaRPr lang="ru-RU" sz="12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7409729" y="1100084"/>
            <a:ext cx="1264928" cy="1264928"/>
          </a:xfrm>
          <a:prstGeom prst="ellipse">
            <a:avLst/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289" y="1247669"/>
            <a:ext cx="883524" cy="883524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9376890" y="1100084"/>
            <a:ext cx="2209685" cy="5629907"/>
            <a:chOff x="7257168" y="1100084"/>
            <a:chExt cx="2209685" cy="5629907"/>
          </a:xfrm>
        </p:grpSpPr>
        <p:sp>
          <p:nvSpPr>
            <p:cNvPr id="65" name="Скругленный прямоугольник 64"/>
            <p:cNvSpPr/>
            <p:nvPr/>
          </p:nvSpPr>
          <p:spPr>
            <a:xfrm>
              <a:off x="7311210" y="1689431"/>
              <a:ext cx="2052228" cy="5040560"/>
            </a:xfrm>
            <a:prstGeom prst="roundRect">
              <a:avLst>
                <a:gd name="adj" fmla="val 346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7" name="Прямоугольник 76"/>
            <p:cNvSpPr/>
            <p:nvPr/>
          </p:nvSpPr>
          <p:spPr>
            <a:xfrm>
              <a:off x="7257168" y="3099732"/>
              <a:ext cx="2052228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Внедрение выделенного врача для пациентов со множественными хроническими заболеваниями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Создание службы патронажного ухода за маломобильными пациентами</a:t>
              </a:r>
              <a:endParaRPr lang="ru-RU" sz="12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7414625" y="5084460"/>
              <a:ext cx="2052228" cy="984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В проекте участвуют </a:t>
              </a:r>
            </a:p>
            <a:p>
              <a:r>
                <a:rPr lang="ru-RU" sz="1600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1487</a:t>
              </a:r>
              <a:r>
                <a:rPr lang="ru-RU" sz="1200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пациентов</a:t>
              </a:r>
            </a:p>
            <a:p>
              <a:r>
                <a:rPr lang="ru-RU" sz="14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4</a:t>
              </a:r>
              <a:r>
                <a:rPr lang="ru-RU" sz="1200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врачей</a:t>
              </a:r>
            </a:p>
            <a:p>
              <a:r>
                <a:rPr lang="ru-RU" sz="1600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5</a:t>
              </a:r>
              <a:r>
                <a:rPr lang="ru-RU" sz="1200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медсестер</a:t>
              </a:r>
            </a:p>
          </p:txBody>
        </p:sp>
        <p:grpSp>
          <p:nvGrpSpPr>
            <p:cNvPr id="5" name="Группа 4"/>
            <p:cNvGrpSpPr/>
            <p:nvPr/>
          </p:nvGrpSpPr>
          <p:grpSpPr>
            <a:xfrm>
              <a:off x="7298916" y="1100084"/>
              <a:ext cx="2001440" cy="1986734"/>
              <a:chOff x="7298916" y="1100084"/>
              <a:chExt cx="2001440" cy="1986734"/>
            </a:xfrm>
          </p:grpSpPr>
          <p:sp>
            <p:nvSpPr>
              <p:cNvPr id="72" name="Прямоугольник 71"/>
              <p:cNvSpPr/>
              <p:nvPr/>
            </p:nvSpPr>
            <p:spPr>
              <a:xfrm>
                <a:off x="7298916" y="2440487"/>
                <a:ext cx="200144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200" b="1" dirty="0" smtClean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Систематизация работы с хроническими больными</a:t>
                </a:r>
                <a:endParaRPr lang="ru-RU" sz="12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sp>
            <p:nvSpPr>
              <p:cNvPr id="39" name="Овал 38"/>
              <p:cNvSpPr/>
              <p:nvPr/>
            </p:nvSpPr>
            <p:spPr>
              <a:xfrm>
                <a:off x="7435319" y="1100084"/>
                <a:ext cx="1264928" cy="1264928"/>
              </a:xfrm>
              <a:prstGeom prst="ellipse">
                <a:avLst/>
              </a:prstGeom>
              <a:solidFill>
                <a:srgbClr val="D3EF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0" name="Рисунок 3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08168" y="1300331"/>
                <a:ext cx="821415" cy="821415"/>
              </a:xfrm>
              <a:prstGeom prst="rect">
                <a:avLst/>
              </a:prstGeom>
            </p:spPr>
          </p:pic>
        </p:grpSp>
      </p:grpSp>
      <p:sp>
        <p:nvSpPr>
          <p:cNvPr id="66" name="Скругленный прямоугольник 65"/>
          <p:cNvSpPr/>
          <p:nvPr/>
        </p:nvSpPr>
        <p:spPr>
          <a:xfrm>
            <a:off x="695400" y="1700808"/>
            <a:ext cx="2052228" cy="5040560"/>
          </a:xfrm>
          <a:prstGeom prst="roundRect">
            <a:avLst>
              <a:gd name="adj" fmla="val 346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695400" y="2440487"/>
            <a:ext cx="20645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Оптимизация работы поликлиники</a:t>
            </a:r>
            <a:endParaRPr lang="ru-RU" sz="12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707694" y="3099732"/>
            <a:ext cx="20522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Оптимизация работы </a:t>
            </a:r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Call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-центра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Развитие справочно-информационного отдела и входной группы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Внедрение стандарта организации рабочего пространства по принципу 5С на стойке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информации, мед. посту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кабинете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дежурного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врача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службу вызова на дом внедрена система «Мобильный АРМ», все врачи обеспечены планшетами с доступом в ЕМИАС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831797" y="1100084"/>
            <a:ext cx="1264928" cy="1264928"/>
          </a:xfrm>
          <a:prstGeom prst="ellipse">
            <a:avLst/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27" y="1300331"/>
            <a:ext cx="837130" cy="83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0616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СПАСИБО ЗА ВНИМАНИЕ!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36391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99392"/>
            <a:ext cx="12192000" cy="6984775"/>
          </a:xfrm>
          <a:prstGeom prst="rect">
            <a:avLst/>
          </a:prstGeom>
        </p:spPr>
      </p:pic>
      <p:sp>
        <p:nvSpPr>
          <p:cNvPr id="25" name="Скругленный прямоугольник 24"/>
          <p:cNvSpPr/>
          <p:nvPr/>
        </p:nvSpPr>
        <p:spPr>
          <a:xfrm>
            <a:off x="900113" y="1080601"/>
            <a:ext cx="10801350" cy="3094341"/>
          </a:xfrm>
          <a:prstGeom prst="roundRect">
            <a:avLst>
              <a:gd name="adj" fmla="val 1954"/>
            </a:avLst>
          </a:prstGeom>
          <a:solidFill>
            <a:srgbClr val="B7E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295799" y="1297524"/>
            <a:ext cx="2491711" cy="2722092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7986204" y="1280235"/>
            <a:ext cx="2520280" cy="2722092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515600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Основные показатели 2019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495600" y="1309559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00" dirty="0" smtClean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295800" y="1297525"/>
            <a:ext cx="249171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ГКБ им. С.С. Юдина </a:t>
            </a:r>
          </a:p>
          <a:p>
            <a:pPr algn="ctr"/>
            <a:r>
              <a:rPr lang="ru-RU" sz="16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1 ПО</a:t>
            </a:r>
            <a:endParaRPr lang="ru-RU" sz="16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896200" y="1304509"/>
            <a:ext cx="252028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ГКБ им. С.С. Юдина </a:t>
            </a:r>
          </a:p>
          <a:p>
            <a:pPr algn="ctr"/>
            <a:r>
              <a:rPr lang="ru-RU" sz="16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2 ПО</a:t>
            </a:r>
            <a:endParaRPr lang="ru-RU" sz="16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896200" y="1297524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3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9696400" y="1297524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300" dirty="0" smtClean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60278" y="2280858"/>
            <a:ext cx="1835322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Мощность</a:t>
            </a:r>
            <a:endParaRPr lang="ru-RU" sz="16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Заголовок 1"/>
          <p:cNvSpPr txBox="1">
            <a:spLocks/>
          </p:cNvSpPr>
          <p:nvPr/>
        </p:nvSpPr>
        <p:spPr>
          <a:xfrm>
            <a:off x="2495600" y="1839179"/>
            <a:ext cx="1440160" cy="12453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 smtClean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7896200" y="1846164"/>
            <a:ext cx="2520280" cy="10920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389 </a:t>
            </a:r>
            <a:r>
              <a:rPr lang="ru-RU" sz="14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посещений </a:t>
            </a:r>
          </a:p>
          <a:p>
            <a:pPr algn="ctr"/>
            <a:r>
              <a:rPr lang="ru-RU" sz="14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 по данным ЕМИАС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295800" y="1839179"/>
            <a:ext cx="2491710" cy="10143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789</a:t>
            </a:r>
            <a:r>
              <a:rPr lang="ru-RU" sz="14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посещений </a:t>
            </a:r>
          </a:p>
          <a:p>
            <a:pPr algn="ctr"/>
            <a:r>
              <a:rPr lang="ru-RU" sz="14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 по данным ЕМИАС</a:t>
            </a: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7896200" y="1846165"/>
            <a:ext cx="1440160" cy="10920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ru-RU" sz="12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9696400" y="1846164"/>
            <a:ext cx="1440160" cy="10933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ru-RU" sz="12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2495600" y="2830594"/>
            <a:ext cx="1440160" cy="13016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695325" y="3469847"/>
            <a:ext cx="1800275" cy="427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Прикрепленное население</a:t>
            </a:r>
            <a:endParaRPr lang="ru-RU" sz="16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4295800" y="2830594"/>
            <a:ext cx="2491710" cy="13016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21446</a:t>
            </a:r>
          </a:p>
          <a:p>
            <a:pPr algn="ctr"/>
            <a:r>
              <a:rPr lang="ru-RU" sz="14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 </a:t>
            </a:r>
            <a:r>
              <a:rPr lang="ru-RU" sz="14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</a:t>
            </a:r>
            <a:r>
              <a:rPr lang="ru-RU" sz="1400" dirty="0" smtClean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7256 </a:t>
            </a:r>
            <a:r>
              <a:rPr lang="ru-RU" sz="14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 старше </a:t>
            </a:r>
            <a:r>
              <a:rPr lang="ru-RU" sz="14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трудоспособного возраста</a:t>
            </a:r>
            <a:r>
              <a:rPr lang="ru-RU" sz="12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)</a:t>
            </a: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7896200" y="2830594"/>
            <a:ext cx="2520280" cy="15335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11504 </a:t>
            </a:r>
          </a:p>
          <a:p>
            <a:pPr algn="ctr"/>
            <a:r>
              <a:rPr lang="ru-RU" sz="14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 </a:t>
            </a:r>
            <a:r>
              <a:rPr lang="ru-RU" sz="14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</a:t>
            </a:r>
            <a:r>
              <a:rPr lang="ru-RU" sz="1400" dirty="0" smtClean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3025</a:t>
            </a:r>
            <a:r>
              <a:rPr lang="ru-RU" sz="14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человек </a:t>
            </a:r>
            <a:r>
              <a:rPr lang="ru-RU" sz="14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старше трудоспособного возраста</a:t>
            </a:r>
            <a:r>
              <a:rPr lang="ru-RU" sz="12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)</a:t>
            </a: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7896200" y="2844977"/>
            <a:ext cx="1440160" cy="12872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9696400" y="2844977"/>
            <a:ext cx="1440160" cy="13196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</p:txBody>
      </p:sp>
      <p:sp>
        <p:nvSpPr>
          <p:cNvPr id="31" name="Заголовок 1"/>
          <p:cNvSpPr txBox="1">
            <a:spLocks/>
          </p:cNvSpPr>
          <p:nvPr/>
        </p:nvSpPr>
        <p:spPr>
          <a:xfrm>
            <a:off x="671945" y="4449260"/>
            <a:ext cx="10538980" cy="332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Численность прикрепленного населения</a:t>
            </a:r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2794920" y="5445224"/>
            <a:ext cx="1800276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5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33749</a:t>
            </a:r>
          </a:p>
          <a:p>
            <a:r>
              <a:rPr lang="ru-RU" sz="12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</a:t>
            </a:r>
            <a:endParaRPr lang="ru-RU" sz="12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aphicFrame>
        <p:nvGraphicFramePr>
          <p:cNvPr id="38" name="Диаграмма 37"/>
          <p:cNvGraphicFramePr/>
          <p:nvPr>
            <p:extLst>
              <p:ext uri="{D42A27DB-BD31-4B8C-83A1-F6EECF244321}">
                <p14:modId xmlns:p14="http://schemas.microsoft.com/office/powerpoint/2010/main" val="3362036957"/>
              </p:ext>
            </p:extLst>
          </p:nvPr>
        </p:nvGraphicFramePr>
        <p:xfrm>
          <a:off x="4327184" y="4702086"/>
          <a:ext cx="6505729" cy="2078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817" y="1437948"/>
            <a:ext cx="695612" cy="695612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38" y="2707010"/>
            <a:ext cx="720413" cy="720413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087" y="2759367"/>
            <a:ext cx="665148" cy="665148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4927585"/>
            <a:ext cx="1414280" cy="141428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102" y="5033169"/>
            <a:ext cx="1305787" cy="130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08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99392"/>
            <a:ext cx="12192000" cy="6984775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695325" y="549275"/>
            <a:ext cx="10515600" cy="11515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Доступность медицинской помощи в 2018 году</a:t>
            </a:r>
            <a:r>
              <a:rPr lang="en-US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/>
            </a:r>
            <a:b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находилась на стабильно высоком уровне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2182019497"/>
              </p:ext>
            </p:extLst>
          </p:nvPr>
        </p:nvGraphicFramePr>
        <p:xfrm>
          <a:off x="983431" y="1841118"/>
          <a:ext cx="8496945" cy="5016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" name="Прямая соединительная линия 2"/>
          <p:cNvCxnSpPr/>
          <p:nvPr/>
        </p:nvCxnSpPr>
        <p:spPr>
          <a:xfrm>
            <a:off x="983431" y="4293096"/>
            <a:ext cx="6641480" cy="0"/>
          </a:xfrm>
          <a:prstGeom prst="line">
            <a:avLst/>
          </a:prstGeom>
          <a:ln w="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Заголовок 1"/>
          <p:cNvSpPr txBox="1">
            <a:spLocks/>
          </p:cNvSpPr>
          <p:nvPr/>
        </p:nvSpPr>
        <p:spPr>
          <a:xfrm>
            <a:off x="7606330" y="4049949"/>
            <a:ext cx="1586014" cy="13245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95%</a:t>
            </a:r>
          </a:p>
          <a:p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</a:t>
            </a:r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ормативный </a:t>
            </a:r>
          </a:p>
          <a:p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показатель </a:t>
            </a:r>
          </a:p>
          <a:p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доступности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8472264" y="4293096"/>
            <a:ext cx="1008112" cy="0"/>
          </a:xfrm>
          <a:prstGeom prst="line">
            <a:avLst/>
          </a:prstGeom>
          <a:ln w="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48857" y="4754761"/>
            <a:ext cx="1043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dirty="0" smtClean="0">
                <a:solidFill>
                  <a:srgbClr val="49BED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Терапевты/</a:t>
            </a:r>
          </a:p>
          <a:p>
            <a:pPr algn="r"/>
            <a:r>
              <a:rPr lang="ru-RU" sz="1200" dirty="0" smtClean="0">
                <a:solidFill>
                  <a:srgbClr val="49BED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ВОП</a:t>
            </a:r>
            <a:endParaRPr lang="ru-RU" sz="1200" dirty="0">
              <a:solidFill>
                <a:srgbClr val="49BED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3823" y="3579380"/>
            <a:ext cx="1168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dirty="0" smtClean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Специалисты</a:t>
            </a:r>
          </a:p>
          <a:p>
            <a:pPr algn="r"/>
            <a:r>
              <a:rPr lang="en-US" sz="1200" dirty="0" smtClean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II </a:t>
            </a:r>
            <a:r>
              <a:rPr lang="ru-RU" sz="1200" dirty="0" smtClean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уровня</a:t>
            </a:r>
            <a:endParaRPr lang="ru-RU" sz="1200" dirty="0">
              <a:solidFill>
                <a:schemeClr val="accent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3823" y="4267175"/>
            <a:ext cx="1168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dirty="0" smtClean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Специалисты</a:t>
            </a:r>
          </a:p>
          <a:p>
            <a:pPr algn="r"/>
            <a:r>
              <a:rPr lang="en-US" sz="1200" dirty="0" smtClean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 </a:t>
            </a:r>
            <a:r>
              <a:rPr lang="ru-RU" sz="1200" dirty="0" smtClean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уровня</a:t>
            </a:r>
            <a:endParaRPr lang="ru-RU" sz="1200" dirty="0">
              <a:solidFill>
                <a:schemeClr val="accent6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9959686" y="5024132"/>
            <a:ext cx="1800276" cy="13517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</a:t>
            </a:r>
            <a:r>
              <a:rPr lang="ru-RU" sz="3000" dirty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r>
              <a:rPr lang="en-US" sz="3000" dirty="0" smtClean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</a:t>
            </a:r>
            <a:r>
              <a:rPr lang="ru-RU" sz="3000" dirty="0" smtClean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0</a:t>
            </a:r>
            <a:r>
              <a:rPr lang="en-US" sz="3000" dirty="0" smtClean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  <a:endParaRPr lang="ru-RU" sz="3000" dirty="0" smtClean="0">
              <a:solidFill>
                <a:schemeClr val="accent6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средняя доступность специалистов </a:t>
            </a:r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уровня в</a:t>
            </a:r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2018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году</a:t>
            </a:r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9959686" y="3642741"/>
            <a:ext cx="1944216" cy="13517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dirty="0" smtClean="0">
                <a:solidFill>
                  <a:srgbClr val="49BED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93,8</a:t>
            </a:r>
            <a:r>
              <a:rPr lang="en-US" sz="3000" dirty="0" smtClean="0">
                <a:solidFill>
                  <a:srgbClr val="49BED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  <a:endParaRPr lang="ru-RU" sz="3000" dirty="0" smtClean="0">
              <a:solidFill>
                <a:srgbClr val="49BED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средняя доступность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терапевтов/ВОП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ru-RU" sz="12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</a:t>
            </a:r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2018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году</a:t>
            </a:r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9959686" y="2291003"/>
            <a:ext cx="1972929" cy="13517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dirty="0" smtClean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93,0</a:t>
            </a:r>
            <a:r>
              <a:rPr lang="en-US" sz="3000" dirty="0" smtClean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  <a:endParaRPr lang="ru-RU" sz="3000" dirty="0" smtClean="0">
              <a:solidFill>
                <a:schemeClr val="accent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средняя доступность специалистов </a:t>
            </a:r>
            <a:endParaRPr lang="en-US" sz="12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II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уровня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</a:t>
            </a:r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2018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году</a:t>
            </a:r>
            <a:endParaRPr lang="en-US" sz="12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070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99392"/>
            <a:ext cx="12192000" cy="6984775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695325" y="549275"/>
            <a:ext cx="10515600" cy="11515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Доступность медицинской помощи в 2019 году</a:t>
            </a:r>
            <a:r>
              <a:rPr lang="en-US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/>
            </a:r>
            <a:b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находилась на стабильно высоком уровне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3023899782"/>
              </p:ext>
            </p:extLst>
          </p:nvPr>
        </p:nvGraphicFramePr>
        <p:xfrm>
          <a:off x="983431" y="1841118"/>
          <a:ext cx="8496945" cy="5016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" name="Прямая соединительная линия 2"/>
          <p:cNvCxnSpPr/>
          <p:nvPr/>
        </p:nvCxnSpPr>
        <p:spPr>
          <a:xfrm>
            <a:off x="1045948" y="3212976"/>
            <a:ext cx="7922967" cy="0"/>
          </a:xfrm>
          <a:prstGeom prst="line">
            <a:avLst/>
          </a:prstGeom>
          <a:ln w="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Заголовок 1"/>
          <p:cNvSpPr txBox="1">
            <a:spLocks/>
          </p:cNvSpPr>
          <p:nvPr/>
        </p:nvSpPr>
        <p:spPr>
          <a:xfrm>
            <a:off x="6240016" y="3613938"/>
            <a:ext cx="1586014" cy="13245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95%</a:t>
            </a:r>
          </a:p>
          <a:p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</a:t>
            </a:r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ормативный </a:t>
            </a:r>
          </a:p>
          <a:p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показатель </a:t>
            </a:r>
          </a:p>
          <a:p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доступности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4010" y="3680745"/>
            <a:ext cx="1043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dirty="0" smtClean="0">
                <a:solidFill>
                  <a:srgbClr val="49BED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Терапевты/</a:t>
            </a:r>
          </a:p>
          <a:p>
            <a:pPr algn="r"/>
            <a:r>
              <a:rPr lang="ru-RU" sz="1200" dirty="0" smtClean="0">
                <a:solidFill>
                  <a:srgbClr val="49BED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ВОП</a:t>
            </a:r>
            <a:endParaRPr lang="ru-RU" sz="1200" dirty="0">
              <a:solidFill>
                <a:srgbClr val="49BED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1493" y="2620453"/>
            <a:ext cx="1168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dirty="0" smtClean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Специалисты</a:t>
            </a:r>
          </a:p>
          <a:p>
            <a:pPr algn="r"/>
            <a:r>
              <a:rPr lang="en-US" sz="1200" dirty="0" smtClean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II </a:t>
            </a:r>
            <a:r>
              <a:rPr lang="ru-RU" sz="1200" dirty="0" smtClean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уровня</a:t>
            </a:r>
            <a:endParaRPr lang="ru-RU" sz="1200" dirty="0">
              <a:solidFill>
                <a:schemeClr val="accent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4622" y="3216561"/>
            <a:ext cx="1168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dirty="0" smtClean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Специалисты</a:t>
            </a:r>
          </a:p>
          <a:p>
            <a:pPr algn="r"/>
            <a:r>
              <a:rPr lang="en-US" sz="1200" dirty="0" smtClean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 </a:t>
            </a:r>
            <a:r>
              <a:rPr lang="ru-RU" sz="1200" dirty="0" smtClean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уровня</a:t>
            </a:r>
            <a:endParaRPr lang="ru-RU" sz="1200" dirty="0">
              <a:solidFill>
                <a:schemeClr val="accent6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9959686" y="5024132"/>
            <a:ext cx="1800276" cy="13517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</a:t>
            </a:r>
            <a:r>
              <a:rPr lang="ru-RU" sz="3000" dirty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</a:t>
            </a:r>
            <a:r>
              <a:rPr lang="en-US" sz="3000" dirty="0" smtClean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</a:t>
            </a:r>
            <a:r>
              <a:rPr lang="ru-RU" sz="3000" dirty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</a:t>
            </a:r>
            <a:r>
              <a:rPr lang="en-US" sz="3000" dirty="0" smtClean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  <a:endParaRPr lang="ru-RU" sz="3000" dirty="0" smtClean="0">
              <a:solidFill>
                <a:schemeClr val="accent6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средняя доступность специалистов </a:t>
            </a:r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уровня в</a:t>
            </a:r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201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году</a:t>
            </a:r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9959686" y="3642741"/>
            <a:ext cx="1944216" cy="13517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dirty="0" smtClean="0">
                <a:solidFill>
                  <a:srgbClr val="49BED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96,4</a:t>
            </a:r>
            <a:r>
              <a:rPr lang="en-US" sz="3000" dirty="0" smtClean="0">
                <a:solidFill>
                  <a:srgbClr val="49BED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  <a:endParaRPr lang="ru-RU" sz="3000" dirty="0" smtClean="0">
              <a:solidFill>
                <a:srgbClr val="49BED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средняя доступность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терапевтов/ВОП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ru-RU" sz="12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</a:t>
            </a:r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201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году</a:t>
            </a:r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9959686" y="2291003"/>
            <a:ext cx="1972929" cy="13517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dirty="0" smtClean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95,1</a:t>
            </a:r>
            <a:r>
              <a:rPr lang="en-US" sz="3000" dirty="0" smtClean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  <a:endParaRPr lang="ru-RU" sz="3000" dirty="0" smtClean="0">
              <a:solidFill>
                <a:schemeClr val="accent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средняя доступность специалистов </a:t>
            </a:r>
            <a:endParaRPr lang="en-US" sz="12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II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уровня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</a:t>
            </a:r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201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 году</a:t>
            </a:r>
            <a:endParaRPr lang="en-US" sz="12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433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4655838" y="1074728"/>
            <a:ext cx="6840112" cy="5506422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655839" y="549275"/>
            <a:ext cx="6840835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Посещения 1 и 2 ПО в 2018 году 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655839" y="549275"/>
            <a:ext cx="6840836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903571843"/>
              </p:ext>
            </p:extLst>
          </p:nvPr>
        </p:nvGraphicFramePr>
        <p:xfrm>
          <a:off x="6458575" y="1206632"/>
          <a:ext cx="5148428" cy="1553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Заголовок 1"/>
          <p:cNvSpPr txBox="1">
            <a:spLocks/>
          </p:cNvSpPr>
          <p:nvPr/>
        </p:nvSpPr>
        <p:spPr>
          <a:xfrm>
            <a:off x="4705714" y="1484784"/>
            <a:ext cx="1800276" cy="997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5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221036</a:t>
            </a:r>
            <a:endParaRPr lang="en-US" sz="35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посещений в 2018 году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6600056" y="1844824"/>
            <a:ext cx="742138" cy="0"/>
          </a:xfrm>
          <a:prstGeom prst="straightConnector1">
            <a:avLst/>
          </a:prstGeom>
          <a:ln w="28575" cap="rnd" cmpd="sng">
            <a:solidFill>
              <a:srgbClr val="49BED8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Скругленный прямоугольник 23"/>
          <p:cNvSpPr/>
          <p:nvPr/>
        </p:nvSpPr>
        <p:spPr>
          <a:xfrm>
            <a:off x="4799856" y="2636912"/>
            <a:ext cx="3168352" cy="3620809"/>
          </a:xfrm>
          <a:prstGeom prst="roundRect">
            <a:avLst>
              <a:gd name="adj" fmla="val 449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8147903" y="2636912"/>
            <a:ext cx="3168352" cy="3620809"/>
          </a:xfrm>
          <a:prstGeom prst="roundRect">
            <a:avLst>
              <a:gd name="adj" fmla="val 449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4871864" y="2708920"/>
            <a:ext cx="2952328" cy="3354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Профилактические приемы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8255915" y="2708920"/>
            <a:ext cx="2952328" cy="3354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Приемы по заболеванию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aphicFrame>
        <p:nvGraphicFramePr>
          <p:cNvPr id="28" name="Диаграмма 27"/>
          <p:cNvGraphicFramePr/>
          <p:nvPr>
            <p:extLst>
              <p:ext uri="{D42A27DB-BD31-4B8C-83A1-F6EECF244321}">
                <p14:modId xmlns:p14="http://schemas.microsoft.com/office/powerpoint/2010/main" val="827892311"/>
              </p:ext>
            </p:extLst>
          </p:nvPr>
        </p:nvGraphicFramePr>
        <p:xfrm>
          <a:off x="4808672" y="2924944"/>
          <a:ext cx="3159536" cy="3580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:p14="http://schemas.microsoft.com/office/powerpoint/2010/main" val="4099287610"/>
              </p:ext>
            </p:extLst>
          </p:nvPr>
        </p:nvGraphicFramePr>
        <p:xfrm>
          <a:off x="8152311" y="2988798"/>
          <a:ext cx="3159536" cy="2785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906702" y="5317367"/>
            <a:ext cx="24482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</a:t>
            </a:r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ервичное в поликлинике</a:t>
            </a:r>
          </a:p>
          <a:p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</a:t>
            </a:r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овторное в поликлинике</a:t>
            </a:r>
          </a:p>
          <a:p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* на дому в рамках патронажа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</a:t>
            </a:r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рачебные</a:t>
            </a:r>
          </a:p>
          <a:p>
            <a:pPr marL="171450" indent="-171450">
              <a:buFontTx/>
              <a:buChar char="-"/>
            </a:pPr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сестринские</a:t>
            </a:r>
            <a:endParaRPr lang="ru-RU" sz="1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72189" y="6315477"/>
            <a:ext cx="62643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* МО оказывает ОНСП взрослому населению</a:t>
            </a:r>
            <a:endParaRPr lang="ru-RU" sz="1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5" t="2750" r="32046"/>
          <a:stretch/>
        </p:blipFill>
        <p:spPr>
          <a:xfrm>
            <a:off x="-7786" y="-2960"/>
            <a:ext cx="4417168" cy="686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09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4655838" y="1074728"/>
            <a:ext cx="6840112" cy="5506422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655839" y="549275"/>
            <a:ext cx="6840835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Посещения 1 и 2 ПО в 2019 году 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655839" y="549275"/>
            <a:ext cx="6840836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930935103"/>
              </p:ext>
            </p:extLst>
          </p:nvPr>
        </p:nvGraphicFramePr>
        <p:xfrm>
          <a:off x="6458575" y="1206632"/>
          <a:ext cx="5148428" cy="1553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Заголовок 1"/>
          <p:cNvSpPr txBox="1">
            <a:spLocks/>
          </p:cNvSpPr>
          <p:nvPr/>
        </p:nvSpPr>
        <p:spPr>
          <a:xfrm>
            <a:off x="4705714" y="1484784"/>
            <a:ext cx="1800276" cy="997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5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345443</a:t>
            </a:r>
            <a:endParaRPr lang="en-US" sz="35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посещений в 2019 году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6600056" y="1844824"/>
            <a:ext cx="742138" cy="0"/>
          </a:xfrm>
          <a:prstGeom prst="straightConnector1">
            <a:avLst/>
          </a:prstGeom>
          <a:ln w="28575" cap="rnd" cmpd="sng">
            <a:solidFill>
              <a:srgbClr val="49BED8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Скругленный прямоугольник 23"/>
          <p:cNvSpPr/>
          <p:nvPr/>
        </p:nvSpPr>
        <p:spPr>
          <a:xfrm>
            <a:off x="4799856" y="2636912"/>
            <a:ext cx="3168352" cy="3620809"/>
          </a:xfrm>
          <a:prstGeom prst="roundRect">
            <a:avLst>
              <a:gd name="adj" fmla="val 449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8147903" y="2636912"/>
            <a:ext cx="3168352" cy="3620809"/>
          </a:xfrm>
          <a:prstGeom prst="roundRect">
            <a:avLst>
              <a:gd name="adj" fmla="val 449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4871864" y="2708920"/>
            <a:ext cx="2952328" cy="3354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Профилактические приемы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8255915" y="2708920"/>
            <a:ext cx="2952328" cy="3354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Приемы по заболеванию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aphicFrame>
        <p:nvGraphicFramePr>
          <p:cNvPr id="28" name="Диаграмма 27"/>
          <p:cNvGraphicFramePr/>
          <p:nvPr>
            <p:extLst>
              <p:ext uri="{D42A27DB-BD31-4B8C-83A1-F6EECF244321}">
                <p14:modId xmlns:p14="http://schemas.microsoft.com/office/powerpoint/2010/main" val="3068942217"/>
              </p:ext>
            </p:extLst>
          </p:nvPr>
        </p:nvGraphicFramePr>
        <p:xfrm>
          <a:off x="4808672" y="2924944"/>
          <a:ext cx="3159536" cy="3580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:p14="http://schemas.microsoft.com/office/powerpoint/2010/main" val="4099287610"/>
              </p:ext>
            </p:extLst>
          </p:nvPr>
        </p:nvGraphicFramePr>
        <p:xfrm>
          <a:off x="8152311" y="2988798"/>
          <a:ext cx="3159536" cy="2785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906702" y="5317367"/>
            <a:ext cx="24482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</a:t>
            </a:r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ервичное в поликлинике</a:t>
            </a:r>
          </a:p>
          <a:p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</a:t>
            </a:r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овторное в поликлинике</a:t>
            </a:r>
          </a:p>
          <a:p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* на дому в рамках патронажа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</a:t>
            </a:r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рачебные</a:t>
            </a:r>
          </a:p>
          <a:p>
            <a:pPr marL="171450" indent="-171450">
              <a:buFontTx/>
              <a:buChar char="-"/>
            </a:pPr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сестринские</a:t>
            </a:r>
            <a:endParaRPr lang="ru-RU" sz="1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72189" y="6315477"/>
            <a:ext cx="62643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* МО оказывает ОНСП взрослому населению</a:t>
            </a:r>
            <a:endParaRPr lang="ru-RU" sz="1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5" t="2750" r="32046"/>
          <a:stretch/>
        </p:blipFill>
        <p:spPr>
          <a:xfrm>
            <a:off x="-7786" y="-2960"/>
            <a:ext cx="4417168" cy="686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08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99391"/>
            <a:ext cx="12192000" cy="6984775"/>
          </a:xfrm>
          <a:prstGeom prst="rect">
            <a:avLst/>
          </a:prstGeom>
        </p:spPr>
      </p:pic>
      <p:graphicFrame>
        <p:nvGraphicFramePr>
          <p:cNvPr id="39" name="Диаграмма 38"/>
          <p:cNvGraphicFramePr/>
          <p:nvPr>
            <p:extLst>
              <p:ext uri="{D42A27DB-BD31-4B8C-83A1-F6EECF244321}">
                <p14:modId xmlns:p14="http://schemas.microsoft.com/office/powerpoint/2010/main" val="4249487844"/>
              </p:ext>
            </p:extLst>
          </p:nvPr>
        </p:nvGraphicFramePr>
        <p:xfrm>
          <a:off x="695250" y="1968447"/>
          <a:ext cx="4928096" cy="4941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1" name="Заголовок 1"/>
          <p:cNvSpPr>
            <a:spLocks noGrp="1"/>
          </p:cNvSpPr>
          <p:nvPr>
            <p:ph type="title"/>
          </p:nvPr>
        </p:nvSpPr>
        <p:spPr>
          <a:xfrm>
            <a:off x="695250" y="549275"/>
            <a:ext cx="10801350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Диспансеризация 2018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82" name="Прямая соединительная линия 81"/>
          <p:cNvCxnSpPr/>
          <p:nvPr/>
        </p:nvCxnSpPr>
        <p:spPr>
          <a:xfrm>
            <a:off x="695325" y="549275"/>
            <a:ext cx="4824611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767408" y="4695527"/>
            <a:ext cx="3846753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Включено в план проведения диспансеризации </a:t>
            </a:r>
            <a:endParaRPr lang="en-US" sz="12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текущий год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учетом возрастной категории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809087" y="2535287"/>
            <a:ext cx="4494825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Прошли </a:t>
            </a:r>
            <a:endParaRPr lang="en-US" sz="12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диспансеризацию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5" name="Заголовок 1"/>
          <p:cNvSpPr txBox="1">
            <a:spLocks/>
          </p:cNvSpPr>
          <p:nvPr/>
        </p:nvSpPr>
        <p:spPr>
          <a:xfrm>
            <a:off x="839416" y="2916823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6175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чел., из них: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>
            <a:off x="839416" y="5085184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6563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, из них:</a:t>
            </a: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90" y="1315371"/>
            <a:ext cx="720413" cy="720413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993" y="1376980"/>
            <a:ext cx="665148" cy="6651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0" r="18791"/>
          <a:stretch/>
        </p:blipFill>
        <p:spPr>
          <a:xfrm>
            <a:off x="5879976" y="-128069"/>
            <a:ext cx="6305128" cy="7016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84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99391"/>
            <a:ext cx="12192000" cy="6984775"/>
          </a:xfrm>
          <a:prstGeom prst="rect">
            <a:avLst/>
          </a:prstGeom>
        </p:spPr>
      </p:pic>
      <p:graphicFrame>
        <p:nvGraphicFramePr>
          <p:cNvPr id="39" name="Диаграмма 38"/>
          <p:cNvGraphicFramePr/>
          <p:nvPr>
            <p:extLst>
              <p:ext uri="{D42A27DB-BD31-4B8C-83A1-F6EECF244321}">
                <p14:modId xmlns:p14="http://schemas.microsoft.com/office/powerpoint/2010/main" val="3865239908"/>
              </p:ext>
            </p:extLst>
          </p:nvPr>
        </p:nvGraphicFramePr>
        <p:xfrm>
          <a:off x="695250" y="1968447"/>
          <a:ext cx="4928096" cy="4941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1" name="Заголовок 1"/>
          <p:cNvSpPr>
            <a:spLocks noGrp="1"/>
          </p:cNvSpPr>
          <p:nvPr>
            <p:ph type="title"/>
          </p:nvPr>
        </p:nvSpPr>
        <p:spPr>
          <a:xfrm>
            <a:off x="695250" y="549275"/>
            <a:ext cx="10801350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Диспансеризация 2019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82" name="Прямая соединительная линия 81"/>
          <p:cNvCxnSpPr/>
          <p:nvPr/>
        </p:nvCxnSpPr>
        <p:spPr>
          <a:xfrm>
            <a:off x="695325" y="549275"/>
            <a:ext cx="4824611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767408" y="4695527"/>
            <a:ext cx="3846753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Включено в план проведения диспансеризации </a:t>
            </a:r>
            <a:endParaRPr lang="en-US" sz="12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текущий год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учетом возрастной категории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809087" y="2535287"/>
            <a:ext cx="4494825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Прошли </a:t>
            </a:r>
            <a:endParaRPr lang="en-US" sz="12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диспансеризацию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5" name="Заголовок 1"/>
          <p:cNvSpPr txBox="1">
            <a:spLocks/>
          </p:cNvSpPr>
          <p:nvPr/>
        </p:nvSpPr>
        <p:spPr>
          <a:xfrm>
            <a:off x="839416" y="2916823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7249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чел., из них: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>
            <a:off x="839416" y="5085184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7323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, из них:</a:t>
            </a: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90" y="1315371"/>
            <a:ext cx="720413" cy="720413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993" y="1376980"/>
            <a:ext cx="665148" cy="6651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0" r="18791"/>
          <a:stretch/>
        </p:blipFill>
        <p:spPr>
          <a:xfrm>
            <a:off x="5879976" y="-128069"/>
            <a:ext cx="6305128" cy="7016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95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9BED8"/>
      </a:accent1>
      <a:accent2>
        <a:srgbClr val="ED7D31"/>
      </a:accent2>
      <a:accent3>
        <a:srgbClr val="A5A5A5"/>
      </a:accent3>
      <a:accent4>
        <a:srgbClr val="FFC000"/>
      </a:accent4>
      <a:accent5>
        <a:srgbClr val="49BED8"/>
      </a:accent5>
      <a:accent6>
        <a:srgbClr val="70AD47"/>
      </a:accent6>
      <a:hlink>
        <a:srgbClr val="49BED8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1847</TotalTime>
  <Words>1406</Words>
  <Application>Microsoft Office PowerPoint</Application>
  <PresentationFormat>Широкоэкранный</PresentationFormat>
  <Paragraphs>388</Paragraphs>
  <Slides>24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Roboto</vt:lpstr>
      <vt:lpstr>Тема Office</vt:lpstr>
      <vt:lpstr>Годовой отчет</vt:lpstr>
      <vt:lpstr>Основные показатели 2018</vt:lpstr>
      <vt:lpstr>Основные показатели 2019</vt:lpstr>
      <vt:lpstr>Презентация PowerPoint</vt:lpstr>
      <vt:lpstr>Презентация PowerPoint</vt:lpstr>
      <vt:lpstr>Посещения 1 и 2 ПО в 2018 году </vt:lpstr>
      <vt:lpstr>Посещения 1 и 2 ПО в 2019 году </vt:lpstr>
      <vt:lpstr>Диспансеризация 2018</vt:lpstr>
      <vt:lpstr>Диспансеризация 2019</vt:lpstr>
      <vt:lpstr>Диспансеризация и профилактические осмотры 2018</vt:lpstr>
      <vt:lpstr>Диспансеризация и профилактические осмотры 2019</vt:lpstr>
      <vt:lpstr>Прививочная работа: гепатит, корь, краснуха, дифтерия 2018</vt:lpstr>
      <vt:lpstr>Прививочная работа: гепатит, корь, краснуха, дифтерия 2019</vt:lpstr>
      <vt:lpstr>Основные показатели. Инвалиды  и участники ВОВ 2018/2019</vt:lpstr>
      <vt:lpstr>Показатели заболеваемости 2019</vt:lpstr>
      <vt:lpstr>Обучение врачей общей практики 2019</vt:lpstr>
      <vt:lpstr>Повышение комфорта пребывания в поликлинике</vt:lpstr>
      <vt:lpstr>Работа по рассмотрению жалоб и обращений граждан 2018</vt:lpstr>
      <vt:lpstr>Работа по рассмотрению жалоб и обращений граждан 2019</vt:lpstr>
      <vt:lpstr>Оборудование поликлиники 2019</vt:lpstr>
      <vt:lpstr>Медицинские организации оказывают помощь по различным профилям</vt:lpstr>
      <vt:lpstr>Участие в массовых акциях 2018/2019</vt:lpstr>
      <vt:lpstr>Мероприятия в поликлиниках, реализованные в 2019 году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Годовой отчет</dc:title>
  <dc:creator>Тихонов Евгений Юрьевич</dc:creator>
  <cp:lastModifiedBy>User</cp:lastModifiedBy>
  <cp:revision>230</cp:revision>
  <cp:lastPrinted>2019-02-21T07:39:25Z</cp:lastPrinted>
  <dcterms:created xsi:type="dcterms:W3CDTF">2019-02-11T07:19:05Z</dcterms:created>
  <dcterms:modified xsi:type="dcterms:W3CDTF">2020-03-06T12:41:43Z</dcterms:modified>
</cp:coreProperties>
</file>