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09" r:id="rId2"/>
    <p:sldId id="338" r:id="rId3"/>
    <p:sldId id="337" r:id="rId4"/>
    <p:sldId id="310" r:id="rId5"/>
    <p:sldId id="311" r:id="rId6"/>
    <p:sldId id="343" r:id="rId7"/>
    <p:sldId id="339" r:id="rId8"/>
    <p:sldId id="340" r:id="rId9"/>
    <p:sldId id="314" r:id="rId10"/>
    <p:sldId id="315" r:id="rId11"/>
    <p:sldId id="316" r:id="rId12"/>
    <p:sldId id="341" r:id="rId13"/>
    <p:sldId id="342" r:id="rId14"/>
    <p:sldId id="318" r:id="rId15"/>
    <p:sldId id="317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rgbClr val="FFFF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D60093"/>
    <a:srgbClr val="0000FF"/>
    <a:srgbClr val="FF3300"/>
    <a:srgbClr val="6600CC"/>
    <a:srgbClr val="00FF00"/>
    <a:srgbClr val="0000CC"/>
    <a:srgbClr val="FFFF00"/>
    <a:srgbClr val="9900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54;&#1090;&#1095;&#1077;&#1090;%20&#1074;%20&#1084;&#1091;&#1085;&#1080;&#1094;&#1080;&#1087;&#1072;&#1083;&#1080;&#1090;&#1077;&#1090;&#1099;\2018\&#1044;&#1080;&#1072;&#1075;&#1088;&#1072;&#1084;&#1084;&#1099;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54;&#1090;&#1095;&#1077;&#1090;%20&#1074;%20&#1084;&#1091;&#1085;&#1080;&#1094;&#1080;&#1087;&#1072;&#1083;&#1080;&#1090;&#1077;&#1090;&#1099;\2018\&#1044;&#1080;&#1072;&#1075;&#1088;&#1072;&#1084;&#1084;&#1099;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54;&#1090;&#1095;&#1077;&#1090;%20&#1074;%20&#1084;&#1091;&#1085;&#1080;&#1094;&#1080;&#1087;&#1072;&#1083;&#1080;&#1090;&#1077;&#1090;&#1099;\2018\&#1044;&#1080;&#1072;&#1075;&#1088;&#1072;&#1084;&#1084;&#1099;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54;&#1090;&#1095;&#1077;&#1090;%20&#1074;%20&#1084;&#1091;&#1085;&#1080;&#1094;&#1080;&#1087;&#1072;&#1083;&#1080;&#1090;&#1077;&#1090;&#1099;\2018\&#1044;&#1080;&#1072;&#1075;&#1088;&#1072;&#1084;&#1084;&#1099;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54;&#1090;&#1095;&#1077;&#1090;%20&#1074;%20&#1084;&#1091;&#1085;&#1080;&#1094;&#1080;&#1087;&#1072;&#1083;&#1080;&#1090;&#1077;&#1090;&#1099;\2018\&#1044;&#1080;&#1072;&#1075;&#1088;&#1072;&#1084;&#1084;&#1099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Показатели работы </a:t>
            </a:r>
            <a:r>
              <a:rPr lang="ru-RU" sz="1800" b="1" i="0" u="none" strike="noStrike" baseline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ГБУЗ ДГП 91 ДЗМ</a:t>
            </a:r>
            <a:endParaRPr lang="ru-RU" i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Лист2!$B$29</c:f>
              <c:strCache>
                <c:ptCount val="1"/>
                <c:pt idx="0">
                  <c:v>За 2016 год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5.978620077995116E-3"/>
                  <c:y val="-2.2356670855038008E-2"/>
                </c:manualLayout>
              </c:layout>
              <c:showVal val="1"/>
            </c:dLbl>
            <c:dLbl>
              <c:idx val="1"/>
              <c:layout>
                <c:manualLayout>
                  <c:x val="-1.0462585136491441E-2"/>
                  <c:y val="-3.7261118091730105E-2"/>
                </c:manualLayout>
              </c:layout>
              <c:showVal val="1"/>
            </c:dLbl>
            <c:dLbl>
              <c:idx val="2"/>
              <c:layout>
                <c:manualLayout>
                  <c:x val="1.6441205214486585E-2"/>
                  <c:y val="-5.71337144073195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Лист2!$C$28:$E$28</c:f>
              <c:strCache>
                <c:ptCount val="3"/>
                <c:pt idx="0">
                  <c:v>Число посещений врачей, включая профилактические,  всего </c:v>
                </c:pt>
                <c:pt idx="1">
                  <c:v>Число посещений врачей по поводу заболеваний </c:v>
                </c:pt>
                <c:pt idx="2">
                  <c:v>Число посещений врачами на дому </c:v>
                </c:pt>
              </c:strCache>
            </c:strRef>
          </c:cat>
          <c:val>
            <c:numRef>
              <c:f>Лист2!$C$29:$E$29</c:f>
              <c:numCache>
                <c:formatCode>#,##0</c:formatCode>
                <c:ptCount val="3"/>
                <c:pt idx="0">
                  <c:v>560649</c:v>
                </c:pt>
                <c:pt idx="1">
                  <c:v>272839</c:v>
                </c:pt>
                <c:pt idx="2">
                  <c:v>171255</c:v>
                </c:pt>
              </c:numCache>
            </c:numRef>
          </c:val>
        </c:ser>
        <c:ser>
          <c:idx val="1"/>
          <c:order val="1"/>
          <c:tx>
            <c:strRef>
              <c:f>Лист2!$B$30</c:f>
              <c:strCache>
                <c:ptCount val="1"/>
                <c:pt idx="0">
                  <c:v>За 2017 год 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9893100389975613E-2"/>
                  <c:y val="-3.4777043552281429E-2"/>
                </c:manualLayout>
              </c:layout>
              <c:showVal val="1"/>
            </c:dLbl>
            <c:dLbl>
              <c:idx val="1"/>
              <c:layout>
                <c:manualLayout>
                  <c:x val="1.4946550194987803E-2"/>
                  <c:y val="-3.4777043552281429E-2"/>
                </c:manualLayout>
              </c:layout>
              <c:showVal val="1"/>
            </c:dLbl>
            <c:dLbl>
              <c:idx val="2"/>
              <c:layout>
                <c:manualLayout>
                  <c:x val="3.8861030506968326E-2"/>
                  <c:y val="-3.22929690128326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Лист2!$C$28:$E$28</c:f>
              <c:strCache>
                <c:ptCount val="3"/>
                <c:pt idx="0">
                  <c:v>Число посещений врачей, включая профилактические,  всего </c:v>
                </c:pt>
                <c:pt idx="1">
                  <c:v>Число посещений врачей по поводу заболеваний </c:v>
                </c:pt>
                <c:pt idx="2">
                  <c:v>Число посещений врачами на дому </c:v>
                </c:pt>
              </c:strCache>
            </c:strRef>
          </c:cat>
          <c:val>
            <c:numRef>
              <c:f>Лист2!$C$30:$E$30</c:f>
              <c:numCache>
                <c:formatCode>#,##0</c:formatCode>
                <c:ptCount val="3"/>
                <c:pt idx="0">
                  <c:v>627056</c:v>
                </c:pt>
                <c:pt idx="1">
                  <c:v>372692</c:v>
                </c:pt>
                <c:pt idx="2">
                  <c:v>89218</c:v>
                </c:pt>
              </c:numCache>
            </c:numRef>
          </c:val>
        </c:ser>
        <c:dLbls>
          <c:showVal val="1"/>
        </c:dLbls>
        <c:shape val="box"/>
        <c:axId val="56750848"/>
        <c:axId val="56752384"/>
        <c:axId val="0"/>
      </c:bar3DChart>
      <c:catAx>
        <c:axId val="56750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752384"/>
        <c:crosses val="autoZero"/>
        <c:auto val="1"/>
        <c:lblAlgn val="ctr"/>
        <c:lblOffset val="100"/>
      </c:catAx>
      <c:valAx>
        <c:axId val="567523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6750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50156573939999"/>
          <c:y val="0.93172863422061192"/>
          <c:w val="0.51447002592932156"/>
          <c:h val="5.3366918542697248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noFill/>
  </c:spPr>
  <c:txPr>
    <a:bodyPr/>
    <a:lstStyle/>
    <a:p>
      <a:pPr>
        <a:defRPr>
          <a:solidFill>
            <a:schemeClr val="accent3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</a:rPr>
              <a:t>Показатели работы ДГП 91 головное здание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Лист2!$B$40</c:f>
              <c:strCache>
                <c:ptCount val="1"/>
                <c:pt idx="0">
                  <c:v>За 2016 год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0288208717549928E-2"/>
                  <c:y val="-3.02347358230037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3487205125356463E-3"/>
                  <c:y val="-2.26760518672528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8184646150427752E-3"/>
                  <c:y val="-3.7793419778754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Лист2!$C$39:$E$39</c:f>
              <c:strCache>
                <c:ptCount val="3"/>
                <c:pt idx="0">
                  <c:v>Число посещений врачей, включая профилактические,   всего </c:v>
                </c:pt>
                <c:pt idx="1">
                  <c:v>Число посещений врачей по поводу  заболеваний </c:v>
                </c:pt>
                <c:pt idx="2">
                  <c:v>Число посещений врачами на дому </c:v>
                </c:pt>
              </c:strCache>
            </c:strRef>
          </c:cat>
          <c:val>
            <c:numRef>
              <c:f>Лист2!$C$40:$E$40</c:f>
              <c:numCache>
                <c:formatCode>General</c:formatCode>
                <c:ptCount val="3"/>
                <c:pt idx="0">
                  <c:v>161240</c:v>
                </c:pt>
                <c:pt idx="1">
                  <c:v>103119</c:v>
                </c:pt>
                <c:pt idx="2">
                  <c:v>12203</c:v>
                </c:pt>
              </c:numCache>
            </c:numRef>
          </c:val>
        </c:ser>
        <c:ser>
          <c:idx val="1"/>
          <c:order val="1"/>
          <c:tx>
            <c:strRef>
              <c:f>Лист2!$B$41</c:f>
              <c:strCache>
                <c:ptCount val="1"/>
                <c:pt idx="0">
                  <c:v>За 2017 год 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7925137947635452E-2"/>
                  <c:y val="-2.0156490548669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985649742621192E-2"/>
                  <c:y val="-2.5195613185836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576417435099914E-2"/>
                  <c:y val="-3.02347358230037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Лист2!$C$39:$E$39</c:f>
              <c:strCache>
                <c:ptCount val="3"/>
                <c:pt idx="0">
                  <c:v>Число посещений врачей, включая профилактические,   всего </c:v>
                </c:pt>
                <c:pt idx="1">
                  <c:v>Число посещений врачей по поводу  заболеваний </c:v>
                </c:pt>
                <c:pt idx="2">
                  <c:v>Число посещений врачами на дому </c:v>
                </c:pt>
              </c:strCache>
            </c:strRef>
          </c:cat>
          <c:val>
            <c:numRef>
              <c:f>Лист2!$C$41:$E$41</c:f>
              <c:numCache>
                <c:formatCode>General</c:formatCode>
                <c:ptCount val="3"/>
                <c:pt idx="0">
                  <c:v>151293</c:v>
                </c:pt>
                <c:pt idx="1">
                  <c:v>106700</c:v>
                </c:pt>
                <c:pt idx="2">
                  <c:v>9453</c:v>
                </c:pt>
              </c:numCache>
            </c:numRef>
          </c:val>
        </c:ser>
        <c:dLbls>
          <c:showVal val="1"/>
        </c:dLbls>
        <c:shape val="box"/>
        <c:axId val="56816000"/>
        <c:axId val="56817536"/>
        <c:axId val="0"/>
      </c:bar3DChart>
      <c:catAx>
        <c:axId val="5681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56817536"/>
        <c:crosses val="autoZero"/>
        <c:auto val="1"/>
        <c:lblAlgn val="ctr"/>
        <c:lblOffset val="100"/>
      </c:catAx>
      <c:valAx>
        <c:axId val="56817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56816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ru-RU" sz="1800" b="1" i="0" u="none" strike="noStrike" baseline="0">
                <a:solidFill>
                  <a:schemeClr val="tx2">
                    <a:lumMod val="90000"/>
                    <a:lumOff val="10000"/>
                  </a:schemeClr>
                </a:solidFill>
              </a:rPr>
              <a:t>Численность инвалидов</a:t>
            </a:r>
            <a:endParaRPr lang="ru-RU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Лист2!$B$4</c:f>
              <c:strCache>
                <c:ptCount val="1"/>
                <c:pt idx="0">
                  <c:v>всего по амбулаторному центру ДГП 91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4015387179202315E-2"/>
                  <c:y val="-5.2856043370382327E-2"/>
                </c:manualLayout>
              </c:layout>
              <c:showVal val="1"/>
            </c:dLbl>
            <c:dLbl>
              <c:idx val="1"/>
              <c:layout>
                <c:manualLayout>
                  <c:x val="2.417705903047809E-2"/>
                  <c:y val="-4.91913941929157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Лист2!$C$3:$D$3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Лист2!$C$4:$D$4</c:f>
              <c:numCache>
                <c:formatCode>General</c:formatCode>
                <c:ptCount val="2"/>
                <c:pt idx="0">
                  <c:v>627</c:v>
                </c:pt>
                <c:pt idx="1">
                  <c:v>630</c:v>
                </c:pt>
              </c:numCache>
            </c:numRef>
          </c:val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по головному учреждению ДГП 91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2.3691927748768656E-2"/>
                  <c:y val="-5.9415700992965371E-2"/>
                </c:manualLayout>
              </c:layout>
              <c:showVal val="1"/>
            </c:dLbl>
            <c:dLbl>
              <c:idx val="1"/>
              <c:layout>
                <c:manualLayout>
                  <c:x val="3.9697441025071188E-2"/>
                  <c:y val="-4.663531749290336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Лист2!$C$3:$D$3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Лист2!$C$5:$D$5</c:f>
              <c:numCache>
                <c:formatCode>General</c:formatCode>
                <c:ptCount val="2"/>
                <c:pt idx="0">
                  <c:v>102</c:v>
                </c:pt>
                <c:pt idx="1">
                  <c:v>100</c:v>
                </c:pt>
              </c:numCache>
            </c:numRef>
          </c:val>
        </c:ser>
        <c:shape val="box"/>
        <c:axId val="56967168"/>
        <c:axId val="56968704"/>
        <c:axId val="0"/>
      </c:bar3DChart>
      <c:catAx>
        <c:axId val="5696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56968704"/>
        <c:crosses val="autoZero"/>
        <c:auto val="1"/>
        <c:lblAlgn val="ctr"/>
        <c:lblOffset val="100"/>
      </c:catAx>
      <c:valAx>
        <c:axId val="56968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56967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800" b="1" i="0" baseline="0">
                <a:solidFill>
                  <a:schemeClr val="accent3">
                    <a:lumMod val="75000"/>
                  </a:schemeClr>
                </a:solidFill>
              </a:rPr>
              <a:t>Средняя заработная плата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Лист2!$C$57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1.4697441025071274E-2"/>
                  <c:y val="-6.2989032964591324E-2"/>
                </c:manualLayout>
              </c:layout>
              <c:showVal val="1"/>
            </c:dLbl>
            <c:dLbl>
              <c:idx val="1"/>
              <c:layout>
                <c:manualLayout>
                  <c:x val="-1.7636929230085575E-2"/>
                  <c:y val="-3.2754297141587445E-2"/>
                </c:manualLayout>
              </c:layout>
              <c:showVal val="1"/>
            </c:dLbl>
            <c:dLbl>
              <c:idx val="2"/>
              <c:layout>
                <c:manualLayout>
                  <c:x val="-1.4697441025071278E-3"/>
                  <c:y val="-1.7636929230085575E-2"/>
                </c:manualLayout>
              </c:layout>
              <c:showVal val="1"/>
            </c:dLbl>
            <c:dLbl>
              <c:idx val="3"/>
              <c:layout>
                <c:manualLayout>
                  <c:x val="-5.8789764100285174E-3"/>
                  <c:y val="-1.007824527433459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Лист2!$B$58:$B$61</c:f>
              <c:strCache>
                <c:ptCount val="4"/>
                <c:pt idx="0">
                  <c:v>врачи</c:v>
                </c:pt>
                <c:pt idx="1">
                  <c:v>врачи участковые</c:v>
                </c:pt>
                <c:pt idx="2">
                  <c:v>медицинские сестры</c:v>
                </c:pt>
                <c:pt idx="3">
                  <c:v>медицинские сестры участковые</c:v>
                </c:pt>
              </c:strCache>
            </c:strRef>
          </c:cat>
          <c:val>
            <c:numRef>
              <c:f>Лист2!$C$58:$C$61</c:f>
              <c:numCache>
                <c:formatCode>#,##0</c:formatCode>
                <c:ptCount val="4"/>
                <c:pt idx="0">
                  <c:v>77878</c:v>
                </c:pt>
                <c:pt idx="1">
                  <c:v>73065</c:v>
                </c:pt>
                <c:pt idx="2">
                  <c:v>49820</c:v>
                </c:pt>
                <c:pt idx="3">
                  <c:v>43507</c:v>
                </c:pt>
              </c:numCache>
            </c:numRef>
          </c:val>
        </c:ser>
        <c:ser>
          <c:idx val="1"/>
          <c:order val="1"/>
          <c:tx>
            <c:strRef>
              <c:f>Лист2!$D$57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0288208717549902E-2"/>
                  <c:y val="-3.27542971415874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757952820057031E-2"/>
                  <c:y val="-1.25978065929182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757952820057031E-2"/>
                  <c:y val="-2.26760518672528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7636929230085575E-2"/>
                  <c:y val="-1.763692923008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Лист2!$B$58:$B$61</c:f>
              <c:strCache>
                <c:ptCount val="4"/>
                <c:pt idx="0">
                  <c:v>врачи</c:v>
                </c:pt>
                <c:pt idx="1">
                  <c:v>врачи участковые</c:v>
                </c:pt>
                <c:pt idx="2">
                  <c:v>медицинские сестры</c:v>
                </c:pt>
                <c:pt idx="3">
                  <c:v>медицинские сестры участковые</c:v>
                </c:pt>
              </c:strCache>
            </c:strRef>
          </c:cat>
          <c:val>
            <c:numRef>
              <c:f>Лист2!$D$58:$D$61</c:f>
              <c:numCache>
                <c:formatCode>General</c:formatCode>
                <c:ptCount val="4"/>
                <c:pt idx="0">
                  <c:v>88654</c:v>
                </c:pt>
                <c:pt idx="1">
                  <c:v>113435</c:v>
                </c:pt>
                <c:pt idx="2">
                  <c:v>51443</c:v>
                </c:pt>
                <c:pt idx="3">
                  <c:v>52406</c:v>
                </c:pt>
              </c:numCache>
            </c:numRef>
          </c:val>
        </c:ser>
        <c:dLbls>
          <c:showVal val="1"/>
        </c:dLbls>
        <c:shape val="box"/>
        <c:axId val="57015680"/>
        <c:axId val="58733696"/>
        <c:axId val="0"/>
      </c:bar3DChart>
      <c:catAx>
        <c:axId val="5701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58733696"/>
        <c:crosses val="autoZero"/>
        <c:auto val="1"/>
        <c:lblAlgn val="ctr"/>
        <c:lblOffset val="100"/>
      </c:catAx>
      <c:valAx>
        <c:axId val="5873369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57015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970500962855977"/>
          <c:y val="0.93075332899519103"/>
          <c:w val="0.30058986501499929"/>
          <c:h val="5.4129303093307095E-2"/>
        </c:manualLayout>
      </c:layout>
      <c:txPr>
        <a:bodyPr/>
        <a:lstStyle/>
        <a:p>
          <a:pPr>
            <a:defRPr sz="1400" b="1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Экономическая деятельность </a:t>
            </a: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расходы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учреждения</a:t>
            </a:r>
          </a:p>
        </c:rich>
      </c:tx>
      <c:layout/>
    </c:title>
    <c:view3D>
      <c:rotX val="40"/>
      <c:rotY val="100"/>
      <c:perspective val="2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66FF66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353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911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739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Лист2!$B$71:$B$74</c:f>
              <c:strCache>
                <c:ptCount val="4"/>
                <c:pt idx="0">
                  <c:v>Заработная плата</c:v>
                </c:pt>
                <c:pt idx="1">
                  <c:v>Обслуживание и эксплуатация, коммунальные услуги и связь</c:v>
                </c:pt>
                <c:pt idx="2">
                  <c:v>Основные средства и расходные материалы</c:v>
                </c:pt>
                <c:pt idx="3">
                  <c:v>Транспорт</c:v>
                </c:pt>
              </c:strCache>
            </c:strRef>
          </c:cat>
          <c:val>
            <c:numRef>
              <c:f>Лист2!$C$71:$C$74</c:f>
              <c:numCache>
                <c:formatCode>General</c:formatCode>
                <c:ptCount val="4"/>
                <c:pt idx="0">
                  <c:v>417631353</c:v>
                </c:pt>
                <c:pt idx="1">
                  <c:v>29704301</c:v>
                </c:pt>
                <c:pt idx="2">
                  <c:v>15427911</c:v>
                </c:pt>
                <c:pt idx="3">
                  <c:v>15679739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4979886494093275"/>
          <c:y val="0.80842020138265658"/>
          <c:w val="0.74890370977298759"/>
          <c:h val="0.17624333533056258"/>
        </c:manualLayout>
      </c:layout>
      <c:txPr>
        <a:bodyPr/>
        <a:lstStyle/>
        <a:p>
          <a:pPr>
            <a:defRPr sz="1200" b="1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0CCAB-7312-4817-A604-1DED979F0EAE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90C11-566C-4360-AC8C-E24F84192FCC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Амбулаторный центр </a:t>
          </a:r>
          <a:br>
            <a:rPr lang="ru-RU" sz="20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ГБУЗ ДГП №91</a:t>
          </a:r>
          <a:endParaRPr lang="ru-RU" sz="1400" b="1" dirty="0" smtClean="0">
            <a:solidFill>
              <a:schemeClr val="tx2">
                <a:lumMod val="75000"/>
              </a:schemeClr>
            </a:solidFill>
          </a:endParaRPr>
        </a:p>
      </dgm:t>
    </dgm:pt>
    <dgm:pt modelId="{D781BC0C-EEBA-458C-99D4-CA7EC509330E}" type="parTrans" cxnId="{644CF8F6-12A4-4168-808E-E90D0CBEFF29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EB64FA6-BDFA-4E9F-A0D0-DFF306D8002B}" type="sibTrans" cxnId="{644CF8F6-12A4-4168-808E-E90D0CBEFF29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A63DDC7D-AE06-4627-ACDA-0E18F019BC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Филиал 1</a:t>
          </a:r>
        </a:p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ru-RU" sz="1200" b="1" dirty="0" err="1" smtClean="0">
              <a:solidFill>
                <a:schemeClr val="tx2">
                  <a:lumMod val="75000"/>
                </a:schemeClr>
              </a:solidFill>
            </a:rPr>
            <a:t>дгп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1)</a:t>
          </a:r>
        </a:p>
      </dgm:t>
    </dgm:pt>
    <dgm:pt modelId="{88FAD76E-F013-4FED-8095-9CAB45286DF2}" type="parTrans" cxnId="{0211E296-0D12-491B-ABA1-1E75ABE4623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0332F134-A3C0-49E3-8F3C-A878B2AB8367}" type="sibTrans" cxnId="{0211E296-0D12-491B-ABA1-1E75ABE4623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50203EA-B056-4677-BEB3-758875495334}">
      <dgm:prSet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Филиал 3</a:t>
          </a:r>
        </a:p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ru-RU" sz="1200" b="1" dirty="0" err="1" smtClean="0">
              <a:solidFill>
                <a:schemeClr val="tx2">
                  <a:lumMod val="75000"/>
                </a:schemeClr>
              </a:solidFill>
            </a:rPr>
            <a:t>дгп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123)</a:t>
          </a:r>
        </a:p>
      </dgm:t>
    </dgm:pt>
    <dgm:pt modelId="{ABC9919E-45CD-4ED8-802F-83F693EC1887}" type="parTrans" cxnId="{F6E74109-642F-4AD3-AFF1-1672504DCE2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A58BF35-F4A8-445E-988B-6677BCC4E941}" type="sibTrans" cxnId="{F6E74109-642F-4AD3-AFF1-1672504DCE2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A7D5CC86-0256-4867-85D5-E8ED6C935654}">
      <dgm:prSet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Филиал 2</a:t>
          </a:r>
        </a:p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ru-RU" sz="1200" b="1" dirty="0" err="1" smtClean="0">
              <a:solidFill>
                <a:schemeClr val="tx2">
                  <a:lumMod val="75000"/>
                </a:schemeClr>
              </a:solidFill>
            </a:rPr>
            <a:t>дгп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108)</a:t>
          </a:r>
        </a:p>
      </dgm:t>
    </dgm:pt>
    <dgm:pt modelId="{36EEDAD4-050C-43B1-9089-1C6BE4FDA3F6}" type="parTrans" cxnId="{0344206F-67C4-43C0-8A70-0F6B2CECAB4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F8F0B42-015A-4FAE-8F11-9C128D8D750C}" type="sibTrans" cxnId="{0344206F-67C4-43C0-8A70-0F6B2CECAB4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8A8D3EA-C4D3-4D40-999A-69B0BFF1DEFA}">
      <dgm:prSet custT="1"/>
      <dgm:spPr/>
      <dgm:t>
        <a:bodyPr/>
        <a:lstStyle/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320 чел.</a:t>
          </a:r>
        </a:p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</a:t>
          </a:r>
          <a:br>
            <a:rPr lang="ru-RU" sz="10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11 220</a:t>
          </a:r>
        </a:p>
      </dgm:t>
    </dgm:pt>
    <dgm:pt modelId="{F20D8564-E168-4592-A78A-C76D5D88433F}" type="parTrans" cxnId="{8A934F56-6EC2-49D5-AD7A-D63A4255C46C}">
      <dgm:prSet/>
      <dgm:spPr/>
      <dgm:t>
        <a:bodyPr/>
        <a:lstStyle/>
        <a:p>
          <a:endParaRPr lang="ru-RU"/>
        </a:p>
      </dgm:t>
    </dgm:pt>
    <dgm:pt modelId="{116E5864-898A-4598-8E3D-4CFAD84FC418}" type="sibTrans" cxnId="{8A934F56-6EC2-49D5-AD7A-D63A4255C46C}">
      <dgm:prSet/>
      <dgm:spPr/>
      <dgm:t>
        <a:bodyPr/>
        <a:lstStyle/>
        <a:p>
          <a:endParaRPr lang="ru-RU"/>
        </a:p>
      </dgm:t>
    </dgm:pt>
    <dgm:pt modelId="{B6EE2D74-EF14-4E3C-9251-C5781879F8E8}">
      <dgm:prSet custT="1"/>
      <dgm:spPr/>
      <dgm:t>
        <a:bodyPr/>
        <a:lstStyle/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276 чел.</a:t>
          </a:r>
        </a:p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</a:t>
          </a:r>
          <a:br>
            <a:rPr lang="ru-RU" sz="10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10 300</a:t>
          </a:r>
        </a:p>
      </dgm:t>
    </dgm:pt>
    <dgm:pt modelId="{D9F4FCD2-96EF-400F-9C2B-E761C23F15CD}" type="parTrans" cxnId="{673385D6-201D-4778-B47B-01259A9AD087}">
      <dgm:prSet/>
      <dgm:spPr/>
      <dgm:t>
        <a:bodyPr/>
        <a:lstStyle/>
        <a:p>
          <a:endParaRPr lang="ru-RU"/>
        </a:p>
      </dgm:t>
    </dgm:pt>
    <dgm:pt modelId="{93742ADD-B131-4060-8E61-7CD93D81F59A}" type="sibTrans" cxnId="{673385D6-201D-4778-B47B-01259A9AD087}">
      <dgm:prSet/>
      <dgm:spPr/>
      <dgm:t>
        <a:bodyPr/>
        <a:lstStyle/>
        <a:p>
          <a:endParaRPr lang="ru-RU"/>
        </a:p>
      </dgm:t>
    </dgm:pt>
    <dgm:pt modelId="{4C7795B7-465A-4B53-88E3-DBD8D1D10493}">
      <dgm:prSet custT="1"/>
      <dgm:spPr/>
      <dgm:t>
        <a:bodyPr/>
        <a:lstStyle/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380 чел.</a:t>
          </a:r>
        </a:p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</a:t>
          </a:r>
          <a:br>
            <a:rPr lang="ru-RU" sz="10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8 892</a:t>
          </a:r>
        </a:p>
      </dgm:t>
    </dgm:pt>
    <dgm:pt modelId="{82D9FF97-A0A3-465E-87B4-95A00879A5BE}" type="parTrans" cxnId="{583DEA67-2296-420D-816B-646C9CA766BF}">
      <dgm:prSet/>
      <dgm:spPr/>
      <dgm:t>
        <a:bodyPr/>
        <a:lstStyle/>
        <a:p>
          <a:endParaRPr lang="ru-RU"/>
        </a:p>
      </dgm:t>
    </dgm:pt>
    <dgm:pt modelId="{02590F4F-BFD6-4DCA-BBA9-1B62DB5FDAD2}" type="sibTrans" cxnId="{583DEA67-2296-420D-816B-646C9CA766BF}">
      <dgm:prSet/>
      <dgm:spPr/>
      <dgm:t>
        <a:bodyPr/>
        <a:lstStyle/>
        <a:p>
          <a:endParaRPr lang="ru-RU"/>
        </a:p>
      </dgm:t>
    </dgm:pt>
    <dgm:pt modelId="{46701B26-C2D4-4770-8096-7D26CCD6EDCC}">
      <dgm:prSet custT="1"/>
      <dgm:spPr/>
      <dgm:t>
        <a:bodyPr/>
        <a:lstStyle/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480 чел.</a:t>
          </a:r>
        </a:p>
        <a:p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6 260</a:t>
          </a:r>
        </a:p>
      </dgm:t>
    </dgm:pt>
    <dgm:pt modelId="{6431C827-5932-4377-9128-151AC2EE9362}" type="parTrans" cxnId="{2A6DECEC-6056-4842-A978-E0252F524562}">
      <dgm:prSet/>
      <dgm:spPr/>
      <dgm:t>
        <a:bodyPr/>
        <a:lstStyle/>
        <a:p>
          <a:endParaRPr lang="ru-RU"/>
        </a:p>
      </dgm:t>
    </dgm:pt>
    <dgm:pt modelId="{5BCEFA09-8731-449D-AB18-569EA2873F6B}" type="sibTrans" cxnId="{2A6DECEC-6056-4842-A978-E0252F524562}">
      <dgm:prSet/>
      <dgm:spPr/>
      <dgm:t>
        <a:bodyPr/>
        <a:lstStyle/>
        <a:p>
          <a:endParaRPr lang="ru-RU"/>
        </a:p>
      </dgm:t>
    </dgm:pt>
    <dgm:pt modelId="{33FE7006-D416-4869-A128-E2B36BC23DA8}" type="pres">
      <dgm:prSet presAssocID="{0180CCAB-7312-4817-A604-1DED979F0E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D1893E-2AA7-4705-B125-EEA267850D2D}" type="pres">
      <dgm:prSet presAssocID="{51190C11-566C-4360-AC8C-E24F84192FCC}" presName="hierRoot1" presStyleCnt="0"/>
      <dgm:spPr/>
    </dgm:pt>
    <dgm:pt modelId="{613CD4D4-CE5F-47A5-A84C-B425C8ECD06F}" type="pres">
      <dgm:prSet presAssocID="{51190C11-566C-4360-AC8C-E24F84192FCC}" presName="composite" presStyleCnt="0"/>
      <dgm:spPr/>
    </dgm:pt>
    <dgm:pt modelId="{0C415D9B-1CBF-4D31-8377-9372EFEE21C2}" type="pres">
      <dgm:prSet presAssocID="{51190C11-566C-4360-AC8C-E24F84192FCC}" presName="background" presStyleLbl="node0" presStyleIdx="0" presStyleCnt="2"/>
      <dgm:spPr/>
    </dgm:pt>
    <dgm:pt modelId="{CC67880C-814B-4047-9CA0-43BC7B64E799}" type="pres">
      <dgm:prSet presAssocID="{51190C11-566C-4360-AC8C-E24F84192FCC}" presName="text" presStyleLbl="fgAcc0" presStyleIdx="0" presStyleCnt="2" custScaleX="332745" custScaleY="104166" custLinFactY="-92569" custLinFactNeighborX="7046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02371-B4AD-481A-BA1B-473C77B17C14}" type="pres">
      <dgm:prSet presAssocID="{51190C11-566C-4360-AC8C-E24F84192FCC}" presName="hierChild2" presStyleCnt="0"/>
      <dgm:spPr/>
    </dgm:pt>
    <dgm:pt modelId="{073777EA-1D48-4797-A1B1-18037B47BB20}" type="pres">
      <dgm:prSet presAssocID="{88FAD76E-F013-4FED-8095-9CAB45286D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147E255-7003-4468-9A14-758A1F91A1B3}" type="pres">
      <dgm:prSet presAssocID="{A63DDC7D-AE06-4627-ACDA-0E18F019BCC1}" presName="hierRoot2" presStyleCnt="0"/>
      <dgm:spPr/>
    </dgm:pt>
    <dgm:pt modelId="{623EBB4D-976F-406F-8A96-719DA4307383}" type="pres">
      <dgm:prSet presAssocID="{A63DDC7D-AE06-4627-ACDA-0E18F019BCC1}" presName="composite2" presStyleCnt="0"/>
      <dgm:spPr/>
    </dgm:pt>
    <dgm:pt modelId="{D891AC30-ECC9-4084-8C50-B9DFA446996C}" type="pres">
      <dgm:prSet presAssocID="{A63DDC7D-AE06-4627-ACDA-0E18F019BCC1}" presName="background2" presStyleLbl="node2" presStyleIdx="0" presStyleCnt="3"/>
      <dgm:spPr/>
    </dgm:pt>
    <dgm:pt modelId="{5CB2E823-08FB-4DB2-BEFB-1435452D5BF5}" type="pres">
      <dgm:prSet presAssocID="{A63DDC7D-AE06-4627-ACDA-0E18F019BCC1}" presName="text2" presStyleLbl="fgAcc2" presStyleIdx="0" presStyleCnt="3" custScaleX="143027" custScaleY="108625" custLinFactNeighborX="18544" custLinFactNeighborY="-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B575D-9FDD-4D3A-BA0F-593B58440FC1}" type="pres">
      <dgm:prSet presAssocID="{A63DDC7D-AE06-4627-ACDA-0E18F019BCC1}" presName="hierChild3" presStyleCnt="0"/>
      <dgm:spPr/>
    </dgm:pt>
    <dgm:pt modelId="{4097BC39-3A45-4A7D-A0C6-6BF78C70A46C}" type="pres">
      <dgm:prSet presAssocID="{F20D8564-E168-4592-A78A-C76D5D88433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4F0BFE1-FF9A-4B75-8891-CC50FC0DCD70}" type="pres">
      <dgm:prSet presAssocID="{88A8D3EA-C4D3-4D40-999A-69B0BFF1DEFA}" presName="hierRoot3" presStyleCnt="0"/>
      <dgm:spPr/>
    </dgm:pt>
    <dgm:pt modelId="{EF74356F-BF1C-44EE-BBBF-815179E9DE28}" type="pres">
      <dgm:prSet presAssocID="{88A8D3EA-C4D3-4D40-999A-69B0BFF1DEFA}" presName="composite3" presStyleCnt="0"/>
      <dgm:spPr/>
    </dgm:pt>
    <dgm:pt modelId="{6A001B08-B0C9-49ED-94C0-15BF71E04042}" type="pres">
      <dgm:prSet presAssocID="{88A8D3EA-C4D3-4D40-999A-69B0BFF1DEFA}" presName="background3" presStyleLbl="node3" presStyleIdx="0" presStyleCnt="3"/>
      <dgm:spPr/>
    </dgm:pt>
    <dgm:pt modelId="{7831E54C-92AC-4D2F-9654-613E2796341D}" type="pres">
      <dgm:prSet presAssocID="{88A8D3EA-C4D3-4D40-999A-69B0BFF1DEFA}" presName="text3" presStyleLbl="fgAcc3" presStyleIdx="0" presStyleCnt="3" custScaleX="163504" custScaleY="62172" custLinFactNeighborX="18544" custLinFactNeighborY="-28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3717A-A00C-4845-9429-09A01C1F9B79}" type="pres">
      <dgm:prSet presAssocID="{88A8D3EA-C4D3-4D40-999A-69B0BFF1DEFA}" presName="hierChild4" presStyleCnt="0"/>
      <dgm:spPr/>
    </dgm:pt>
    <dgm:pt modelId="{5515C845-AB69-4D77-9300-2B8F8E8E99DB}" type="pres">
      <dgm:prSet presAssocID="{36EEDAD4-050C-43B1-9089-1C6BE4FDA3F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CD89E74-9D56-40E0-A70A-877E00C950FC}" type="pres">
      <dgm:prSet presAssocID="{A7D5CC86-0256-4867-85D5-E8ED6C935654}" presName="hierRoot2" presStyleCnt="0"/>
      <dgm:spPr/>
    </dgm:pt>
    <dgm:pt modelId="{B0443E15-FB58-42DE-8148-120DB64564B7}" type="pres">
      <dgm:prSet presAssocID="{A7D5CC86-0256-4867-85D5-E8ED6C935654}" presName="composite2" presStyleCnt="0"/>
      <dgm:spPr/>
    </dgm:pt>
    <dgm:pt modelId="{4F919BAD-BFDD-4208-9685-F021A528F1A7}" type="pres">
      <dgm:prSet presAssocID="{A7D5CC86-0256-4867-85D5-E8ED6C935654}" presName="background2" presStyleLbl="node2" presStyleIdx="1" presStyleCnt="3"/>
      <dgm:spPr/>
      <dgm:t>
        <a:bodyPr/>
        <a:lstStyle/>
        <a:p>
          <a:endParaRPr lang="ru-RU"/>
        </a:p>
      </dgm:t>
    </dgm:pt>
    <dgm:pt modelId="{5904D12C-D25C-4927-83F2-FB05F9F4E2B0}" type="pres">
      <dgm:prSet presAssocID="{A7D5CC86-0256-4867-85D5-E8ED6C935654}" presName="text2" presStyleLbl="fgAcc2" presStyleIdx="1" presStyleCnt="3" custScaleX="143027" custScaleY="108625" custLinFactNeighborX="47589" custLinFactNeighborY="-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7FD33-ACEC-4AB5-95CA-9D5280DE1C1A}" type="pres">
      <dgm:prSet presAssocID="{A7D5CC86-0256-4867-85D5-E8ED6C935654}" presName="hierChild3" presStyleCnt="0"/>
      <dgm:spPr/>
    </dgm:pt>
    <dgm:pt modelId="{33EE6D42-9D7A-40A1-BDB7-3A277D31426A}" type="pres">
      <dgm:prSet presAssocID="{D9F4FCD2-96EF-400F-9C2B-E761C23F15C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BEF570A-7DF6-46BD-BF58-3962AE8CC687}" type="pres">
      <dgm:prSet presAssocID="{B6EE2D74-EF14-4E3C-9251-C5781879F8E8}" presName="hierRoot3" presStyleCnt="0"/>
      <dgm:spPr/>
    </dgm:pt>
    <dgm:pt modelId="{F41D1DD4-C549-459E-AED7-7BCB61018BB5}" type="pres">
      <dgm:prSet presAssocID="{B6EE2D74-EF14-4E3C-9251-C5781879F8E8}" presName="composite3" presStyleCnt="0"/>
      <dgm:spPr/>
    </dgm:pt>
    <dgm:pt modelId="{456076DE-44DA-495C-B82D-63C62B0779DC}" type="pres">
      <dgm:prSet presAssocID="{B6EE2D74-EF14-4E3C-9251-C5781879F8E8}" presName="background3" presStyleLbl="node3" presStyleIdx="1" presStyleCnt="3"/>
      <dgm:spPr/>
    </dgm:pt>
    <dgm:pt modelId="{3F9168E8-8953-42C6-8EDC-D4C423E97F6A}" type="pres">
      <dgm:prSet presAssocID="{B6EE2D74-EF14-4E3C-9251-C5781879F8E8}" presName="text3" presStyleLbl="fgAcc3" presStyleIdx="1" presStyleCnt="3" custScaleX="163504" custScaleY="62172" custLinFactNeighborX="46517" custLinFactNeighborY="-2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FCDE3-949D-4635-B2AD-DA2DF8BC1E70}" type="pres">
      <dgm:prSet presAssocID="{B6EE2D74-EF14-4E3C-9251-C5781879F8E8}" presName="hierChild4" presStyleCnt="0"/>
      <dgm:spPr/>
    </dgm:pt>
    <dgm:pt modelId="{2BA81C8A-8269-4983-99DF-8B1A6BB9CE4E}" type="pres">
      <dgm:prSet presAssocID="{ABC9919E-45CD-4ED8-802F-83F693EC188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5438C98-48FA-460D-B52E-D6DFA9517B9F}" type="pres">
      <dgm:prSet presAssocID="{550203EA-B056-4677-BEB3-758875495334}" presName="hierRoot2" presStyleCnt="0"/>
      <dgm:spPr/>
    </dgm:pt>
    <dgm:pt modelId="{A152DCEA-B1F5-4A33-9464-72784E3811D8}" type="pres">
      <dgm:prSet presAssocID="{550203EA-B056-4677-BEB3-758875495334}" presName="composite2" presStyleCnt="0"/>
      <dgm:spPr/>
    </dgm:pt>
    <dgm:pt modelId="{88E270EB-A2DE-4F81-95ED-F01C38FE145E}" type="pres">
      <dgm:prSet presAssocID="{550203EA-B056-4677-BEB3-758875495334}" presName="background2" presStyleLbl="node2" presStyleIdx="2" presStyleCnt="3"/>
      <dgm:spPr/>
    </dgm:pt>
    <dgm:pt modelId="{2E66A545-FC36-4785-991A-1E359BD31267}" type="pres">
      <dgm:prSet presAssocID="{550203EA-B056-4677-BEB3-758875495334}" presName="text2" presStyleLbl="fgAcc2" presStyleIdx="2" presStyleCnt="3" custScaleX="148991" custScaleY="108625" custLinFactNeighborX="57388" custLinFactNeighborY="-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112BB-449D-47CE-ADFC-C6EC470CD85C}" type="pres">
      <dgm:prSet presAssocID="{550203EA-B056-4677-BEB3-758875495334}" presName="hierChild3" presStyleCnt="0"/>
      <dgm:spPr/>
    </dgm:pt>
    <dgm:pt modelId="{7AAFE49B-5A4D-4062-848A-07CFF333107E}" type="pres">
      <dgm:prSet presAssocID="{82D9FF97-A0A3-465E-87B4-95A00879A5B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A5E6A33-A421-4840-86AF-E90391D98327}" type="pres">
      <dgm:prSet presAssocID="{4C7795B7-465A-4B53-88E3-DBD8D1D10493}" presName="hierRoot3" presStyleCnt="0"/>
      <dgm:spPr/>
    </dgm:pt>
    <dgm:pt modelId="{93FDAE90-6986-40DE-9200-E03053C37E7E}" type="pres">
      <dgm:prSet presAssocID="{4C7795B7-465A-4B53-88E3-DBD8D1D10493}" presName="composite3" presStyleCnt="0"/>
      <dgm:spPr/>
    </dgm:pt>
    <dgm:pt modelId="{4BCB499D-1DB3-4C98-9AD9-B17B77578B3F}" type="pres">
      <dgm:prSet presAssocID="{4C7795B7-465A-4B53-88E3-DBD8D1D10493}" presName="background3" presStyleLbl="node3" presStyleIdx="2" presStyleCnt="3"/>
      <dgm:spPr/>
    </dgm:pt>
    <dgm:pt modelId="{7AF17153-DEC7-4401-A48B-D0EFD802FEAE}" type="pres">
      <dgm:prSet presAssocID="{4C7795B7-465A-4B53-88E3-DBD8D1D10493}" presName="text3" presStyleLbl="fgAcc3" presStyleIdx="2" presStyleCnt="3" custScaleX="163504" custScaleY="62172" custLinFactNeighborX="57625" custLinFactNeighborY="-28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A9CE6-7F25-4F5D-82C3-BD028E903FE3}" type="pres">
      <dgm:prSet presAssocID="{4C7795B7-465A-4B53-88E3-DBD8D1D10493}" presName="hierChild4" presStyleCnt="0"/>
      <dgm:spPr/>
    </dgm:pt>
    <dgm:pt modelId="{F59B411D-B67F-4C6E-A85F-BC22B466DF5D}" type="pres">
      <dgm:prSet presAssocID="{46701B26-C2D4-4770-8096-7D26CCD6EDCC}" presName="hierRoot1" presStyleCnt="0"/>
      <dgm:spPr/>
    </dgm:pt>
    <dgm:pt modelId="{7BB78F17-994B-43A7-BAD5-C309C9EEE632}" type="pres">
      <dgm:prSet presAssocID="{46701B26-C2D4-4770-8096-7D26CCD6EDCC}" presName="composite" presStyleCnt="0"/>
      <dgm:spPr/>
    </dgm:pt>
    <dgm:pt modelId="{E7ABAB55-4D5A-4A75-B9B6-184AABE69CDC}" type="pres">
      <dgm:prSet presAssocID="{46701B26-C2D4-4770-8096-7D26CCD6EDCC}" presName="background" presStyleLbl="node0" presStyleIdx="1" presStyleCnt="2"/>
      <dgm:spPr/>
    </dgm:pt>
    <dgm:pt modelId="{9176F80D-FD24-4E98-BBAF-B52649ECE112}" type="pres">
      <dgm:prSet presAssocID="{46701B26-C2D4-4770-8096-7D26CCD6EDCC}" presName="text" presStyleLbl="fgAcc0" presStyleIdx="1" presStyleCnt="2" custScaleX="168620" custScaleY="53222" custLinFactX="-100000" custLinFactNeighborX="-188530" custLinFactNeighborY="8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C18223-BBF8-4FDE-8C84-8779682ECF81}" type="pres">
      <dgm:prSet presAssocID="{46701B26-C2D4-4770-8096-7D26CCD6EDCC}" presName="hierChild2" presStyleCnt="0"/>
      <dgm:spPr/>
    </dgm:pt>
  </dgm:ptLst>
  <dgm:cxnLst>
    <dgm:cxn modelId="{694FB785-536C-410A-A294-D452D12BEF05}" type="presOf" srcId="{4C7795B7-465A-4B53-88E3-DBD8D1D10493}" destId="{7AF17153-DEC7-4401-A48B-D0EFD802FEAE}" srcOrd="0" destOrd="0" presId="urn:microsoft.com/office/officeart/2005/8/layout/hierarchy1"/>
    <dgm:cxn modelId="{560AA014-C248-4A70-A5FF-D4EB97D3651F}" type="presOf" srcId="{B6EE2D74-EF14-4E3C-9251-C5781879F8E8}" destId="{3F9168E8-8953-42C6-8EDC-D4C423E97F6A}" srcOrd="0" destOrd="0" presId="urn:microsoft.com/office/officeart/2005/8/layout/hierarchy1"/>
    <dgm:cxn modelId="{65170B24-41A1-456A-8FE1-5F24E0511A91}" type="presOf" srcId="{82D9FF97-A0A3-465E-87B4-95A00879A5BE}" destId="{7AAFE49B-5A4D-4062-848A-07CFF333107E}" srcOrd="0" destOrd="0" presId="urn:microsoft.com/office/officeart/2005/8/layout/hierarchy1"/>
    <dgm:cxn modelId="{0344206F-67C4-43C0-8A70-0F6B2CECAB46}" srcId="{51190C11-566C-4360-AC8C-E24F84192FCC}" destId="{A7D5CC86-0256-4867-85D5-E8ED6C935654}" srcOrd="1" destOrd="0" parTransId="{36EEDAD4-050C-43B1-9089-1C6BE4FDA3F6}" sibTransId="{3F8F0B42-015A-4FAE-8F11-9C128D8D750C}"/>
    <dgm:cxn modelId="{A8C978D9-78E7-443E-853C-E12B25519554}" type="presOf" srcId="{88A8D3EA-C4D3-4D40-999A-69B0BFF1DEFA}" destId="{7831E54C-92AC-4D2F-9654-613E2796341D}" srcOrd="0" destOrd="0" presId="urn:microsoft.com/office/officeart/2005/8/layout/hierarchy1"/>
    <dgm:cxn modelId="{644CF8F6-12A4-4168-808E-E90D0CBEFF29}" srcId="{0180CCAB-7312-4817-A604-1DED979F0EAE}" destId="{51190C11-566C-4360-AC8C-E24F84192FCC}" srcOrd="0" destOrd="0" parTransId="{D781BC0C-EEBA-458C-99D4-CA7EC509330E}" sibTransId="{2EB64FA6-BDFA-4E9F-A0D0-DFF306D8002B}"/>
    <dgm:cxn modelId="{C4BD9D85-5EAE-45A9-A373-57E81C72BB69}" type="presOf" srcId="{36EEDAD4-050C-43B1-9089-1C6BE4FDA3F6}" destId="{5515C845-AB69-4D77-9300-2B8F8E8E99DB}" srcOrd="0" destOrd="0" presId="urn:microsoft.com/office/officeart/2005/8/layout/hierarchy1"/>
    <dgm:cxn modelId="{8A934F56-6EC2-49D5-AD7A-D63A4255C46C}" srcId="{A63DDC7D-AE06-4627-ACDA-0E18F019BCC1}" destId="{88A8D3EA-C4D3-4D40-999A-69B0BFF1DEFA}" srcOrd="0" destOrd="0" parTransId="{F20D8564-E168-4592-A78A-C76D5D88433F}" sibTransId="{116E5864-898A-4598-8E3D-4CFAD84FC418}"/>
    <dgm:cxn modelId="{2A6DECEC-6056-4842-A978-E0252F524562}" srcId="{0180CCAB-7312-4817-A604-1DED979F0EAE}" destId="{46701B26-C2D4-4770-8096-7D26CCD6EDCC}" srcOrd="1" destOrd="0" parTransId="{6431C827-5932-4377-9128-151AC2EE9362}" sibTransId="{5BCEFA09-8731-449D-AB18-569EA2873F6B}"/>
    <dgm:cxn modelId="{91573CF6-0E01-4495-A1D7-E397E9383BB3}" type="presOf" srcId="{A7D5CC86-0256-4867-85D5-E8ED6C935654}" destId="{5904D12C-D25C-4927-83F2-FB05F9F4E2B0}" srcOrd="0" destOrd="0" presId="urn:microsoft.com/office/officeart/2005/8/layout/hierarchy1"/>
    <dgm:cxn modelId="{C8813F12-4B30-4E70-9FCD-24B38DCDD029}" type="presOf" srcId="{88FAD76E-F013-4FED-8095-9CAB45286DF2}" destId="{073777EA-1D48-4797-A1B1-18037B47BB20}" srcOrd="0" destOrd="0" presId="urn:microsoft.com/office/officeart/2005/8/layout/hierarchy1"/>
    <dgm:cxn modelId="{D804B410-2708-4E9A-ACCD-310F378BBF0C}" type="presOf" srcId="{46701B26-C2D4-4770-8096-7D26CCD6EDCC}" destId="{9176F80D-FD24-4E98-BBAF-B52649ECE112}" srcOrd="0" destOrd="0" presId="urn:microsoft.com/office/officeart/2005/8/layout/hierarchy1"/>
    <dgm:cxn modelId="{673385D6-201D-4778-B47B-01259A9AD087}" srcId="{A7D5CC86-0256-4867-85D5-E8ED6C935654}" destId="{B6EE2D74-EF14-4E3C-9251-C5781879F8E8}" srcOrd="0" destOrd="0" parTransId="{D9F4FCD2-96EF-400F-9C2B-E761C23F15CD}" sibTransId="{93742ADD-B131-4060-8E61-7CD93D81F59A}"/>
    <dgm:cxn modelId="{6346A7EF-EEE3-4B7B-83B0-5B49A23AEF72}" type="presOf" srcId="{A63DDC7D-AE06-4627-ACDA-0E18F019BCC1}" destId="{5CB2E823-08FB-4DB2-BEFB-1435452D5BF5}" srcOrd="0" destOrd="0" presId="urn:microsoft.com/office/officeart/2005/8/layout/hierarchy1"/>
    <dgm:cxn modelId="{77AC6BE7-AEC0-4923-834E-D6D499A13325}" type="presOf" srcId="{F20D8564-E168-4592-A78A-C76D5D88433F}" destId="{4097BC39-3A45-4A7D-A0C6-6BF78C70A46C}" srcOrd="0" destOrd="0" presId="urn:microsoft.com/office/officeart/2005/8/layout/hierarchy1"/>
    <dgm:cxn modelId="{EB9B2C1B-2229-40F2-9FC2-F4E9CEB3E476}" type="presOf" srcId="{550203EA-B056-4677-BEB3-758875495334}" destId="{2E66A545-FC36-4785-991A-1E359BD31267}" srcOrd="0" destOrd="0" presId="urn:microsoft.com/office/officeart/2005/8/layout/hierarchy1"/>
    <dgm:cxn modelId="{0211E296-0D12-491B-ABA1-1E75ABE4623C}" srcId="{51190C11-566C-4360-AC8C-E24F84192FCC}" destId="{A63DDC7D-AE06-4627-ACDA-0E18F019BCC1}" srcOrd="0" destOrd="0" parTransId="{88FAD76E-F013-4FED-8095-9CAB45286DF2}" sibTransId="{0332F134-A3C0-49E3-8F3C-A878B2AB8367}"/>
    <dgm:cxn modelId="{87177796-665E-4DE1-B777-E01FD686854E}" type="presOf" srcId="{51190C11-566C-4360-AC8C-E24F84192FCC}" destId="{CC67880C-814B-4047-9CA0-43BC7B64E799}" srcOrd="0" destOrd="0" presId="urn:microsoft.com/office/officeart/2005/8/layout/hierarchy1"/>
    <dgm:cxn modelId="{F6E74109-642F-4AD3-AFF1-1672504DCE2C}" srcId="{51190C11-566C-4360-AC8C-E24F84192FCC}" destId="{550203EA-B056-4677-BEB3-758875495334}" srcOrd="2" destOrd="0" parTransId="{ABC9919E-45CD-4ED8-802F-83F693EC1887}" sibTransId="{8A58BF35-F4A8-445E-988B-6677BCC4E941}"/>
    <dgm:cxn modelId="{583DEA67-2296-420D-816B-646C9CA766BF}" srcId="{550203EA-B056-4677-BEB3-758875495334}" destId="{4C7795B7-465A-4B53-88E3-DBD8D1D10493}" srcOrd="0" destOrd="0" parTransId="{82D9FF97-A0A3-465E-87B4-95A00879A5BE}" sibTransId="{02590F4F-BFD6-4DCA-BBA9-1B62DB5FDAD2}"/>
    <dgm:cxn modelId="{3285704A-2D7D-47EF-AC62-F1FA1EA26DAC}" type="presOf" srcId="{0180CCAB-7312-4817-A604-1DED979F0EAE}" destId="{33FE7006-D416-4869-A128-E2B36BC23DA8}" srcOrd="0" destOrd="0" presId="urn:microsoft.com/office/officeart/2005/8/layout/hierarchy1"/>
    <dgm:cxn modelId="{7D300FF4-B6C9-46CF-A10E-E2AC3FDE9388}" type="presOf" srcId="{D9F4FCD2-96EF-400F-9C2B-E761C23F15CD}" destId="{33EE6D42-9D7A-40A1-BDB7-3A277D31426A}" srcOrd="0" destOrd="0" presId="urn:microsoft.com/office/officeart/2005/8/layout/hierarchy1"/>
    <dgm:cxn modelId="{D7A0FBC9-3A1F-46D8-9FBD-3052617E5822}" type="presOf" srcId="{ABC9919E-45CD-4ED8-802F-83F693EC1887}" destId="{2BA81C8A-8269-4983-99DF-8B1A6BB9CE4E}" srcOrd="0" destOrd="0" presId="urn:microsoft.com/office/officeart/2005/8/layout/hierarchy1"/>
    <dgm:cxn modelId="{1EBB06DF-9577-4B84-93EC-0F86E59C81CB}" type="presParOf" srcId="{33FE7006-D416-4869-A128-E2B36BC23DA8}" destId="{3ED1893E-2AA7-4705-B125-EEA267850D2D}" srcOrd="0" destOrd="0" presId="urn:microsoft.com/office/officeart/2005/8/layout/hierarchy1"/>
    <dgm:cxn modelId="{4910170C-B05A-4A72-858C-F2CFFD2236C0}" type="presParOf" srcId="{3ED1893E-2AA7-4705-B125-EEA267850D2D}" destId="{613CD4D4-CE5F-47A5-A84C-B425C8ECD06F}" srcOrd="0" destOrd="0" presId="urn:microsoft.com/office/officeart/2005/8/layout/hierarchy1"/>
    <dgm:cxn modelId="{210545C8-4A19-4117-8606-B051D79727E7}" type="presParOf" srcId="{613CD4D4-CE5F-47A5-A84C-B425C8ECD06F}" destId="{0C415D9B-1CBF-4D31-8377-9372EFEE21C2}" srcOrd="0" destOrd="0" presId="urn:microsoft.com/office/officeart/2005/8/layout/hierarchy1"/>
    <dgm:cxn modelId="{C1D5568E-E66B-4ABD-BF22-7A13FB63AB88}" type="presParOf" srcId="{613CD4D4-CE5F-47A5-A84C-B425C8ECD06F}" destId="{CC67880C-814B-4047-9CA0-43BC7B64E799}" srcOrd="1" destOrd="0" presId="urn:microsoft.com/office/officeart/2005/8/layout/hierarchy1"/>
    <dgm:cxn modelId="{854F2B17-FE92-41B9-B9AB-B5B0B904193A}" type="presParOf" srcId="{3ED1893E-2AA7-4705-B125-EEA267850D2D}" destId="{9CB02371-B4AD-481A-BA1B-473C77B17C14}" srcOrd="1" destOrd="0" presId="urn:microsoft.com/office/officeart/2005/8/layout/hierarchy1"/>
    <dgm:cxn modelId="{57AA9DA0-E4AE-4F44-AE69-AB781E9FBA7A}" type="presParOf" srcId="{9CB02371-B4AD-481A-BA1B-473C77B17C14}" destId="{073777EA-1D48-4797-A1B1-18037B47BB20}" srcOrd="0" destOrd="0" presId="urn:microsoft.com/office/officeart/2005/8/layout/hierarchy1"/>
    <dgm:cxn modelId="{C9510791-30E6-40C6-88D5-E38F6B965FC6}" type="presParOf" srcId="{9CB02371-B4AD-481A-BA1B-473C77B17C14}" destId="{6147E255-7003-4468-9A14-758A1F91A1B3}" srcOrd="1" destOrd="0" presId="urn:microsoft.com/office/officeart/2005/8/layout/hierarchy1"/>
    <dgm:cxn modelId="{FF840DDE-1681-492E-9DB3-DD0F02C142A7}" type="presParOf" srcId="{6147E255-7003-4468-9A14-758A1F91A1B3}" destId="{623EBB4D-976F-406F-8A96-719DA4307383}" srcOrd="0" destOrd="0" presId="urn:microsoft.com/office/officeart/2005/8/layout/hierarchy1"/>
    <dgm:cxn modelId="{4F29F394-FCD4-4408-8469-1F9D6E6D2C90}" type="presParOf" srcId="{623EBB4D-976F-406F-8A96-719DA4307383}" destId="{D891AC30-ECC9-4084-8C50-B9DFA446996C}" srcOrd="0" destOrd="0" presId="urn:microsoft.com/office/officeart/2005/8/layout/hierarchy1"/>
    <dgm:cxn modelId="{7F509B1F-CD3C-4CB3-B0B2-03D506D86CD6}" type="presParOf" srcId="{623EBB4D-976F-406F-8A96-719DA4307383}" destId="{5CB2E823-08FB-4DB2-BEFB-1435452D5BF5}" srcOrd="1" destOrd="0" presId="urn:microsoft.com/office/officeart/2005/8/layout/hierarchy1"/>
    <dgm:cxn modelId="{550A21A8-F571-460B-9755-6C1D2E5A8EA0}" type="presParOf" srcId="{6147E255-7003-4468-9A14-758A1F91A1B3}" destId="{713B575D-9FDD-4D3A-BA0F-593B58440FC1}" srcOrd="1" destOrd="0" presId="urn:microsoft.com/office/officeart/2005/8/layout/hierarchy1"/>
    <dgm:cxn modelId="{B1725904-AB92-4BF6-9289-108646092D3E}" type="presParOf" srcId="{713B575D-9FDD-4D3A-BA0F-593B58440FC1}" destId="{4097BC39-3A45-4A7D-A0C6-6BF78C70A46C}" srcOrd="0" destOrd="0" presId="urn:microsoft.com/office/officeart/2005/8/layout/hierarchy1"/>
    <dgm:cxn modelId="{EA94E0E4-D972-41F3-80C0-374DC815F329}" type="presParOf" srcId="{713B575D-9FDD-4D3A-BA0F-593B58440FC1}" destId="{64F0BFE1-FF9A-4B75-8891-CC50FC0DCD70}" srcOrd="1" destOrd="0" presId="urn:microsoft.com/office/officeart/2005/8/layout/hierarchy1"/>
    <dgm:cxn modelId="{EB8840D6-05A0-46BA-9CC1-F6A8199DB41D}" type="presParOf" srcId="{64F0BFE1-FF9A-4B75-8891-CC50FC0DCD70}" destId="{EF74356F-BF1C-44EE-BBBF-815179E9DE28}" srcOrd="0" destOrd="0" presId="urn:microsoft.com/office/officeart/2005/8/layout/hierarchy1"/>
    <dgm:cxn modelId="{CAEA0916-C251-4BAE-8EE4-01F4C438A1EC}" type="presParOf" srcId="{EF74356F-BF1C-44EE-BBBF-815179E9DE28}" destId="{6A001B08-B0C9-49ED-94C0-15BF71E04042}" srcOrd="0" destOrd="0" presId="urn:microsoft.com/office/officeart/2005/8/layout/hierarchy1"/>
    <dgm:cxn modelId="{AEA78589-268E-452B-AB8F-A9A1E95DFEEA}" type="presParOf" srcId="{EF74356F-BF1C-44EE-BBBF-815179E9DE28}" destId="{7831E54C-92AC-4D2F-9654-613E2796341D}" srcOrd="1" destOrd="0" presId="urn:microsoft.com/office/officeart/2005/8/layout/hierarchy1"/>
    <dgm:cxn modelId="{F6671B21-AA57-450D-B465-662C6D94F1BA}" type="presParOf" srcId="{64F0BFE1-FF9A-4B75-8891-CC50FC0DCD70}" destId="{5463717A-A00C-4845-9429-09A01C1F9B79}" srcOrd="1" destOrd="0" presId="urn:microsoft.com/office/officeart/2005/8/layout/hierarchy1"/>
    <dgm:cxn modelId="{05539294-1FCA-42E7-B783-D15E3A6DF021}" type="presParOf" srcId="{9CB02371-B4AD-481A-BA1B-473C77B17C14}" destId="{5515C845-AB69-4D77-9300-2B8F8E8E99DB}" srcOrd="2" destOrd="0" presId="urn:microsoft.com/office/officeart/2005/8/layout/hierarchy1"/>
    <dgm:cxn modelId="{2D0AF54C-AEA7-4195-A556-2D53ABCAD4A0}" type="presParOf" srcId="{9CB02371-B4AD-481A-BA1B-473C77B17C14}" destId="{CCD89E74-9D56-40E0-A70A-877E00C950FC}" srcOrd="3" destOrd="0" presId="urn:microsoft.com/office/officeart/2005/8/layout/hierarchy1"/>
    <dgm:cxn modelId="{CD0049D7-99F3-4D81-AD47-8F9A4756189D}" type="presParOf" srcId="{CCD89E74-9D56-40E0-A70A-877E00C950FC}" destId="{B0443E15-FB58-42DE-8148-120DB64564B7}" srcOrd="0" destOrd="0" presId="urn:microsoft.com/office/officeart/2005/8/layout/hierarchy1"/>
    <dgm:cxn modelId="{842C6FB4-8AEF-4D19-8F8E-5E04485592F9}" type="presParOf" srcId="{B0443E15-FB58-42DE-8148-120DB64564B7}" destId="{4F919BAD-BFDD-4208-9685-F021A528F1A7}" srcOrd="0" destOrd="0" presId="urn:microsoft.com/office/officeart/2005/8/layout/hierarchy1"/>
    <dgm:cxn modelId="{8F4D3DE8-2C56-4061-85BD-8C929F03FD09}" type="presParOf" srcId="{B0443E15-FB58-42DE-8148-120DB64564B7}" destId="{5904D12C-D25C-4927-83F2-FB05F9F4E2B0}" srcOrd="1" destOrd="0" presId="urn:microsoft.com/office/officeart/2005/8/layout/hierarchy1"/>
    <dgm:cxn modelId="{AB37B97E-A7ED-46DC-A906-ACEEA4E17153}" type="presParOf" srcId="{CCD89E74-9D56-40E0-A70A-877E00C950FC}" destId="{25E7FD33-ACEC-4AB5-95CA-9D5280DE1C1A}" srcOrd="1" destOrd="0" presId="urn:microsoft.com/office/officeart/2005/8/layout/hierarchy1"/>
    <dgm:cxn modelId="{C991025F-705F-4488-97B5-463CE70CC846}" type="presParOf" srcId="{25E7FD33-ACEC-4AB5-95CA-9D5280DE1C1A}" destId="{33EE6D42-9D7A-40A1-BDB7-3A277D31426A}" srcOrd="0" destOrd="0" presId="urn:microsoft.com/office/officeart/2005/8/layout/hierarchy1"/>
    <dgm:cxn modelId="{EEC178EC-EACC-4900-AECF-76C360E1ACA2}" type="presParOf" srcId="{25E7FD33-ACEC-4AB5-95CA-9D5280DE1C1A}" destId="{4BEF570A-7DF6-46BD-BF58-3962AE8CC687}" srcOrd="1" destOrd="0" presId="urn:microsoft.com/office/officeart/2005/8/layout/hierarchy1"/>
    <dgm:cxn modelId="{00CB623A-D1BA-4164-B94F-2E3EAFB09F68}" type="presParOf" srcId="{4BEF570A-7DF6-46BD-BF58-3962AE8CC687}" destId="{F41D1DD4-C549-459E-AED7-7BCB61018BB5}" srcOrd="0" destOrd="0" presId="urn:microsoft.com/office/officeart/2005/8/layout/hierarchy1"/>
    <dgm:cxn modelId="{6639D202-6F2C-4ABC-AA21-0058536D79B3}" type="presParOf" srcId="{F41D1DD4-C549-459E-AED7-7BCB61018BB5}" destId="{456076DE-44DA-495C-B82D-63C62B0779DC}" srcOrd="0" destOrd="0" presId="urn:microsoft.com/office/officeart/2005/8/layout/hierarchy1"/>
    <dgm:cxn modelId="{458F4BF1-5EC1-4DCA-A83A-E95B4653D5C9}" type="presParOf" srcId="{F41D1DD4-C549-459E-AED7-7BCB61018BB5}" destId="{3F9168E8-8953-42C6-8EDC-D4C423E97F6A}" srcOrd="1" destOrd="0" presId="urn:microsoft.com/office/officeart/2005/8/layout/hierarchy1"/>
    <dgm:cxn modelId="{06D1BEC9-A9F6-4AE9-9F2F-C8A4AAE22EFC}" type="presParOf" srcId="{4BEF570A-7DF6-46BD-BF58-3962AE8CC687}" destId="{267FCDE3-949D-4635-B2AD-DA2DF8BC1E70}" srcOrd="1" destOrd="0" presId="urn:microsoft.com/office/officeart/2005/8/layout/hierarchy1"/>
    <dgm:cxn modelId="{3196D95B-1D89-477E-8378-6D7E41EA9F90}" type="presParOf" srcId="{9CB02371-B4AD-481A-BA1B-473C77B17C14}" destId="{2BA81C8A-8269-4983-99DF-8B1A6BB9CE4E}" srcOrd="4" destOrd="0" presId="urn:microsoft.com/office/officeart/2005/8/layout/hierarchy1"/>
    <dgm:cxn modelId="{E0E19213-5DFD-460E-B5F1-EA3FE637EBB8}" type="presParOf" srcId="{9CB02371-B4AD-481A-BA1B-473C77B17C14}" destId="{65438C98-48FA-460D-B52E-D6DFA9517B9F}" srcOrd="5" destOrd="0" presId="urn:microsoft.com/office/officeart/2005/8/layout/hierarchy1"/>
    <dgm:cxn modelId="{560010C4-CAA0-4211-8458-78F8AE559697}" type="presParOf" srcId="{65438C98-48FA-460D-B52E-D6DFA9517B9F}" destId="{A152DCEA-B1F5-4A33-9464-72784E3811D8}" srcOrd="0" destOrd="0" presId="urn:microsoft.com/office/officeart/2005/8/layout/hierarchy1"/>
    <dgm:cxn modelId="{05DCF78A-4564-4CE3-AE4D-EC4A116C321F}" type="presParOf" srcId="{A152DCEA-B1F5-4A33-9464-72784E3811D8}" destId="{88E270EB-A2DE-4F81-95ED-F01C38FE145E}" srcOrd="0" destOrd="0" presId="urn:microsoft.com/office/officeart/2005/8/layout/hierarchy1"/>
    <dgm:cxn modelId="{9CB62EF0-534D-4D17-9733-D8D3838A6798}" type="presParOf" srcId="{A152DCEA-B1F5-4A33-9464-72784E3811D8}" destId="{2E66A545-FC36-4785-991A-1E359BD31267}" srcOrd="1" destOrd="0" presId="urn:microsoft.com/office/officeart/2005/8/layout/hierarchy1"/>
    <dgm:cxn modelId="{44EA79C8-C744-4D6D-BCD2-8CDB101D883C}" type="presParOf" srcId="{65438C98-48FA-460D-B52E-D6DFA9517B9F}" destId="{3CA112BB-449D-47CE-ADFC-C6EC470CD85C}" srcOrd="1" destOrd="0" presId="urn:microsoft.com/office/officeart/2005/8/layout/hierarchy1"/>
    <dgm:cxn modelId="{275A8329-842D-4094-BBC1-33C03B028260}" type="presParOf" srcId="{3CA112BB-449D-47CE-ADFC-C6EC470CD85C}" destId="{7AAFE49B-5A4D-4062-848A-07CFF333107E}" srcOrd="0" destOrd="0" presId="urn:microsoft.com/office/officeart/2005/8/layout/hierarchy1"/>
    <dgm:cxn modelId="{29B87485-3489-408B-9DDB-7036EEBCEC85}" type="presParOf" srcId="{3CA112BB-449D-47CE-ADFC-C6EC470CD85C}" destId="{FA5E6A33-A421-4840-86AF-E90391D98327}" srcOrd="1" destOrd="0" presId="urn:microsoft.com/office/officeart/2005/8/layout/hierarchy1"/>
    <dgm:cxn modelId="{59151950-A923-4BE6-AD22-F8F7EC30F9F6}" type="presParOf" srcId="{FA5E6A33-A421-4840-86AF-E90391D98327}" destId="{93FDAE90-6986-40DE-9200-E03053C37E7E}" srcOrd="0" destOrd="0" presId="urn:microsoft.com/office/officeart/2005/8/layout/hierarchy1"/>
    <dgm:cxn modelId="{27AFA14A-A748-423D-998D-7D249E046425}" type="presParOf" srcId="{93FDAE90-6986-40DE-9200-E03053C37E7E}" destId="{4BCB499D-1DB3-4C98-9AD9-B17B77578B3F}" srcOrd="0" destOrd="0" presId="urn:microsoft.com/office/officeart/2005/8/layout/hierarchy1"/>
    <dgm:cxn modelId="{438F8BA8-39D5-419D-AD28-44539AB30451}" type="presParOf" srcId="{93FDAE90-6986-40DE-9200-E03053C37E7E}" destId="{7AF17153-DEC7-4401-A48B-D0EFD802FEAE}" srcOrd="1" destOrd="0" presId="urn:microsoft.com/office/officeart/2005/8/layout/hierarchy1"/>
    <dgm:cxn modelId="{AF0D02E6-544F-434E-AFF1-7F0BE8350B65}" type="presParOf" srcId="{FA5E6A33-A421-4840-86AF-E90391D98327}" destId="{004A9CE6-7F25-4F5D-82C3-BD028E903FE3}" srcOrd="1" destOrd="0" presId="urn:microsoft.com/office/officeart/2005/8/layout/hierarchy1"/>
    <dgm:cxn modelId="{EDC461BC-B93D-4D59-A7A7-89B6666E6E90}" type="presParOf" srcId="{33FE7006-D416-4869-A128-E2B36BC23DA8}" destId="{F59B411D-B67F-4C6E-A85F-BC22B466DF5D}" srcOrd="1" destOrd="0" presId="urn:microsoft.com/office/officeart/2005/8/layout/hierarchy1"/>
    <dgm:cxn modelId="{B92A7680-606C-49E4-9B9B-A6ADE97CBB6B}" type="presParOf" srcId="{F59B411D-B67F-4C6E-A85F-BC22B466DF5D}" destId="{7BB78F17-994B-43A7-BAD5-C309C9EEE632}" srcOrd="0" destOrd="0" presId="urn:microsoft.com/office/officeart/2005/8/layout/hierarchy1"/>
    <dgm:cxn modelId="{75AD5908-55E5-432E-8A48-2495A9D33C91}" type="presParOf" srcId="{7BB78F17-994B-43A7-BAD5-C309C9EEE632}" destId="{E7ABAB55-4D5A-4A75-B9B6-184AABE69CDC}" srcOrd="0" destOrd="0" presId="urn:microsoft.com/office/officeart/2005/8/layout/hierarchy1"/>
    <dgm:cxn modelId="{F795DE04-7A28-4A02-8F3C-E5085F7D7EBC}" type="presParOf" srcId="{7BB78F17-994B-43A7-BAD5-C309C9EEE632}" destId="{9176F80D-FD24-4E98-BBAF-B52649ECE112}" srcOrd="1" destOrd="0" presId="urn:microsoft.com/office/officeart/2005/8/layout/hierarchy1"/>
    <dgm:cxn modelId="{AB0FCBDA-3C4B-46B9-910C-D436E5009515}" type="presParOf" srcId="{F59B411D-B67F-4C6E-A85F-BC22B466DF5D}" destId="{FFC18223-BBF8-4FDE-8C84-8779682ECF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FE49B-5A4D-4062-848A-07CFF333107E}">
      <dsp:nvSpPr>
        <dsp:cNvPr id="0" name=""/>
        <dsp:cNvSpPr/>
      </dsp:nvSpPr>
      <dsp:spPr>
        <a:xfrm>
          <a:off x="7279834" y="3005729"/>
          <a:ext cx="91440" cy="450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761"/>
              </a:lnTo>
              <a:lnTo>
                <a:pt x="49119" y="317761"/>
              </a:lnTo>
              <a:lnTo>
                <a:pt x="49119" y="450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81C8A-8269-4983-99DF-8B1A6BB9CE4E}">
      <dsp:nvSpPr>
        <dsp:cNvPr id="0" name=""/>
        <dsp:cNvSpPr/>
      </dsp:nvSpPr>
      <dsp:spPr>
        <a:xfrm>
          <a:off x="4870196" y="797466"/>
          <a:ext cx="2455357" cy="121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856"/>
              </a:lnTo>
              <a:lnTo>
                <a:pt x="2455357" y="1085856"/>
              </a:lnTo>
              <a:lnTo>
                <a:pt x="2455357" y="121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6D42-9D7A-40A1-BDB7-3A277D31426A}">
      <dsp:nvSpPr>
        <dsp:cNvPr id="0" name=""/>
        <dsp:cNvSpPr/>
      </dsp:nvSpPr>
      <dsp:spPr>
        <a:xfrm>
          <a:off x="4459540" y="3005729"/>
          <a:ext cx="91440" cy="443241"/>
        </a:xfrm>
        <a:custGeom>
          <a:avLst/>
          <a:gdLst/>
          <a:ahLst/>
          <a:cxnLst/>
          <a:rect l="0" t="0" r="0" b="0"/>
          <a:pathLst>
            <a:path>
              <a:moveTo>
                <a:pt x="61098" y="0"/>
              </a:moveTo>
              <a:lnTo>
                <a:pt x="61098" y="310346"/>
              </a:lnTo>
              <a:lnTo>
                <a:pt x="45720" y="310346"/>
              </a:lnTo>
              <a:lnTo>
                <a:pt x="45720" y="443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5C845-AB69-4D77-9300-2B8F8E8E99DB}">
      <dsp:nvSpPr>
        <dsp:cNvPr id="0" name=""/>
        <dsp:cNvSpPr/>
      </dsp:nvSpPr>
      <dsp:spPr>
        <a:xfrm>
          <a:off x="4520638" y="797466"/>
          <a:ext cx="349557" cy="1218752"/>
        </a:xfrm>
        <a:custGeom>
          <a:avLst/>
          <a:gdLst/>
          <a:ahLst/>
          <a:cxnLst/>
          <a:rect l="0" t="0" r="0" b="0"/>
          <a:pathLst>
            <a:path>
              <a:moveTo>
                <a:pt x="349557" y="0"/>
              </a:moveTo>
              <a:lnTo>
                <a:pt x="349557" y="1085856"/>
              </a:lnTo>
              <a:lnTo>
                <a:pt x="0" y="1085856"/>
              </a:lnTo>
              <a:lnTo>
                <a:pt x="0" y="121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7BC39-3A45-4A7D-A0C6-6BF78C70A46C}">
      <dsp:nvSpPr>
        <dsp:cNvPr id="0" name=""/>
        <dsp:cNvSpPr/>
      </dsp:nvSpPr>
      <dsp:spPr>
        <a:xfrm>
          <a:off x="1393908" y="3005729"/>
          <a:ext cx="91440" cy="450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777EA-1D48-4797-A1B1-18037B47BB20}">
      <dsp:nvSpPr>
        <dsp:cNvPr id="0" name=""/>
        <dsp:cNvSpPr/>
      </dsp:nvSpPr>
      <dsp:spPr>
        <a:xfrm>
          <a:off x="1439628" y="797466"/>
          <a:ext cx="3430567" cy="1218752"/>
        </a:xfrm>
        <a:custGeom>
          <a:avLst/>
          <a:gdLst/>
          <a:ahLst/>
          <a:cxnLst/>
          <a:rect l="0" t="0" r="0" b="0"/>
          <a:pathLst>
            <a:path>
              <a:moveTo>
                <a:pt x="3430567" y="0"/>
              </a:moveTo>
              <a:lnTo>
                <a:pt x="3430567" y="1085856"/>
              </a:lnTo>
              <a:lnTo>
                <a:pt x="0" y="1085856"/>
              </a:lnTo>
              <a:lnTo>
                <a:pt x="0" y="121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15D9B-1CBF-4D31-8377-9372EFEE21C2}">
      <dsp:nvSpPr>
        <dsp:cNvPr id="0" name=""/>
        <dsp:cNvSpPr/>
      </dsp:nvSpPr>
      <dsp:spPr>
        <a:xfrm>
          <a:off x="2483492" y="-151425"/>
          <a:ext cx="4773407" cy="948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67880C-814B-4047-9CA0-43BC7B64E799}">
      <dsp:nvSpPr>
        <dsp:cNvPr id="0" name=""/>
        <dsp:cNvSpPr/>
      </dsp:nvSpPr>
      <dsp:spPr>
        <a:xfrm>
          <a:off x="2642887" y="0"/>
          <a:ext cx="4773407" cy="948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Амбулаторный центр </a:t>
          </a:r>
          <a:b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ГБУЗ ДГП №91</a:t>
          </a:r>
          <a:endParaRPr lang="ru-RU" sz="1400" b="1" kern="120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2642887" y="0"/>
        <a:ext cx="4773407" cy="948891"/>
      </dsp:txXfrm>
    </dsp:sp>
    <dsp:sp modelId="{D891AC30-ECC9-4084-8C50-B9DFA446996C}">
      <dsp:nvSpPr>
        <dsp:cNvPr id="0" name=""/>
        <dsp:cNvSpPr/>
      </dsp:nvSpPr>
      <dsp:spPr>
        <a:xfrm>
          <a:off x="413728" y="2016218"/>
          <a:ext cx="2051799" cy="98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B2E823-08FB-4DB2-BEFB-1435452D5BF5}">
      <dsp:nvSpPr>
        <dsp:cNvPr id="0" name=""/>
        <dsp:cNvSpPr/>
      </dsp:nvSpPr>
      <dsp:spPr>
        <a:xfrm>
          <a:off x="573123" y="2167644"/>
          <a:ext cx="2051799" cy="989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Филиал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ru-RU" sz="1200" b="1" kern="1200" dirty="0" err="1" smtClean="0">
              <a:solidFill>
                <a:schemeClr val="tx2">
                  <a:lumMod val="75000"/>
                </a:schemeClr>
              </a:solidFill>
            </a:rPr>
            <a:t>дгп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1)</a:t>
          </a:r>
        </a:p>
      </dsp:txBody>
      <dsp:txXfrm>
        <a:off x="573123" y="2167644"/>
        <a:ext cx="2051799" cy="989510"/>
      </dsp:txXfrm>
    </dsp:sp>
    <dsp:sp modelId="{6A001B08-B0C9-49ED-94C0-15BF71E04042}">
      <dsp:nvSpPr>
        <dsp:cNvPr id="0" name=""/>
        <dsp:cNvSpPr/>
      </dsp:nvSpPr>
      <dsp:spPr>
        <a:xfrm>
          <a:off x="266851" y="3456386"/>
          <a:ext cx="2345553" cy="566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1E54C-92AC-4D2F-9654-613E2796341D}">
      <dsp:nvSpPr>
        <dsp:cNvPr id="0" name=""/>
        <dsp:cNvSpPr/>
      </dsp:nvSpPr>
      <dsp:spPr>
        <a:xfrm>
          <a:off x="426246" y="3607811"/>
          <a:ext cx="2345553" cy="566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320 чел.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</a:t>
          </a:r>
          <a:b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11 220</a:t>
          </a:r>
        </a:p>
      </dsp:txBody>
      <dsp:txXfrm>
        <a:off x="426246" y="3607811"/>
        <a:ext cx="2345553" cy="566350"/>
      </dsp:txXfrm>
    </dsp:sp>
    <dsp:sp modelId="{4F919BAD-BFDD-4208-9685-F021A528F1A7}">
      <dsp:nvSpPr>
        <dsp:cNvPr id="0" name=""/>
        <dsp:cNvSpPr/>
      </dsp:nvSpPr>
      <dsp:spPr>
        <a:xfrm>
          <a:off x="3494738" y="2016218"/>
          <a:ext cx="2051799" cy="98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04D12C-D25C-4927-83F2-FB05F9F4E2B0}">
      <dsp:nvSpPr>
        <dsp:cNvPr id="0" name=""/>
        <dsp:cNvSpPr/>
      </dsp:nvSpPr>
      <dsp:spPr>
        <a:xfrm>
          <a:off x="3654133" y="2167644"/>
          <a:ext cx="2051799" cy="989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Филиал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ru-RU" sz="1200" b="1" kern="1200" dirty="0" err="1" smtClean="0">
              <a:solidFill>
                <a:schemeClr val="tx2">
                  <a:lumMod val="75000"/>
                </a:schemeClr>
              </a:solidFill>
            </a:rPr>
            <a:t>дгп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108)</a:t>
          </a:r>
        </a:p>
      </dsp:txBody>
      <dsp:txXfrm>
        <a:off x="3654133" y="2167644"/>
        <a:ext cx="2051799" cy="989510"/>
      </dsp:txXfrm>
    </dsp:sp>
    <dsp:sp modelId="{456076DE-44DA-495C-B82D-63C62B0779DC}">
      <dsp:nvSpPr>
        <dsp:cNvPr id="0" name=""/>
        <dsp:cNvSpPr/>
      </dsp:nvSpPr>
      <dsp:spPr>
        <a:xfrm>
          <a:off x="3332483" y="3448971"/>
          <a:ext cx="2345553" cy="566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9168E8-8953-42C6-8EDC-D4C423E97F6A}">
      <dsp:nvSpPr>
        <dsp:cNvPr id="0" name=""/>
        <dsp:cNvSpPr/>
      </dsp:nvSpPr>
      <dsp:spPr>
        <a:xfrm>
          <a:off x="3491878" y="3600396"/>
          <a:ext cx="2345553" cy="566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276 чел.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</a:t>
          </a:r>
          <a:b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10 300</a:t>
          </a:r>
        </a:p>
      </dsp:txBody>
      <dsp:txXfrm>
        <a:off x="3491878" y="3600396"/>
        <a:ext cx="2345553" cy="566350"/>
      </dsp:txXfrm>
    </dsp:sp>
    <dsp:sp modelId="{88E270EB-A2DE-4F81-95ED-F01C38FE145E}">
      <dsp:nvSpPr>
        <dsp:cNvPr id="0" name=""/>
        <dsp:cNvSpPr/>
      </dsp:nvSpPr>
      <dsp:spPr>
        <a:xfrm>
          <a:off x="6256875" y="2016218"/>
          <a:ext cx="2137356" cy="98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66A545-FC36-4785-991A-1E359BD31267}">
      <dsp:nvSpPr>
        <dsp:cNvPr id="0" name=""/>
        <dsp:cNvSpPr/>
      </dsp:nvSpPr>
      <dsp:spPr>
        <a:xfrm>
          <a:off x="6416270" y="2167644"/>
          <a:ext cx="2137356" cy="989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Филиал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ru-RU" sz="1200" b="1" kern="1200" dirty="0" err="1" smtClean="0">
              <a:solidFill>
                <a:schemeClr val="tx2">
                  <a:lumMod val="75000"/>
                </a:schemeClr>
              </a:solidFill>
            </a:rPr>
            <a:t>дгп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123)</a:t>
          </a:r>
        </a:p>
      </dsp:txBody>
      <dsp:txXfrm>
        <a:off x="6416270" y="2167644"/>
        <a:ext cx="2137356" cy="989510"/>
      </dsp:txXfrm>
    </dsp:sp>
    <dsp:sp modelId="{4BCB499D-1DB3-4C98-9AD9-B17B77578B3F}">
      <dsp:nvSpPr>
        <dsp:cNvPr id="0" name=""/>
        <dsp:cNvSpPr/>
      </dsp:nvSpPr>
      <dsp:spPr>
        <a:xfrm>
          <a:off x="6156177" y="3456386"/>
          <a:ext cx="2345553" cy="566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F17153-DEC7-4401-A48B-D0EFD802FEAE}">
      <dsp:nvSpPr>
        <dsp:cNvPr id="0" name=""/>
        <dsp:cNvSpPr/>
      </dsp:nvSpPr>
      <dsp:spPr>
        <a:xfrm>
          <a:off x="6315572" y="3607811"/>
          <a:ext cx="2345553" cy="566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380 чел.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</a:t>
          </a:r>
          <a:b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8 892</a:t>
          </a:r>
        </a:p>
      </dsp:txBody>
      <dsp:txXfrm>
        <a:off x="6315572" y="3607811"/>
        <a:ext cx="2345553" cy="566350"/>
      </dsp:txXfrm>
    </dsp:sp>
    <dsp:sp modelId="{E7ABAB55-4D5A-4A75-B9B6-184AABE69CDC}">
      <dsp:nvSpPr>
        <dsp:cNvPr id="0" name=""/>
        <dsp:cNvSpPr/>
      </dsp:nvSpPr>
      <dsp:spPr>
        <a:xfrm>
          <a:off x="2425711" y="1019935"/>
          <a:ext cx="2418945" cy="484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76F80D-FD24-4E98-BBAF-B52649ECE112}">
      <dsp:nvSpPr>
        <dsp:cNvPr id="0" name=""/>
        <dsp:cNvSpPr/>
      </dsp:nvSpPr>
      <dsp:spPr>
        <a:xfrm>
          <a:off x="2585106" y="1171360"/>
          <a:ext cx="2418945" cy="48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количество посещений за смену 480 чел.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</a:rPr>
            <a:t>- прикрепленного населения 6 260</a:t>
          </a:r>
        </a:p>
      </dsp:txBody>
      <dsp:txXfrm>
        <a:off x="2585106" y="1171360"/>
        <a:ext cx="2418945" cy="48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AEBD-D905-4D0E-8A36-2AD15D9F24F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3C8D-02CA-4ED7-A100-E078F33B7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A04FA-F977-4B64-B608-B6C67B86FE2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C91C8-B0E6-43E6-A66A-737513075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674" name="think-cell Slide" r:id="rId5" imgW="360" imgH="360" progId="">
              <p:embed/>
            </p:oleObj>
          </a:graphicData>
        </a:graphic>
      </p:graphicFrame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ru-RU" altLang="ru-RU" sz="1600" i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i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i="0" dirty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8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i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1 Сноска</a:t>
              </a:r>
            </a:p>
          </p:txBody>
        </p:sp>
        <p:sp>
          <p:nvSpPr>
            <p:cNvPr id="9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20713" indent="-620713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 i="0">
                  <a:solidFill>
                    <a:srgbClr val="000000"/>
                  </a:solidFill>
                  <a:cs typeface="Arial" pitchFamily="34" charset="0"/>
                </a:rPr>
                <a:t>ИСТОЧНИК: источник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157288"/>
            <a:ext cx="4349750" cy="511175"/>
            <a:chOff x="915" y="715"/>
            <a:chExt cx="2686" cy="31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i="0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>
                <a:defRPr/>
              </a:pPr>
              <a:r>
                <a:rPr lang="ru-RU" altLang="ru-RU" sz="1600" i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89963" y="6534150"/>
            <a:ext cx="412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ru-RU" sz="1200" i="0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83D7A-71F3-4BCE-A3FB-96BDE6B14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1BE5-3E7E-44CE-B6C8-D0A21C48D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725" y="1990725"/>
            <a:ext cx="4389438" cy="123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F37C-8127-449E-9565-0501581742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blipFill dpi="0" rotWithShape="1">
          <a:blip r:embed="rId2" cstate="print">
            <a:alphaModFix amt="9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116632"/>
            <a:ext cx="482166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bg>
      <p:bgPr>
        <a:blipFill dpi="0" rotWithShape="1">
          <a:blip r:embed="rId2" cstate="print">
            <a:alphaModFix amt="9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367283" y="188640"/>
            <a:ext cx="8751044" cy="1012825"/>
            <a:chOff x="367283" y="116632"/>
            <a:chExt cx="8751044" cy="1012825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367283" y="194543"/>
              <a:ext cx="8093149" cy="86290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" name="Rectangle 2"/>
            <p:cNvSpPr txBox="1">
              <a:spLocks noChangeArrowheads="1"/>
            </p:cNvSpPr>
            <p:nvPr userDrawn="1"/>
          </p:nvSpPr>
          <p:spPr bwMode="auto">
            <a:xfrm>
              <a:off x="1331640" y="116632"/>
              <a:ext cx="7786687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ru-RU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ДЕТСКАЯ ГОРОДСКАЯ ПОЛИКЛИНИКА № 91</a:t>
              </a:r>
            </a:p>
            <a:p>
              <a:pPr algn="ctr"/>
              <a:r>
                <a:rPr lang="ru-RU" sz="1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Департамента</a:t>
              </a:r>
              <a:r>
                <a:rPr lang="ru-RU" sz="14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здравоохранения города Москвы</a:t>
              </a:r>
              <a:endPara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07925" y="94015"/>
            <a:ext cx="1374277" cy="975043"/>
            <a:chOff x="340" y="1338"/>
            <a:chExt cx="1043" cy="7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338"/>
              <a:ext cx="1043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8" name="Rectangle 6"/>
            <p:cNvSpPr>
              <a:spLocks noChangeAspect="1" noChangeArrowheads="1"/>
            </p:cNvSpPr>
            <p:nvPr/>
          </p:nvSpPr>
          <p:spPr bwMode="auto">
            <a:xfrm>
              <a:off x="340" y="1344"/>
              <a:ext cx="1043" cy="7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116696"/>
            <a:ext cx="482166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blipFill dpi="0" rotWithShape="1">
          <a:blip r:embed="rId2" cstate="print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353425" cy="292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E832926-A457-42CC-BA62-FBC80444D4DC}" type="slidenum">
              <a:rPr lang="en-US" i="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i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7650" name="think-cell Slide" r:id="rId16" imgW="360" imgH="360" progId="">
              <p:embed/>
            </p:oleObj>
          </a:graphicData>
        </a:graphic>
      </p:graphicFrame>
      <p:sp>
        <p:nvSpPr>
          <p:cNvPr id="2051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ru-RU" altLang="ru-RU" sz="1600" i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i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i="0" dirty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2" name="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i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1 Сноска</a:t>
              </a:r>
            </a:p>
          </p:txBody>
        </p:sp>
        <p:sp>
          <p:nvSpPr>
            <p:cNvPr id="206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20713" indent="-620713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 i="0">
                  <a:solidFill>
                    <a:srgbClr val="000000"/>
                  </a:solidFill>
                  <a:cs typeface="Arial" pitchFamily="34" charset="0"/>
                </a:rPr>
                <a:t>ИСТОЧНИК: источник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157288"/>
            <a:ext cx="4351338" cy="511175"/>
            <a:chOff x="915" y="715"/>
            <a:chExt cx="2687" cy="315"/>
          </a:xfrm>
        </p:grpSpPr>
        <p:cxnSp>
          <p:nvCxnSpPr>
            <p:cNvPr id="2060" name="AutoShape 249"/>
            <p:cNvCxnSpPr>
              <a:cxnSpLocks noChangeShapeType="1"/>
              <a:stCxn id="2061" idx="4"/>
              <a:endCxn id="2061" idx="6"/>
            </p:cNvCxnSpPr>
            <p:nvPr/>
          </p:nvCxnSpPr>
          <p:spPr bwMode="auto">
            <a:xfrm rot="16200000" flipH="1">
              <a:off x="2258" y="-313"/>
              <a:ext cx="1" cy="268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2061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 i="0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>
                <a:defRPr/>
              </a:pPr>
              <a:r>
                <a:rPr lang="ru-RU" altLang="ru-RU" sz="1600" i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2058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89963" y="6534150"/>
            <a:ext cx="412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ru-RU" sz="1200" i="0">
                <a:solidFill>
                  <a:srgbClr val="000000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2059" name="Picture 5" descr="http://abali.ru/wp-content/uploads/2010/12/gerb_moskvy.png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58213" y="106363"/>
            <a:ext cx="4873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07504" y="6309320"/>
            <a:ext cx="16113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ГЛАВНЫЙ ВРАЧ   Рогова Е.С.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08520" y="404664"/>
            <a:ext cx="9317038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kumimoji="0" lang="ru-RU" sz="1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/>
            </a:r>
            <a:br>
              <a:rPr kumimoji="0" lang="ru-RU" sz="1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</a:br>
            <a:r>
              <a:rPr kumimoji="0" lang="ru-RU" sz="1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       </a:t>
            </a:r>
            <a:r>
              <a:rPr kumimoji="0"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ДЕТСКАЯ ГОРОДСКАЯ ПОЛИКЛИНИКА № 91 </a:t>
            </a:r>
            <a:r>
              <a:rPr kumimoji="0" lang="en-US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/>
            </a:r>
            <a:br>
              <a:rPr kumimoji="0" lang="en-US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</a:br>
            <a:r>
              <a:rPr lang="ru-RU" sz="18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Департамента здравоохранения  города Москвы</a:t>
            </a:r>
            <a:endParaRPr kumimoji="0" lang="ru-RU" sz="1800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User\Desktop\Фотобанк ДГП 91\Здания ДГП91\IMG_20170524_092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320" y="1700808"/>
            <a:ext cx="576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1428888" y="1556792"/>
            <a:ext cx="68656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профилактических 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осмотров</a:t>
            </a:r>
            <a:b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«ДГП № 91 ДЗМ» головное здание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714625"/>
          <a:ext cx="8640960" cy="3559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63602"/>
                <a:gridCol w="1892782"/>
                <a:gridCol w="1892782"/>
                <a:gridCol w="1563602"/>
                <a:gridCol w="172819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   Контингенты   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 год, предшествующий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отчетному  (2016)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 отчетный 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  период  (2017)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55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Подлежало  </a:t>
                      </a:r>
                      <a:b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осмотрам </a:t>
                      </a:r>
                      <a:endParaRPr lang="ru-RU" sz="1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Осмотрено</a:t>
                      </a:r>
                      <a:endParaRPr lang="ru-RU" sz="1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Подлежало   </a:t>
                      </a:r>
                      <a:b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осмотрам   </a:t>
                      </a:r>
                      <a:endParaRPr lang="ru-RU" sz="1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Осмотрено  </a:t>
                      </a:r>
                      <a:endParaRPr lang="ru-RU" sz="1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Всего детей в     </a:t>
                      </a:r>
                      <a:b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возрасте 15-17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лет   </a:t>
                      </a:r>
                      <a:endParaRPr lang="ru-RU" sz="1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468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468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417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417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Периодические     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осмотры всего</a:t>
                      </a:r>
                      <a:endParaRPr lang="ru-RU" sz="1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3350</a:t>
                      </a:r>
                      <a:endParaRPr lang="ru-RU" sz="2400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3350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3290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3290</a:t>
                      </a:r>
                      <a:endParaRPr lang="ru-RU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126876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96752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здоровья населения, проживающего в районе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Нагатино-Садовники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Дети (до 14 лет включительно). Численность детей: </a:t>
            </a:r>
            <a:r>
              <a:rPr lang="ru-RU" sz="16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5 594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916832"/>
          <a:ext cx="8640961" cy="462985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63066"/>
                <a:gridCol w="4965526"/>
                <a:gridCol w="864096"/>
                <a:gridCol w="1440160"/>
                <a:gridCol w="1008113"/>
              </a:tblGrid>
              <a:tr h="30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N  </a:t>
                      </a:r>
                      <a:br>
                        <a:rPr lang="ru-RU" sz="1200" dirty="0"/>
                      </a:b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Наименование показателя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Отчетный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 период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Данные за год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/>
                        <a:t>предшествующий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отчетному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Динамика  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 изменений 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показателя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1.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Зарегистрировано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заболеваний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- всего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21 978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19 800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2178 (11%)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Инфекционные и 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паразитарные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191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229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- 38 (17%)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Новообразования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48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32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16 (50%)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4.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эндокринной системы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расстройства питания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нарушения обмена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веществ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169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118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51 (43%)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5.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Психические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расстройства и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расстройства поведения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6.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нервной системы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127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122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5 (4%)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7.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системы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кровообращения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45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45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8.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Цереброваскулярные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 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9.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Острые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респираторные инфекции нижних дыхательных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путей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181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146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35 (24%)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10.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органов пищеварения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175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175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11.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костно-мышечной системы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соединительной ткани    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546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597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- 51 (9%)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12.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мочеполовой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системы  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254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246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8 (3%)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13.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Болезни глаза и его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придаточного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аппарата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1210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1226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-16 (1%)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14.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Врожденные аномалии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пороки развития),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деформации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 хромосомные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нарушения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143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153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-10 (7%)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15.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Травмы, отравления 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некоторые другие последствия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воздействия 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внешних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причин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8733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8 333</a:t>
                      </a:r>
                      <a:endParaRPr lang="ru-RU" sz="11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400 (5%)</a:t>
                      </a:r>
                      <a:endParaRPr lang="ru-RU" sz="11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916832"/>
          <a:ext cx="8640961" cy="399891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63066"/>
                <a:gridCol w="4965526"/>
                <a:gridCol w="864096"/>
                <a:gridCol w="1440160"/>
                <a:gridCol w="1008113"/>
              </a:tblGrid>
              <a:tr h="30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N  </a:t>
                      </a:r>
                      <a:br>
                        <a:rPr lang="ru-RU" sz="1200" dirty="0"/>
                      </a:b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Наименование показателя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Отчетный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 период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Данные за год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/>
                        <a:t>предшествующий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отчетному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Динамика  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 изменений 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показателя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1.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Зарегистрировано заболеваний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 всего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3386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2 805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581 (21%)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Инфекционные 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паразитарные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(50%)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Новообразования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(100%)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4.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эндокринной системы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расстройства питания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нарушения обмена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веществ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(67%)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5.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нервной системы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(58%)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6.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системы кровообращения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- 22 (54%)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7.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Цереброваскулярные болезни   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/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/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/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8. 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Острые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респираторные инфекции нижних дыхательных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путей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(175%)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9.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органов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пищеварения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(40%)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10.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костно-мышечной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системы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соединительной ткани     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11.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мочеполовой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системы       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- 22 (29%)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12.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Болезни глаза и его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придаточного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аппарата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(1%)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13. </a:t>
                      </a:r>
                      <a:endParaRPr lang="ru-RU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89" marR="2338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Травмы, отравления 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некоторые другие последствия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воздействия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внешних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причин            </a:t>
                      </a:r>
                      <a:endParaRPr lang="ru-RU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1881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1 637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 (15%)</a:t>
                      </a:r>
                    </a:p>
                  </a:txBody>
                  <a:tcPr marL="47625" marR="4762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008" y="1196752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здоровья населения, проживающего в районе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Нагатино-Садовники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Дети (15-17 лет включительно). Численность детей: </a:t>
            </a:r>
            <a:r>
              <a:rPr lang="ru-RU" sz="16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832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1340768"/>
          <a:ext cx="864096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31776"/>
            <a:ext cx="57150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258789" y="5713437"/>
            <a:ext cx="468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580526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Плановая </a:t>
            </a: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мощность амбулаторного центра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составляет:</a:t>
            </a:r>
            <a:b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суммарная - 1456 </a:t>
            </a: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посещений в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смену </a:t>
            </a:r>
            <a:b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фактическая – 1510 посещений в смену</a:t>
            </a:r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71800" y="1300698"/>
            <a:ext cx="35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подразделения: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1520" y="1836688"/>
            <a:ext cx="38164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Педиатрические отделения (4);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Отделение медицинской реабилитации;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Отделения медицинской профилактики(4);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Консультативно-диагностическое отделение;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Оториноларингологическое отделение;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Отделение лучевой диагностики;</a:t>
            </a:r>
            <a:endParaRPr lang="ru-RU" sz="1400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Офтальмологический кабинет (4);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Физиотерапевтический кабинет (3);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Клинико-диагностическая лаборатория;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ЦСО;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врача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акушер-гинеколога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врача детского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уролога-андролога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детской хирургии (4);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неврологии (5)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2488" y="1844824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врача травматолога-ортопеда (4);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врача гастроэнтеролога: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функциональной диагностики;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Прививочный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Процедурный кабинет;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Кабинет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Calibri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Здоровое детство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Calibri" pitchFamily="34" charset="0"/>
                <a:cs typeface="Arial" pitchFamily="34" charset="0"/>
              </a:rPr>
              <a:t>»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Комната здорового ребёнка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Arial" pitchFamily="34" charset="0"/>
              </a:rPr>
              <a:t>Кабинет лечебной физкультуры;</a:t>
            </a: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Arial" pitchFamily="34" charset="0"/>
              </a:rPr>
              <a:t>Кабинет массажа;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Дневной стационар педиатрического профиля на 8 коек;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Отделение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неотложной травматологии и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ортопедии (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травмпункт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).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Отделение по оказанию платных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медицинских услуг.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979712" y="3408206"/>
            <a:ext cx="5256584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ДГП 91 работают: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доктор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наук,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кандидатов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наук,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врачей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категорией -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28, 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первой категорией –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второй категорией-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3774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амбулаторного центра 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расположены базы клинических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РНИМУ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Н.И.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Пирогова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ФГУ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«Научно-клинического центра оториноларингологии» ФМБА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204864"/>
          <a:ext cx="8640959" cy="4032449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852401"/>
                <a:gridCol w="1603123"/>
                <a:gridCol w="1729911"/>
                <a:gridCol w="1727762"/>
                <a:gridCol w="1727762"/>
              </a:tblGrid>
              <a:tr h="139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должности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Штатные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единицы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Занятые ставки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Физические лица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Процент </a:t>
                      </a:r>
                      <a:r>
                        <a:rPr lang="ru-RU" sz="1400" dirty="0" err="1" smtClean="0"/>
                        <a:t>укомплектован-ности</a:t>
                      </a:r>
                      <a:endParaRPr lang="ru-RU" sz="14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физическим лицам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59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Врачи</a:t>
                      </a:r>
                      <a:endParaRPr lang="ru-RU" sz="1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176,25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131,75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137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77,8%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9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Средний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</a:t>
                      </a:r>
                      <a:r>
                        <a:rPr lang="ru-RU" sz="1400" i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ед.персонал</a:t>
                      </a:r>
                      <a:endParaRPr lang="ru-RU" sz="1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233,75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174,5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182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77,9%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9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Прочие</a:t>
                      </a:r>
                      <a:endParaRPr lang="ru-RU" sz="1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136,75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112,5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118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86,3%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9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Итого</a:t>
                      </a:r>
                      <a:endParaRPr lang="ru-RU" sz="1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546,75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418,75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437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80,0%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250116" y="1268760"/>
            <a:ext cx="2969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Кадровая политика </a:t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ДГП 91 ДЗМ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765763" y="1268760"/>
            <a:ext cx="3637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Кадровая политика </a:t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ДГП 91 (головное здание)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276872"/>
          <a:ext cx="8640962" cy="41202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93500"/>
                <a:gridCol w="1386820"/>
                <a:gridCol w="1493500"/>
                <a:gridCol w="1493500"/>
                <a:gridCol w="1493500"/>
                <a:gridCol w="1280142"/>
              </a:tblGrid>
              <a:tr h="84866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должности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   Данные за год,  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предшествующий  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отчетному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</a:rPr>
                        <a:t>     Отчетный период     </a:t>
                      </a: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</a:rPr>
                        <a:t> Изменение</a:t>
                      </a:r>
                      <a:br>
                        <a:rPr lang="ru-RU" sz="120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>
                          <a:solidFill>
                            <a:schemeClr val="bg1"/>
                          </a:solidFill>
                        </a:rPr>
                        <a:t>   числа  </a:t>
                      </a:r>
                      <a:br>
                        <a:rPr lang="ru-RU" sz="120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>
                          <a:solidFill>
                            <a:schemeClr val="bg1"/>
                          </a:solidFill>
                        </a:rPr>
                        <a:t>  занятых </a:t>
                      </a:r>
                      <a:br>
                        <a:rPr lang="ru-RU" sz="120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>
                          <a:solidFill>
                            <a:schemeClr val="bg1"/>
                          </a:solidFill>
                        </a:rPr>
                        <a:t>должностей</a:t>
                      </a:r>
                      <a:br>
                        <a:rPr lang="ru-RU" sz="120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>
                          <a:solidFill>
                            <a:schemeClr val="bg1"/>
                          </a:solidFill>
                        </a:rPr>
                        <a:t>   (%)    </a:t>
                      </a:r>
                      <a:endParaRPr lang="ru-RU" sz="12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4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Число 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штатных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должностей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в целом по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учреждению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Число 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занятых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</a:rPr>
                        <a:t>должн,остей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в целом по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учреждению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  Число 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должностей в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целом по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учреждению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 штатных 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  Число 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должностей в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целом по 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учреждению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  занятых 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09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Врачи       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61,5</a:t>
                      </a:r>
                      <a:endParaRPr lang="ru-RU" sz="12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49,0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62,5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51,0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+0,96%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1309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Средний     </a:t>
                      </a:r>
                      <a:b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медицинский </a:t>
                      </a:r>
                      <a:b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персонал    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75,75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64,0</a:t>
                      </a:r>
                      <a:endParaRPr lang="ru-RU" sz="12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69,75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53,25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+1,2%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1309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Всего       </a:t>
                      </a:r>
                      <a:br>
                        <a:rPr lang="ru-RU" sz="12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2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должностей  </a:t>
                      </a:r>
                      <a:endParaRPr lang="ru-RU" sz="1200" b="1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184,5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164,5</a:t>
                      </a:r>
                      <a:endParaRPr lang="ru-RU" sz="12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185,5</a:t>
                      </a:r>
                      <a:endParaRPr lang="ru-RU" sz="12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160,5</a:t>
                      </a:r>
                      <a:endParaRPr lang="ru-RU" sz="12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-1,02%</a:t>
                      </a:r>
                      <a:endParaRPr lang="ru-RU" sz="12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1340768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2348880"/>
          <a:ext cx="8352928" cy="30243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9065"/>
                <a:gridCol w="2960532"/>
                <a:gridCol w="2643331"/>
              </a:tblGrid>
              <a:tr h="121581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Всего операций</a:t>
                      </a:r>
                      <a:endParaRPr lang="ru-RU" sz="2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Осложнения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04262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2016 год</a:t>
                      </a:r>
                      <a:endParaRPr lang="ru-RU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</a:t>
                      </a:r>
                      <a:r>
                        <a:rPr lang="en-US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нет</a:t>
                      </a:r>
                      <a:endParaRPr lang="ru-RU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042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2017 год</a:t>
                      </a:r>
                      <a:endParaRPr lang="ru-RU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755</a:t>
                      </a:r>
                      <a:endParaRPr lang="ru-RU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нет</a:t>
                      </a:r>
                      <a:endParaRPr lang="ru-RU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236" name="TextBox 10"/>
          <p:cNvSpPr txBox="1">
            <a:spLocks noChangeArrowheads="1"/>
          </p:cNvSpPr>
          <p:nvPr/>
        </p:nvSpPr>
        <p:spPr bwMode="auto">
          <a:xfrm>
            <a:off x="1785938" y="1556792"/>
            <a:ext cx="589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оперативных вмешательств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1_WRM025">
  <a:themeElements>
    <a:clrScheme name="Custom 13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4F81BD"/>
      </a:accent1>
      <a:accent2>
        <a:srgbClr val="D0D8E8"/>
      </a:accent2>
      <a:accent3>
        <a:srgbClr val="1F497D"/>
      </a:accent3>
      <a:accent4>
        <a:srgbClr val="C0504D"/>
      </a:accent4>
      <a:accent5>
        <a:srgbClr val="FF6600"/>
      </a:accent5>
      <a:accent6>
        <a:srgbClr val="808080"/>
      </a:accent6>
      <a:hlink>
        <a:srgbClr val="1F497D"/>
      </a:hlink>
      <a:folHlink>
        <a:srgbClr val="C0504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WRM025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M025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M025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M025 4">
        <a:dk1>
          <a:srgbClr val="262626"/>
        </a:dk1>
        <a:lt1>
          <a:srgbClr val="FFFFFF"/>
        </a:lt1>
        <a:dk2>
          <a:srgbClr val="002960"/>
        </a:dk2>
        <a:lt2>
          <a:srgbClr val="FFFFFF"/>
        </a:lt2>
        <a:accent1>
          <a:srgbClr val="D0D8E8"/>
        </a:accent1>
        <a:accent2>
          <a:srgbClr val="4F81BD"/>
        </a:accent2>
        <a:accent3>
          <a:srgbClr val="FFFFFF"/>
        </a:accent3>
        <a:accent4>
          <a:srgbClr val="1F1F1F"/>
        </a:accent4>
        <a:accent5>
          <a:srgbClr val="E4E9F2"/>
        </a:accent5>
        <a:accent6>
          <a:srgbClr val="4774AB"/>
        </a:accent6>
        <a:hlink>
          <a:srgbClr val="C0504D"/>
        </a:hlink>
        <a:folHlink>
          <a:srgbClr val="1F49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RM025.potx" id="{908ED9AE-8232-412D-80DA-185066C3A5A2}" vid="{7F3D5187-3E89-4100-AD82-61E9AAA06A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849</Words>
  <Application>Microsoft Office PowerPoint</Application>
  <PresentationFormat>Экран (4:3)</PresentationFormat>
  <Paragraphs>316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1_WRM025</vt:lpstr>
      <vt:lpstr>think-cell Slide</vt:lpstr>
      <vt:lpstr>        ДЕТСКАЯ ГОРОДСКАЯ ПОЛИКЛИНИКА № 91  Департамента здравоохранения  города Москвы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Maks</dc:creator>
  <cp:lastModifiedBy>User</cp:lastModifiedBy>
  <cp:revision>303</cp:revision>
  <dcterms:created xsi:type="dcterms:W3CDTF">2008-05-07T17:32:16Z</dcterms:created>
  <dcterms:modified xsi:type="dcterms:W3CDTF">2018-02-28T07:05:46Z</dcterms:modified>
</cp:coreProperties>
</file>