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3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1076" r:id="rId2"/>
    <p:sldId id="1059" r:id="rId3"/>
    <p:sldId id="315" r:id="rId4"/>
    <p:sldId id="313" r:id="rId5"/>
    <p:sldId id="1078" r:id="rId6"/>
    <p:sldId id="1079" r:id="rId7"/>
    <p:sldId id="344" r:id="rId8"/>
    <p:sldId id="1055" r:id="rId9"/>
    <p:sldId id="345" r:id="rId10"/>
    <p:sldId id="354" r:id="rId11"/>
    <p:sldId id="269" r:id="rId12"/>
    <p:sldId id="348" r:id="rId13"/>
    <p:sldId id="349" r:id="rId14"/>
    <p:sldId id="350" r:id="rId15"/>
    <p:sldId id="346" r:id="rId16"/>
    <p:sldId id="355" r:id="rId17"/>
    <p:sldId id="337" r:id="rId18"/>
    <p:sldId id="1064" r:id="rId19"/>
    <p:sldId id="342" r:id="rId20"/>
    <p:sldId id="1091" r:id="rId21"/>
    <p:sldId id="1053" r:id="rId22"/>
    <p:sldId id="1092" r:id="rId23"/>
    <p:sldId id="1093" r:id="rId24"/>
    <p:sldId id="323" r:id="rId25"/>
    <p:sldId id="351" r:id="rId26"/>
    <p:sldId id="352" r:id="rId27"/>
    <p:sldId id="1073" r:id="rId28"/>
  </p:sldIdLst>
  <p:sldSz cx="12192000" cy="6858000"/>
  <p:notesSz cx="6858000" cy="9144000"/>
  <p:embeddedFontLst>
    <p:embeddedFont>
      <p:font typeface="Oswald Light" panose="020B0604020202020204" charset="-52"/>
      <p:regular r:id="rId31"/>
    </p:embeddedFont>
    <p:embeddedFont>
      <p:font typeface="Oswald Medium" panose="020B0604020202020204" charset="-52"/>
      <p:regular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Noto Sans Light" panose="020B0604020202020204"/>
      <p:regular r:id="rId37"/>
      <p:italic r:id="rId38"/>
    </p:embeddedFont>
    <p:embeddedFont>
      <p:font typeface="Roboto" panose="020B0604020202020204" charset="0"/>
      <p:regular r:id="rId39"/>
      <p:bold r:id="rId40"/>
    </p:embeddedFont>
    <p:embeddedFont>
      <p:font typeface="Oswald" panose="020B0604020202020204" charset="-52"/>
      <p:regular r:id="rId41"/>
      <p:bold r:id="rId4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86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7" autoAdjust="0"/>
    <p:restoredTop sz="94695" autoAdjust="0"/>
  </p:normalViewPr>
  <p:slideViewPr>
    <p:cSldViewPr snapToGrid="0">
      <p:cViewPr varScale="1">
        <p:scale>
          <a:sx n="107" d="100"/>
          <a:sy n="107" d="100"/>
        </p:scale>
        <p:origin x="546" y="108"/>
      </p:cViewPr>
      <p:guideLst>
        <p:guide pos="3840"/>
        <p:guide orient="horz" pos="2160"/>
        <p:guide pos="8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216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99414393068021"/>
          <c:y val="9.6566205581142955E-2"/>
          <c:w val="0.37625402733029673"/>
          <c:h val="0.816341104050475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B25-49AA-9CBE-37A61A7526F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B25-49AA-9CBE-37A61A7526FA}"/>
              </c:ext>
            </c:extLst>
          </c:dPt>
          <c:dLbls>
            <c:dLbl>
              <c:idx val="0"/>
              <c:layout>
                <c:manualLayout>
                  <c:x val="-2.6501490491643576E-3"/>
                  <c:y val="1.952235594365348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15141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B25-49AA-9CBE-37A61A7526FA}"/>
                </c:ext>
              </c:extLst>
            </c:dLbl>
            <c:dLbl>
              <c:idx val="1"/>
              <c:layout>
                <c:manualLayout>
                  <c:x val="-3.4983172167481974E-3"/>
                  <c:y val="4.4788392731695957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21729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B25-49AA-9CBE-37A61A7526F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Мужчины (из них 2480 человек старше трудоспособного возраста)</c:v>
                </c:pt>
                <c:pt idx="1">
                  <c:v>Женщины (из них 6816 человека старше трудоспособного возраста)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15141</c:v>
                </c:pt>
                <c:pt idx="1">
                  <c:v>21729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25-49AA-9CBE-37A61A7526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985301712"/>
        <c:axId val="-985305520"/>
      </c:barChart>
      <c:catAx>
        <c:axId val="-985301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985305520"/>
        <c:crosses val="autoZero"/>
        <c:auto val="1"/>
        <c:lblAlgn val="ctr"/>
        <c:lblOffset val="100"/>
        <c:noMultiLvlLbl val="0"/>
      </c:catAx>
      <c:valAx>
        <c:axId val="-9853055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-98530171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347662058531332E-2"/>
          <c:y val="0.1308631527312509"/>
          <c:w val="0.94330467588293709"/>
          <c:h val="0.869136847268749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Мужчины, чел.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7423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9AD-44BE-A260-5C7AC3CCCFD6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1457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9AD-44BE-A260-5C7AC3CCCF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Включено в план проведения диспансеризации на текущий год с учетом возрастной категории</c:v>
                </c:pt>
                <c:pt idx="1">
                  <c:v>Прошли диспансеризацию
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7423</c:v>
                </c:pt>
                <c:pt idx="1">
                  <c:v>1457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AD-44BE-A260-5C7AC3CCCFD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Женщины, чел.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8511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9AD-44BE-A260-5C7AC3CCCFD6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2115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9AD-44BE-A260-5C7AC3CCCF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Включено в план проведения диспансеризации на текущий год с учетом возрастной категории</c:v>
                </c:pt>
                <c:pt idx="1">
                  <c:v>Прошли диспансеризацию
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8511</c:v>
                </c:pt>
                <c:pt idx="1">
                  <c:v>2115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9AD-44BE-A260-5C7AC3CCCF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3"/>
        <c:overlap val="100"/>
        <c:axId val="-912440608"/>
        <c:axId val="-912435712"/>
      </c:barChart>
      <c:catAx>
        <c:axId val="-9124406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-912435712"/>
        <c:crosses val="autoZero"/>
        <c:auto val="1"/>
        <c:lblAlgn val="ctr"/>
        <c:lblOffset val="100"/>
        <c:noMultiLvlLbl val="0"/>
      </c:catAx>
      <c:valAx>
        <c:axId val="-91243571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one"/>
        <c:crossAx val="-912440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пациентов по проекту</c:v>
                </c:pt>
                <c:pt idx="1">
                  <c:v>активное сопровождение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660</c:v>
                </c:pt>
                <c:pt idx="1">
                  <c:v>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95-4396-9B6B-564849BD600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пациентов по проекту</c:v>
                </c:pt>
                <c:pt idx="1">
                  <c:v>активное сопровождение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664</c:v>
                </c:pt>
                <c:pt idx="1">
                  <c:v>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95-4396-9B6B-564849BD60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912440064"/>
        <c:axId val="-912434080"/>
      </c:barChart>
      <c:catAx>
        <c:axId val="-91244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912434080"/>
        <c:crosses val="autoZero"/>
        <c:auto val="1"/>
        <c:lblAlgn val="ctr"/>
        <c:lblOffset val="100"/>
        <c:noMultiLvlLbl val="0"/>
      </c:catAx>
      <c:valAx>
        <c:axId val="-9124340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912440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Пациентов всего</c:v>
                </c:pt>
                <c:pt idx="1">
                  <c:v>Взято мазков ПЦР</c:v>
                </c:pt>
                <c:pt idx="2">
                  <c:v>Взято ИМГ</c:v>
                </c:pt>
                <c:pt idx="3">
                  <c:v>Пациентов с пневмонией</c:v>
                </c:pt>
                <c:pt idx="4">
                  <c:v>Пациентов госпитализировано</c:v>
                </c:pt>
                <c:pt idx="5">
                  <c:v>Выздоровели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3446</c:v>
                </c:pt>
                <c:pt idx="1">
                  <c:v>21855</c:v>
                </c:pt>
                <c:pt idx="2">
                  <c:v>1159</c:v>
                </c:pt>
                <c:pt idx="3">
                  <c:v>629</c:v>
                </c:pt>
                <c:pt idx="4">
                  <c:v>293</c:v>
                </c:pt>
                <c:pt idx="5">
                  <c:v>3419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82-4A20-AE70-6CEA414097E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Пациентов всего</c:v>
                </c:pt>
                <c:pt idx="1">
                  <c:v>Взято мазков ПЦР</c:v>
                </c:pt>
                <c:pt idx="2">
                  <c:v>Взято ИМГ</c:v>
                </c:pt>
                <c:pt idx="3">
                  <c:v>Пациентов с пневмонией</c:v>
                </c:pt>
                <c:pt idx="4">
                  <c:v>Пациентов госпитализировано</c:v>
                </c:pt>
                <c:pt idx="5">
                  <c:v>Выздоровели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2723</c:v>
                </c:pt>
                <c:pt idx="1">
                  <c:v>17277</c:v>
                </c:pt>
                <c:pt idx="2">
                  <c:v>318</c:v>
                </c:pt>
                <c:pt idx="3">
                  <c:v>137</c:v>
                </c:pt>
                <c:pt idx="4">
                  <c:v>112</c:v>
                </c:pt>
                <c:pt idx="5">
                  <c:v>2723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82-4A20-AE70-6CEA414097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912441152"/>
        <c:axId val="-912438432"/>
      </c:barChart>
      <c:catAx>
        <c:axId val="-912441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912438432"/>
        <c:crosses val="autoZero"/>
        <c:auto val="1"/>
        <c:lblAlgn val="ctr"/>
        <c:lblOffset val="100"/>
        <c:noMultiLvlLbl val="0"/>
      </c:catAx>
      <c:valAx>
        <c:axId val="-9124384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912441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Количество обеспеченных в формате адресной доставки</c:v>
                </c:pt>
                <c:pt idx="1">
                  <c:v>В том числе с болезнями сердца</c:v>
                </c:pt>
                <c:pt idx="2">
                  <c:v>Из них инвалидов</c:v>
                </c:pt>
                <c:pt idx="3">
                  <c:v>Из них региональных льготников с кодами категории 758,759,760</c:v>
                </c:pt>
                <c:pt idx="4">
                  <c:v>Количество выписанных рецептов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1716</c:v>
                </c:pt>
                <c:pt idx="1">
                  <c:v>1268</c:v>
                </c:pt>
                <c:pt idx="2">
                  <c:v>1560</c:v>
                </c:pt>
                <c:pt idx="3">
                  <c:v>134</c:v>
                </c:pt>
                <c:pt idx="4">
                  <c:v>2686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24-4416-9EFF-D2DAAD8E7AA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Количество обеспеченных в формате адресной доставки</c:v>
                </c:pt>
                <c:pt idx="1">
                  <c:v>В том числе с болезнями сердца</c:v>
                </c:pt>
                <c:pt idx="2">
                  <c:v>Из них инвалидов</c:v>
                </c:pt>
                <c:pt idx="3">
                  <c:v>Из них региональных льготников с кодами категории 758,759,760</c:v>
                </c:pt>
                <c:pt idx="4">
                  <c:v>Количество выписанных рецептов 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560</c:v>
                </c:pt>
                <c:pt idx="1">
                  <c:v>245</c:v>
                </c:pt>
                <c:pt idx="2">
                  <c:v>475</c:v>
                </c:pt>
                <c:pt idx="3">
                  <c:v>188</c:v>
                </c:pt>
                <c:pt idx="4">
                  <c:v>912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24-4416-9EFF-D2DAAD8E7A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912437344"/>
        <c:axId val="-912436256"/>
      </c:barChart>
      <c:catAx>
        <c:axId val="-91243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912436256"/>
        <c:crosses val="autoZero"/>
        <c:auto val="1"/>
        <c:lblAlgn val="ctr"/>
        <c:lblOffset val="100"/>
        <c:noMultiLvlLbl val="0"/>
      </c:catAx>
      <c:valAx>
        <c:axId val="-9124362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912437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99414393068021"/>
          <c:y val="9.6566205581142955E-2"/>
          <c:w val="0.37625402733029673"/>
          <c:h val="0.816341104050475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57D-4CC5-81D0-1B833C5E156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57D-4CC5-81D0-1B833C5E1562}"/>
              </c:ext>
            </c:extLst>
          </c:dPt>
          <c:dLbls>
            <c:dLbl>
              <c:idx val="0"/>
              <c:layout>
                <c:manualLayout>
                  <c:x val="-1.0562092135341901E-2"/>
                  <c:y val="1.911210665593513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15380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57D-4CC5-81D0-1B833C5E1562}"/>
                </c:ext>
              </c:extLst>
            </c:dLbl>
            <c:dLbl>
              <c:idx val="1"/>
              <c:layout>
                <c:manualLayout>
                  <c:x val="-6.7603921650963529E-3"/>
                  <c:y val="-2.457153387800233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22829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722788080145754"/>
                      <c:h val="8.725990153006167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57D-4CC5-81D0-1B833C5E156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Мужчины (из них 3921 человек старше трудоспособного возраста)</c:v>
                </c:pt>
                <c:pt idx="1">
                  <c:v>Женщины (из них 7629 человека старше трудоспособного возраста)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15380</c:v>
                </c:pt>
                <c:pt idx="1">
                  <c:v>22829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57D-4CC5-81D0-1B833C5E15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985298448"/>
        <c:axId val="-985304976"/>
      </c:barChart>
      <c:catAx>
        <c:axId val="-985298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985304976"/>
        <c:crosses val="autoZero"/>
        <c:auto val="1"/>
        <c:lblAlgn val="ctr"/>
        <c:lblOffset val="100"/>
        <c:noMultiLvlLbl val="0"/>
      </c:catAx>
      <c:valAx>
        <c:axId val="-9853049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-985298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5188661961419278E-2"/>
          <c:w val="0.96889268075061497"/>
          <c:h val="0.7885355462886204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Педиатры/ВОП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6874926557023867E-2"/>
                  <c:y val="5.78112661845549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3F5-4D52-B125-CE3E8B159877}"/>
                </c:ext>
              </c:extLst>
            </c:dLbl>
            <c:dLbl>
              <c:idx val="1"/>
              <c:layout>
                <c:manualLayout>
                  <c:x val="-1.9518522616896086E-2"/>
                  <c:y val="2.8595456021380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67B-4A1D-BB98-EFD8DA38F364}"/>
                </c:ext>
              </c:extLst>
            </c:dLbl>
            <c:dLbl>
              <c:idx val="2"/>
              <c:layout>
                <c:manualLayout>
                  <c:x val="-3.0028496333686198E-2"/>
                  <c:y val="3.3726532481037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67B-4A1D-BB98-EFD8DA38F364}"/>
                </c:ext>
              </c:extLst>
            </c:dLbl>
            <c:dLbl>
              <c:idx val="3"/>
              <c:layout>
                <c:manualLayout>
                  <c:x val="-2.9893096871876821E-3"/>
                  <c:y val="3.5985505735535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67B-4A1D-BB98-EFD8DA38F3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I квартал 2021 г</c:v>
                </c:pt>
                <c:pt idx="1">
                  <c:v>II квартал 2021 г</c:v>
                </c:pt>
                <c:pt idx="2">
                  <c:v>III квартал 2021 г</c:v>
                </c:pt>
                <c:pt idx="3">
                  <c:v>IV квартал 2021 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82.7</c:v>
                </c:pt>
                <c:pt idx="1">
                  <c:v>70.400000000000006</c:v>
                </c:pt>
                <c:pt idx="2">
                  <c:v>54.2</c:v>
                </c:pt>
                <c:pt idx="3">
                  <c:v>46.6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8D3-4B2C-B8DC-CD80E0DAA9B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 I уровня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5894409859203535E-2"/>
                  <c:y val="-6.0805434722498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3F5-4D52-B125-CE3E8B159877}"/>
                </c:ext>
              </c:extLst>
            </c:dLbl>
            <c:dLbl>
              <c:idx val="1"/>
              <c:layout>
                <c:manualLayout>
                  <c:x val="-1.09413107075819E-2"/>
                  <c:y val="-5.8597146078481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67B-4A1D-BB98-EFD8DA38F364}"/>
                </c:ext>
              </c:extLst>
            </c:dLbl>
            <c:dLbl>
              <c:idx val="2"/>
              <c:layout>
                <c:manualLayout>
                  <c:x val="-2.2292482366041103E-2"/>
                  <c:y val="-8.42802577866627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67B-4A1D-BB98-EFD8DA38F364}"/>
                </c:ext>
              </c:extLst>
            </c:dLbl>
            <c:dLbl>
              <c:idx val="3"/>
              <c:layout>
                <c:manualLayout>
                  <c:x val="-2.9893096871876821E-3"/>
                  <c:y val="-2.5314533073437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F71-428B-9F11-7EB587DFDA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I квартал 2021 г</c:v>
                </c:pt>
                <c:pt idx="1">
                  <c:v>II квартал 2021 г</c:v>
                </c:pt>
                <c:pt idx="2">
                  <c:v>III квартал 2021 г</c:v>
                </c:pt>
                <c:pt idx="3">
                  <c:v>IV квартал 2021 г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89.9</c:v>
                </c:pt>
                <c:pt idx="1">
                  <c:v>96.5</c:v>
                </c:pt>
                <c:pt idx="2">
                  <c:v>79.599999999999994</c:v>
                </c:pt>
                <c:pt idx="3">
                  <c:v>76.7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8D3-4B2C-B8DC-CD80E0DAA9B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Специалисты II уровня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297154322203783E-2"/>
                  <c:y val="5.8287158030326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3F5-4D52-B125-CE3E8B159877}"/>
                </c:ext>
              </c:extLst>
            </c:dLbl>
            <c:dLbl>
              <c:idx val="1"/>
              <c:layout>
                <c:manualLayout>
                  <c:x val="-1.0509973716790143E-2"/>
                  <c:y val="-2.70964863790211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67B-4A1D-BB98-EFD8DA38F364}"/>
                </c:ext>
              </c:extLst>
            </c:dLbl>
            <c:dLbl>
              <c:idx val="2"/>
              <c:layout>
                <c:manualLayout>
                  <c:x val="-1.9633027563012436E-2"/>
                  <c:y val="-5.52256498557088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67B-4A1D-BB98-EFD8DA38F364}"/>
                </c:ext>
              </c:extLst>
            </c:dLbl>
            <c:dLbl>
              <c:idx val="3"/>
              <c:layout>
                <c:manualLayout>
                  <c:x val="-2.9893096871876821E-3"/>
                  <c:y val="2.05446371958992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67B-4A1D-BB98-EFD8DA38F3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I квартал 2021 г</c:v>
                </c:pt>
                <c:pt idx="1">
                  <c:v>II квартал 2021 г</c:v>
                </c:pt>
                <c:pt idx="2">
                  <c:v>III квартал 2021 г</c:v>
                </c:pt>
                <c:pt idx="3">
                  <c:v>IV квартал 2021 г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57.1</c:v>
                </c:pt>
                <c:pt idx="1">
                  <c:v>82.6</c:v>
                </c:pt>
                <c:pt idx="2">
                  <c:v>57.8</c:v>
                </c:pt>
                <c:pt idx="3">
                  <c:v>49.4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8D3-4B2C-B8DC-CD80E0DAA9B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-985303888"/>
        <c:axId val="-985303344"/>
      </c:lineChart>
      <c:catAx>
        <c:axId val="-985303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  <c:crossAx val="-985303344"/>
        <c:crosses val="autoZero"/>
        <c:auto val="1"/>
        <c:lblAlgn val="ctr"/>
        <c:lblOffset val="100"/>
        <c:noMultiLvlLbl val="0"/>
      </c:catAx>
      <c:valAx>
        <c:axId val="-9853033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-985303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5188719844062483E-2"/>
          <c:w val="0.96889268075061497"/>
          <c:h val="0.7885355462886204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Педиатры/ВОП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4684744678801719E-2"/>
                  <c:y val="-6.0368775963202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4DC-4248-9832-59FEDED24593}"/>
                </c:ext>
              </c:extLst>
            </c:dLbl>
            <c:dLbl>
              <c:idx val="1"/>
              <c:layout>
                <c:manualLayout>
                  <c:x val="-1.951854460632621E-2"/>
                  <c:y val="-2.9627970047525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4DC-4248-9832-59FEDED24593}"/>
                </c:ext>
              </c:extLst>
            </c:dLbl>
            <c:dLbl>
              <c:idx val="2"/>
              <c:layout>
                <c:manualLayout>
                  <c:x val="-2.7362402798978901E-2"/>
                  <c:y val="-4.24988249485830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4DC-4248-9832-59FEDED24593}"/>
                </c:ext>
              </c:extLst>
            </c:dLbl>
            <c:dLbl>
              <c:idx val="3"/>
              <c:layout>
                <c:manualLayout>
                  <c:x val="-2.1546230916624496E-4"/>
                  <c:y val="1.01071402372924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4DC-4248-9832-59FEDED245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I квартал 2022 г</c:v>
                </c:pt>
                <c:pt idx="1">
                  <c:v>II квартал 2022 г</c:v>
                </c:pt>
                <c:pt idx="2">
                  <c:v>III квартал 2022 г</c:v>
                </c:pt>
                <c:pt idx="3">
                  <c:v>IV квартал 2022 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60.4</c:v>
                </c:pt>
                <c:pt idx="1">
                  <c:v>68.7</c:v>
                </c:pt>
                <c:pt idx="2">
                  <c:v>72.2</c:v>
                </c:pt>
                <c:pt idx="3">
                  <c:v>71.400000000000006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4DC-4248-9832-59FEDED2459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 I уровня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7573665067389589E-2"/>
                  <c:y val="-5.9077577845458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4DC-4248-9832-59FEDED24593}"/>
                </c:ext>
              </c:extLst>
            </c:dLbl>
            <c:dLbl>
              <c:idx val="1"/>
              <c:layout>
                <c:manualLayout>
                  <c:x val="-3.8680780958592141E-2"/>
                  <c:y val="-5.44150689137091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C4DC-4248-9832-59FEDED24593}"/>
                </c:ext>
              </c:extLst>
            </c:dLbl>
            <c:dLbl>
              <c:idx val="2"/>
              <c:layout>
                <c:manualLayout>
                  <c:x val="-8.4232330616376104E-3"/>
                  <c:y val="-4.8048056206852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4DC-4248-9832-59FEDED24593}"/>
                </c:ext>
              </c:extLst>
            </c:dLbl>
            <c:dLbl>
              <c:idx val="3"/>
              <c:layout>
                <c:manualLayout>
                  <c:x val="-2.9893096871876821E-3"/>
                  <c:y val="-2.5314533073437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C4DC-4248-9832-59FEDED245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I квартал 2022 г</c:v>
                </c:pt>
                <c:pt idx="1">
                  <c:v>II квартал 2022 г</c:v>
                </c:pt>
                <c:pt idx="2">
                  <c:v>III квартал 2022 г</c:v>
                </c:pt>
                <c:pt idx="3">
                  <c:v>IV квартал 2022 г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95.1</c:v>
                </c:pt>
                <c:pt idx="1">
                  <c:v>96</c:v>
                </c:pt>
                <c:pt idx="2">
                  <c:v>89.8</c:v>
                </c:pt>
                <c:pt idx="3">
                  <c:v>81.099999999999994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C4DC-4248-9832-59FEDED2459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Специалисты II уровня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0198526731413837E-2"/>
                  <c:y val="5.6094781141579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C4DC-4248-9832-59FEDED24593}"/>
                </c:ext>
              </c:extLst>
            </c:dLbl>
            <c:dLbl>
              <c:idx val="1"/>
              <c:layout>
                <c:manualLayout>
                  <c:x val="-1.4993977247116463E-2"/>
                  <c:y val="3.6189815943411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C4DC-4248-9832-59FEDED24593}"/>
                </c:ext>
              </c:extLst>
            </c:dLbl>
            <c:dLbl>
              <c:idx val="2"/>
              <c:layout>
                <c:manualLayout>
                  <c:x val="-2.7954514628831501E-2"/>
                  <c:y val="6.9126305122137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C4DC-4248-9832-59FEDED24593}"/>
                </c:ext>
              </c:extLst>
            </c:dLbl>
            <c:dLbl>
              <c:idx val="3"/>
              <c:layout>
                <c:manualLayout>
                  <c:x val="-2.7953640985408729E-2"/>
                  <c:y val="6.2437002301198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C4DC-4248-9832-59FEDED245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I квартал 2022 г</c:v>
                </c:pt>
                <c:pt idx="1">
                  <c:v>II квартал 2022 г</c:v>
                </c:pt>
                <c:pt idx="2">
                  <c:v>III квартал 2022 г</c:v>
                </c:pt>
                <c:pt idx="3">
                  <c:v>IV квартал 2022 г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50.5</c:v>
                </c:pt>
                <c:pt idx="1">
                  <c:v>65.3</c:v>
                </c:pt>
                <c:pt idx="2">
                  <c:v>68.7</c:v>
                </c:pt>
                <c:pt idx="3">
                  <c:v>60.9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C4DC-4248-9832-59FEDED2459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-985301168"/>
        <c:axId val="-985298992"/>
      </c:lineChart>
      <c:catAx>
        <c:axId val="-985301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  <c:crossAx val="-985298992"/>
        <c:crosses val="autoZero"/>
        <c:auto val="1"/>
        <c:lblAlgn val="ctr"/>
        <c:lblOffset val="100"/>
        <c:noMultiLvlLbl val="0"/>
      </c:catAx>
      <c:valAx>
        <c:axId val="-9852989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-985301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50481716302647"/>
          <c:y val="2.2388716068584981E-2"/>
          <c:w val="0.62756113555914539"/>
          <c:h val="0.514136702045000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72C-48C0-9731-E86F8189579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72C-48C0-9731-E86F81895798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72C-48C0-9731-E86F8189579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72C-48C0-9731-E86F8189579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72C-48C0-9731-E86F81895798}"/>
              </c:ext>
            </c:extLst>
          </c:dPt>
          <c:dLbls>
            <c:dLbl>
              <c:idx val="0"/>
              <c:layout>
                <c:manualLayout>
                  <c:x val="1.338171174501572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14%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72C-48C0-9731-E86F8189579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72C-48C0-9731-E86F81895798}"/>
                </c:ext>
              </c:extLst>
            </c:dLbl>
            <c:dLbl>
              <c:idx val="2"/>
              <c:layout>
                <c:manualLayout>
                  <c:x val="0.12850343917072313"/>
                  <c:y val="-4.4585448275830351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10%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72C-48C0-9731-E86F81895798}"/>
                </c:ext>
              </c:extLst>
            </c:dLbl>
            <c:dLbl>
              <c:idx val="3"/>
              <c:layout>
                <c:manualLayout>
                  <c:x val="-0.24899008979750034"/>
                  <c:y val="1.901344227327972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72C-48C0-9731-E86F81895798}"/>
                </c:ext>
              </c:extLst>
            </c:dLbl>
            <c:dLbl>
              <c:idx val="4"/>
              <c:layout>
                <c:manualLayout>
                  <c:x val="9.2450299856297338E-2"/>
                  <c:y val="4.0855699180788893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68%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872C-48C0-9731-E86F818957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профилактический осмотр</c:v>
                </c:pt>
                <c:pt idx="1">
                  <c:v>диспансеризация</c:v>
                </c:pt>
                <c:pt idx="2">
                  <c:v>комлексный мед.осмотр</c:v>
                </c:pt>
                <c:pt idx="3">
                  <c:v>патронаж</c:v>
                </c:pt>
                <c:pt idx="4">
                  <c:v>прочие(-)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20000</c:v>
                </c:pt>
                <c:pt idx="1">
                  <c:v>700</c:v>
                </c:pt>
                <c:pt idx="2">
                  <c:v>70</c:v>
                </c:pt>
                <c:pt idx="3">
                  <c:v>4754</c:v>
                </c:pt>
                <c:pt idx="4">
                  <c:v>47000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72C-48C0-9731-E86F818957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985309872"/>
        <c:axId val="-985297904"/>
      </c:barChart>
      <c:catAx>
        <c:axId val="-9853098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985297904"/>
        <c:crosses val="autoZero"/>
        <c:auto val="1"/>
        <c:lblAlgn val="ctr"/>
        <c:lblOffset val="100"/>
        <c:noMultiLvlLbl val="0"/>
      </c:catAx>
      <c:valAx>
        <c:axId val="-9852979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-985309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ru-RU"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2224010107813299"/>
          <c:y val="0.53387177826079057"/>
          <c:w val="0.76585802472261755"/>
          <c:h val="0.466128221739209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0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656620465789917E-2"/>
          <c:y val="4.5189181425660453E-2"/>
          <c:w val="0.82050085835388487"/>
          <c:h val="0.515866823457599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288-4472-9B59-5117CBB65ED9}"/>
              </c:ext>
            </c:extLst>
          </c:dPt>
          <c:dPt>
            <c:idx val="1"/>
            <c:invertIfNegative val="0"/>
            <c:bubble3D val="0"/>
            <c:explosion val="1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288-4472-9B59-5117CBB65ED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288-4472-9B59-5117CBB65ED9}"/>
              </c:ext>
            </c:extLst>
          </c:dPt>
          <c:dLbls>
            <c:dLbl>
              <c:idx val="0"/>
              <c:layout>
                <c:manualLayout>
                  <c:x val="5.3425566285682088E-3"/>
                  <c:y val="-4.5601026920763727E-3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61%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288-4472-9B59-5117CBB65ED9}"/>
                </c:ext>
              </c:extLst>
            </c:dLbl>
            <c:dLbl>
              <c:idx val="1"/>
              <c:layout>
                <c:manualLayout>
                  <c:x val="1.6078310232894955E-2"/>
                  <c:y val="9.1202053841527454E-3"/>
                </c:manualLayout>
              </c:layout>
              <c:tx>
                <c:rich>
                  <a:bodyPr/>
                  <a:lstStyle/>
                  <a:p>
                    <a:endParaRPr lang="en-US" dirty="0"/>
                  </a:p>
                  <a:p>
                    <a:r>
                      <a:rPr lang="en-US" sz="1200" dirty="0"/>
                      <a:t>10%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288-4472-9B59-5117CBB65ED9}"/>
                </c:ext>
              </c:extLst>
            </c:dLbl>
            <c:dLbl>
              <c:idx val="2"/>
              <c:layout>
                <c:manualLayout>
                  <c:x val="4.0195775582236651E-3"/>
                  <c:y val="1.3680308076229119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29%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288-4472-9B59-5117CBB65E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неотложные(-)</c:v>
                </c:pt>
                <c:pt idx="1">
                  <c:v>активные(-)</c:v>
                </c:pt>
                <c:pt idx="2">
                  <c:v>диспансерное наблюдение(-)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11996</c:v>
                </c:pt>
                <c:pt idx="1">
                  <c:v>5096</c:v>
                </c:pt>
                <c:pt idx="2">
                  <c:v>8182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288-4472-9B59-5117CBB65E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985295184"/>
        <c:axId val="-985297360"/>
      </c:barChart>
      <c:catAx>
        <c:axId val="-9852951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985297360"/>
        <c:crosses val="autoZero"/>
        <c:auto val="1"/>
        <c:lblAlgn val="ctr"/>
        <c:lblOffset val="100"/>
        <c:noMultiLvlLbl val="0"/>
      </c:catAx>
      <c:valAx>
        <c:axId val="-9852973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-985295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4999936699566006E-2"/>
          <c:y val="0.57710582150468548"/>
          <c:w val="0.86821640899170005"/>
          <c:h val="0.422894178495314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558732674671224E-2"/>
          <c:y val="1.8623366312211179E-2"/>
          <c:w val="0.87677494416901725"/>
          <c:h val="0.366876106407207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981-414D-B7C5-698764C519C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981-414D-B7C5-698764C519C1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981-414D-B7C5-698764C519C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981-414D-B7C5-698764C519C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981-414D-B7C5-698764C519C1}"/>
              </c:ext>
            </c:extLst>
          </c:dPt>
          <c:dLbls>
            <c:dLbl>
              <c:idx val="0"/>
              <c:layout>
                <c:manualLayout>
                  <c:x val="0.10583199558416173"/>
                  <c:y val="3.7652310265709685E-3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68%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981-414D-B7C5-698764C519C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981-414D-B7C5-698764C519C1}"/>
                </c:ext>
              </c:extLst>
            </c:dLbl>
            <c:dLbl>
              <c:idx val="2"/>
              <c:layout>
                <c:manualLayout>
                  <c:x val="-0.1728418350036208"/>
                  <c:y val="-2.0255164073648265E-3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14%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981-414D-B7C5-698764C519C1}"/>
                </c:ext>
              </c:extLst>
            </c:dLbl>
            <c:dLbl>
              <c:idx val="3"/>
              <c:layout>
                <c:manualLayout>
                  <c:x val="0"/>
                  <c:y val="6.0793439703933239E-3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981-414D-B7C5-698764C519C1}"/>
                </c:ext>
              </c:extLst>
            </c:dLbl>
            <c:dLbl>
              <c:idx val="4"/>
              <c:layout>
                <c:manualLayout>
                  <c:x val="-8.0391551164474048E-3"/>
                  <c:y val="1.165237848154079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22%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981-414D-B7C5-698764C519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профилактический осмотр(-)</c:v>
                </c:pt>
                <c:pt idx="1">
                  <c:v>диспансеризация(+)</c:v>
                </c:pt>
                <c:pt idx="2">
                  <c:v>комлексный мед.осмотр(+)</c:v>
                </c:pt>
                <c:pt idx="3">
                  <c:v>патронаж(-)</c:v>
                </c:pt>
                <c:pt idx="4">
                  <c:v>прочие(-)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41337</c:v>
                </c:pt>
                <c:pt idx="1">
                  <c:v>1204</c:v>
                </c:pt>
                <c:pt idx="2">
                  <c:v>231</c:v>
                </c:pt>
                <c:pt idx="3">
                  <c:v>2247</c:v>
                </c:pt>
                <c:pt idx="4">
                  <c:v>17600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981-414D-B7C5-698764C519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985309328"/>
        <c:axId val="-985296816"/>
      </c:barChart>
      <c:catAx>
        <c:axId val="-9853093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985296816"/>
        <c:crosses val="autoZero"/>
        <c:auto val="1"/>
        <c:lblAlgn val="ctr"/>
        <c:lblOffset val="100"/>
        <c:noMultiLvlLbl val="0"/>
      </c:catAx>
      <c:valAx>
        <c:axId val="-9852968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-985309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ru-RU"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6.5966015263000638E-2"/>
          <c:y val="0.42626803049066297"/>
          <c:w val="0.93066070460979078"/>
          <c:h val="0.23348938782976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0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421689767105055E-2"/>
          <c:y val="4.5189181425660453E-2"/>
          <c:w val="0.86471621149434585"/>
          <c:h val="0.375142490294039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FE0-4152-BC0E-51877F9DBA90}"/>
              </c:ext>
            </c:extLst>
          </c:dPt>
          <c:dPt>
            <c:idx val="1"/>
            <c:invertIfNegative val="0"/>
            <c:bubble3D val="0"/>
            <c:explosion val="1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FE0-4152-BC0E-51877F9DBA9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FE0-4152-BC0E-51877F9DBA90}"/>
              </c:ext>
            </c:extLst>
          </c:dPt>
          <c:dLbls>
            <c:dLbl>
              <c:idx val="0"/>
              <c:layout>
                <c:manualLayout>
                  <c:x val="5.3425566285682088E-3"/>
                  <c:y val="1.3680308076229077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19%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FE0-4152-BC0E-51877F9DBA90}"/>
                </c:ext>
              </c:extLst>
            </c:dLbl>
            <c:dLbl>
              <c:idx val="1"/>
              <c:layout>
                <c:manualLayout>
                  <c:x val="1.6078310232894955E-2"/>
                  <c:y val="1.82404107683054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sz="1200" dirty="0"/>
                      <a:t>27%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563205483336795"/>
                      <c:h val="8.814678503783628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FE0-4152-BC0E-51877F9DBA90}"/>
                </c:ext>
              </c:extLst>
            </c:dLbl>
            <c:dLbl>
              <c:idx val="2"/>
              <c:layout>
                <c:manualLayout>
                  <c:x val="4.0195775582236651E-3"/>
                  <c:y val="2.2800513460381863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54%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FE0-4152-BC0E-51877F9DBA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неотложные(-)</c:v>
                </c:pt>
                <c:pt idx="1">
                  <c:v>активные(-)</c:v>
                </c:pt>
                <c:pt idx="2">
                  <c:v>диспансерное наблюдение(-)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5096</c:v>
                </c:pt>
                <c:pt idx="1">
                  <c:v>8182</c:v>
                </c:pt>
                <c:pt idx="2">
                  <c:v>11996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FE0-4152-BC0E-51877F9DBA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1064817584"/>
        <c:axId val="-1064814320"/>
      </c:barChart>
      <c:catAx>
        <c:axId val="-10648175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064814320"/>
        <c:crosses val="autoZero"/>
        <c:auto val="1"/>
        <c:lblAlgn val="ctr"/>
        <c:lblOffset val="100"/>
        <c:noMultiLvlLbl val="0"/>
      </c:catAx>
      <c:valAx>
        <c:axId val="-10648143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-1064817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3039091816013488E-2"/>
          <c:y val="0.4268898402862133"/>
          <c:w val="0.85213809875880508"/>
          <c:h val="0.292278238009692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347662058531332E-2"/>
          <c:y val="0.1308631527312509"/>
          <c:w val="0.94330467588293709"/>
          <c:h val="0.869136847268749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Мужчины, чел.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3281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FF2-43E3-BD5E-C45975BF1944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398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FF2-43E3-BD5E-C45975BF19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Включено в план проведения диспансеризации на текущий год с учетом возрастной категории</c:v>
                </c:pt>
                <c:pt idx="1">
                  <c:v>Прошли диспансеризацию
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3281</c:v>
                </c:pt>
                <c:pt idx="1">
                  <c:v>398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F2-43E3-BD5E-C45975BF194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Женщины, чел.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4898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FF2-43E3-BD5E-C45975BF1944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561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FF2-43E3-BD5E-C45975BF19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Включено в план проведения диспансеризации на текущий год с учетом возрастной категории</c:v>
                </c:pt>
                <c:pt idx="1">
                  <c:v>Прошли диспансеризацию
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4898</c:v>
                </c:pt>
                <c:pt idx="1">
                  <c:v>561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FF2-43E3-BD5E-C45975BF19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3"/>
        <c:overlap val="100"/>
        <c:axId val="-1261551952"/>
        <c:axId val="-1261550864"/>
      </c:barChart>
      <c:catAx>
        <c:axId val="-12615519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-1261550864"/>
        <c:crosses val="autoZero"/>
        <c:auto val="1"/>
        <c:lblAlgn val="ctr"/>
        <c:lblOffset val="100"/>
        <c:noMultiLvlLbl val="0"/>
      </c:catAx>
      <c:valAx>
        <c:axId val="-126155086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one"/>
        <c:crossAx val="-1261551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7884FD4-2731-43B1-B5F5-5A6FEADAD6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DA76E0F-6665-4EB9-8015-9D6D3142D4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20688-7344-4F47-AB68-1D7A3B4D7138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89EEECC-6EC5-4916-8FEA-8D2BEFBBE9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04AD1FE-98F3-4DC9-BC58-532D6E3AFB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9D0CC-DC0D-42D6-9260-7CC98666CB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276783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A4FD9-D78B-4876-9972-93EA0CCC1D59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A2D108-47F5-4EC9-9B7D-E61A2219B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270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A2D108-47F5-4EC9-9B7D-E61A2219B11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807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B9FA2-7470-441B-967F-ECEBFA3CCCE3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476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A2D108-47F5-4EC9-9B7D-E61A2219B11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623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A2D108-47F5-4EC9-9B7D-E61A2219B11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148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A2D108-47F5-4EC9-9B7D-E61A2219B11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531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A2D108-47F5-4EC9-9B7D-E61A2219B11C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957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A2D108-47F5-4EC9-9B7D-E61A2219B11C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840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A2D108-47F5-4EC9-9B7D-E61A2219B11C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008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Заменить комфортно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2A053-9E28-4D4C-B446-3C2814735BD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581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94">
            <a:extLst>
              <a:ext uri="{FF2B5EF4-FFF2-40B4-BE49-F238E27FC236}">
                <a16:creationId xmlns:a16="http://schemas.microsoft.com/office/drawing/2014/main" id="{DD50784A-8247-4CFA-B5AE-62C819356E14}"/>
              </a:ext>
            </a:extLst>
          </p:cNvPr>
          <p:cNvSpPr/>
          <p:nvPr userDrawn="1"/>
        </p:nvSpPr>
        <p:spPr>
          <a:xfrm rot="5400000">
            <a:off x="7804306" y="-95855"/>
            <a:ext cx="4290312" cy="4482022"/>
          </a:xfrm>
          <a:custGeom>
            <a:avLst/>
            <a:gdLst>
              <a:gd name="connsiteX0" fmla="*/ 0 w 4290312"/>
              <a:gd name="connsiteY0" fmla="*/ 4445166 h 4482022"/>
              <a:gd name="connsiteX1" fmla="*/ 0 w 4290312"/>
              <a:gd name="connsiteY1" fmla="*/ 0 h 4482022"/>
              <a:gd name="connsiteX2" fmla="*/ 4221879 w 4290312"/>
              <a:gd name="connsiteY2" fmla="*/ 0 h 4482022"/>
              <a:gd name="connsiteX3" fmla="*/ 4246895 w 4290312"/>
              <a:gd name="connsiteY3" fmla="*/ 140082 h 4482022"/>
              <a:gd name="connsiteX4" fmla="*/ 4290312 w 4290312"/>
              <a:gd name="connsiteY4" fmla="*/ 713926 h 4482022"/>
              <a:gd name="connsiteX5" fmla="*/ 522216 w 4290312"/>
              <a:gd name="connsiteY5" fmla="*/ 4482022 h 4482022"/>
              <a:gd name="connsiteX6" fmla="*/ 136950 w 4290312"/>
              <a:gd name="connsiteY6" fmla="*/ 4462568 h 448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0312" h="4482022">
                <a:moveTo>
                  <a:pt x="0" y="4445166"/>
                </a:moveTo>
                <a:lnTo>
                  <a:pt x="0" y="0"/>
                </a:lnTo>
                <a:lnTo>
                  <a:pt x="4221879" y="0"/>
                </a:lnTo>
                <a:lnTo>
                  <a:pt x="4246895" y="140082"/>
                </a:lnTo>
                <a:cubicBezTo>
                  <a:pt x="4275485" y="327190"/>
                  <a:pt x="4290312" y="518826"/>
                  <a:pt x="4290312" y="713926"/>
                </a:cubicBezTo>
                <a:cubicBezTo>
                  <a:pt x="4290312" y="2794988"/>
                  <a:pt x="2603278" y="4482022"/>
                  <a:pt x="522216" y="4482022"/>
                </a:cubicBezTo>
                <a:cubicBezTo>
                  <a:pt x="392150" y="4482022"/>
                  <a:pt x="263623" y="4475432"/>
                  <a:pt x="136950" y="446256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30000"/>
                </a:schemeClr>
              </a:gs>
              <a:gs pos="83000">
                <a:schemeClr val="accent3">
                  <a:alpha val="73000"/>
                </a:schemeClr>
              </a:gs>
            </a:gsLst>
            <a:lin ang="138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rgbClr val="FFFFFF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tlCol="0" anchor="ctr"/>
          <a:lstStyle/>
          <a:p>
            <a:pPr algn="ctr"/>
            <a:endParaRPr lang="ru-RU" sz="450" kern="0" dirty="0">
              <a:solidFill>
                <a:srgbClr val="FFFFFF"/>
              </a:solidFill>
              <a:latin typeface="Oswald Light" pitchFamily="2" charset="-52"/>
            </a:endParaRPr>
          </a:p>
        </p:txBody>
      </p:sp>
      <p:sp>
        <p:nvSpPr>
          <p:cNvPr id="12" name="Полилиния 34">
            <a:extLst>
              <a:ext uri="{FF2B5EF4-FFF2-40B4-BE49-F238E27FC236}">
                <a16:creationId xmlns:a16="http://schemas.microsoft.com/office/drawing/2014/main" id="{E168CA1A-1B07-4388-8AF5-C69136B3CD21}"/>
              </a:ext>
            </a:extLst>
          </p:cNvPr>
          <p:cNvSpPr/>
          <p:nvPr userDrawn="1"/>
        </p:nvSpPr>
        <p:spPr>
          <a:xfrm flipH="1">
            <a:off x="-2" y="2162939"/>
            <a:ext cx="4614553" cy="4698421"/>
          </a:xfrm>
          <a:custGeom>
            <a:avLst/>
            <a:gdLst>
              <a:gd name="connsiteX0" fmla="*/ 6248719 w 6248719"/>
              <a:gd name="connsiteY0" fmla="*/ 0 h 6362288"/>
              <a:gd name="connsiteX1" fmla="*/ 6248719 w 6248719"/>
              <a:gd name="connsiteY1" fmla="*/ 6362288 h 6362288"/>
              <a:gd name="connsiteX2" fmla="*/ 0 w 6248719"/>
              <a:gd name="connsiteY2" fmla="*/ 6362288 h 6362288"/>
              <a:gd name="connsiteX3" fmla="*/ 6037680 w 6248719"/>
              <a:gd name="connsiteY3" fmla="*/ 5337 h 636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8719" h="6362288">
                <a:moveTo>
                  <a:pt x="6248719" y="0"/>
                </a:moveTo>
                <a:lnTo>
                  <a:pt x="6248719" y="6362288"/>
                </a:lnTo>
                <a:lnTo>
                  <a:pt x="0" y="6362288"/>
                </a:lnTo>
                <a:cubicBezTo>
                  <a:pt x="0" y="2956723"/>
                  <a:pt x="2674482" y="175818"/>
                  <a:pt x="6037680" y="533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42000"/>
                </a:schemeClr>
              </a:gs>
              <a:gs pos="83000">
                <a:schemeClr val="accent3"/>
              </a:gs>
            </a:gsLst>
            <a:lin ang="138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rgbClr val="FFFFFF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tlCol="0" anchor="ctr"/>
          <a:lstStyle/>
          <a:p>
            <a:pPr algn="ctr"/>
            <a:endParaRPr lang="ru-RU" sz="450" kern="0" dirty="0">
              <a:solidFill>
                <a:srgbClr val="FFFFFF"/>
              </a:solidFill>
              <a:latin typeface="Oswald Light" pitchFamily="2" charset="-5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580D8C2-7AAF-4FA0-957A-2948D4330C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612" y="1103505"/>
            <a:ext cx="6771723" cy="718151"/>
          </a:xfrm>
          <a:prstGeom prst="rect">
            <a:avLst/>
          </a:prstGeom>
        </p:spPr>
      </p:pic>
      <p:sp>
        <p:nvSpPr>
          <p:cNvPr id="9" name="Рисунок 8">
            <a:extLst>
              <a:ext uri="{FF2B5EF4-FFF2-40B4-BE49-F238E27FC236}">
                <a16:creationId xmlns:a16="http://schemas.microsoft.com/office/drawing/2014/main" id="{AB06AE15-2EAA-4D77-AFC1-56323DCF10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8267" y="1800225"/>
            <a:ext cx="6731183" cy="3954271"/>
          </a:xfrm>
          <a:prstGeom prst="roundRect">
            <a:avLst>
              <a:gd name="adj" fmla="val 287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764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22669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27377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74">
            <a:extLst>
              <a:ext uri="{FF2B5EF4-FFF2-40B4-BE49-F238E27FC236}">
                <a16:creationId xmlns:a16="http://schemas.microsoft.com/office/drawing/2014/main" id="{C4DFF94C-E145-478A-8203-B269E81912C7}"/>
              </a:ext>
            </a:extLst>
          </p:cNvPr>
          <p:cNvSpPr/>
          <p:nvPr userDrawn="1"/>
        </p:nvSpPr>
        <p:spPr>
          <a:xfrm>
            <a:off x="-4624347" y="-1321300"/>
            <a:ext cx="10207543" cy="10207538"/>
          </a:xfrm>
          <a:prstGeom prst="ellipse">
            <a:avLst/>
          </a:prstGeom>
          <a:pattFill prst="pct75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800000"/>
          </a:ln>
          <a:effectLst>
            <a:glow>
              <a:schemeClr val="bg1"/>
            </a:glow>
            <a:outerShdw sx="1000" sy="1000" algn="ctr" rotWithShape="0">
              <a:srgbClr val="367CFF"/>
            </a:outerShdw>
            <a:softEdge rad="0"/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ru-RU" sz="450" b="1" kern="0" dirty="0" err="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C9F3DF9A-CE02-4255-B548-04105BD12D05}"/>
              </a:ext>
            </a:extLst>
          </p:cNvPr>
          <p:cNvSpPr txBox="1">
            <a:spLocks/>
          </p:cNvSpPr>
          <p:nvPr userDrawn="1"/>
        </p:nvSpPr>
        <p:spPr>
          <a:xfrm>
            <a:off x="348003" y="6301366"/>
            <a:ext cx="391885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200" b="0" dirty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200" b="0" dirty="0">
              <a:solidFill>
                <a:schemeClr val="bg1">
                  <a:lumMod val="50000"/>
                </a:schemeClr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37155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9A2B306E-0650-4283-89A9-0E227DF5C6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59468" y="953950"/>
            <a:ext cx="9148043" cy="6076437"/>
          </a:xfrm>
          <a:prstGeom prst="rect">
            <a:avLst/>
          </a:prstGeom>
        </p:spPr>
      </p:pic>
      <p:sp>
        <p:nvSpPr>
          <p:cNvPr id="3" name="Рисунок 2">
            <a:extLst>
              <a:ext uri="{FF2B5EF4-FFF2-40B4-BE49-F238E27FC236}">
                <a16:creationId xmlns:a16="http://schemas.microsoft.com/office/drawing/2014/main" id="{B8E443D3-C989-420C-939B-BB36148DB9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631" y="1966913"/>
            <a:ext cx="5941218" cy="3550443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853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2">
            <a:extLst>
              <a:ext uri="{FF2B5EF4-FFF2-40B4-BE49-F238E27FC236}">
                <a16:creationId xmlns:a16="http://schemas.microsoft.com/office/drawing/2014/main" id="{4757B6DF-076E-361C-332D-A0EB864637F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808195" y="-1577499"/>
            <a:ext cx="10012998" cy="10012998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7488" y="337155"/>
            <a:ext cx="4222516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104266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74">
            <a:extLst>
              <a:ext uri="{FF2B5EF4-FFF2-40B4-BE49-F238E27FC236}">
                <a16:creationId xmlns:a16="http://schemas.microsoft.com/office/drawing/2014/main" id="{C4DFF94C-E145-478A-8203-B269E81912C7}"/>
              </a:ext>
            </a:extLst>
          </p:cNvPr>
          <p:cNvSpPr/>
          <p:nvPr userDrawn="1"/>
        </p:nvSpPr>
        <p:spPr>
          <a:xfrm>
            <a:off x="5751038" y="-1321300"/>
            <a:ext cx="10207543" cy="10207538"/>
          </a:xfrm>
          <a:prstGeom prst="ellipse">
            <a:avLst/>
          </a:prstGeom>
          <a:pattFill prst="pct75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800000"/>
          </a:ln>
          <a:effectLst>
            <a:glow>
              <a:schemeClr val="bg1"/>
            </a:glow>
            <a:outerShdw sx="1000" sy="1000" algn="ctr" rotWithShape="0">
              <a:srgbClr val="367CFF"/>
            </a:outerShdw>
            <a:softEdge rad="0"/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ru-RU" sz="450" b="1" kern="0" dirty="0" err="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37155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9A2B306E-0650-4283-89A9-0E227DF5C6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3557" y="953950"/>
            <a:ext cx="9148043" cy="6076437"/>
          </a:xfrm>
          <a:prstGeom prst="rect">
            <a:avLst/>
          </a:prstGeom>
        </p:spPr>
      </p:pic>
      <p:sp>
        <p:nvSpPr>
          <p:cNvPr id="3" name="Рисунок 2">
            <a:extLst>
              <a:ext uri="{FF2B5EF4-FFF2-40B4-BE49-F238E27FC236}">
                <a16:creationId xmlns:a16="http://schemas.microsoft.com/office/drawing/2014/main" id="{B8E443D3-C989-420C-939B-BB36148DB9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10656" y="1966913"/>
            <a:ext cx="5941218" cy="3550443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522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2">
            <a:extLst>
              <a:ext uri="{FF2B5EF4-FFF2-40B4-BE49-F238E27FC236}">
                <a16:creationId xmlns:a16="http://schemas.microsoft.com/office/drawing/2014/main" id="{6D9ED8E7-9D83-A48E-E146-0DD50B3F2F4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216699" y="-1577499"/>
            <a:ext cx="10012998" cy="10012998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C9F3DF9A-CE02-4255-B548-04105BD12D05}"/>
              </a:ext>
            </a:extLst>
          </p:cNvPr>
          <p:cNvSpPr txBox="1">
            <a:spLocks/>
          </p:cNvSpPr>
          <p:nvPr userDrawn="1"/>
        </p:nvSpPr>
        <p:spPr>
          <a:xfrm>
            <a:off x="348003" y="6301366"/>
            <a:ext cx="391885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200" b="0" dirty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200" b="0" dirty="0">
              <a:solidFill>
                <a:schemeClr val="bg1">
                  <a:lumMod val="50000"/>
                </a:schemeClr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37155"/>
            <a:ext cx="4075135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2929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2">
            <a:extLst>
              <a:ext uri="{FF2B5EF4-FFF2-40B4-BE49-F238E27FC236}">
                <a16:creationId xmlns:a16="http://schemas.microsoft.com/office/drawing/2014/main" id="{136B3A4F-4D8A-40B4-95C9-5200B96EE4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217" y="-522"/>
            <a:ext cx="12192000" cy="360679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55142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363490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255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52BC11CD-18BC-40A5-9A7C-35E852AE3B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9651" y="79880"/>
            <a:ext cx="1833168" cy="96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40562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5" name="Рисунок 2">
            <a:extLst>
              <a:ext uri="{FF2B5EF4-FFF2-40B4-BE49-F238E27FC236}">
                <a16:creationId xmlns:a16="http://schemas.microsoft.com/office/drawing/2014/main" id="{7093EDD3-4480-4049-A82A-D4049AC311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21383" y="1724743"/>
            <a:ext cx="2386800" cy="238680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6" name="Рисунок 2">
            <a:extLst>
              <a:ext uri="{FF2B5EF4-FFF2-40B4-BE49-F238E27FC236}">
                <a16:creationId xmlns:a16="http://schemas.microsoft.com/office/drawing/2014/main" id="{FC1E6A4A-E2C0-4D63-BE71-37308DE756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66863" y="1724743"/>
            <a:ext cx="2386800" cy="238680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94FFDAA4-2EF4-4DE6-9E1D-73216D16517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12344" y="1724743"/>
            <a:ext cx="2386800" cy="238680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204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bg>
      <p:bgPr>
        <a:gradFill>
          <a:gsLst>
            <a:gs pos="100000">
              <a:schemeClr val="accent3">
                <a:lumMod val="60000"/>
                <a:lumOff val="40000"/>
              </a:schemeClr>
            </a:gs>
            <a:gs pos="0">
              <a:schemeClr val="accent3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Рисунок 82">
            <a:extLst>
              <a:ext uri="{FF2B5EF4-FFF2-40B4-BE49-F238E27FC236}">
                <a16:creationId xmlns:a16="http://schemas.microsoft.com/office/drawing/2014/main" id="{1E60C6E6-E49D-4E31-82A2-A999DF68C82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86713" y="4576763"/>
            <a:ext cx="3110590" cy="2333625"/>
          </a:xfrm>
          <a:prstGeom prst="roundRect">
            <a:avLst>
              <a:gd name="adj" fmla="val 1565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40562"/>
            <a:ext cx="11409878" cy="7017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" name="AutoShape 4">
            <a:extLst>
              <a:ext uri="{FF2B5EF4-FFF2-40B4-BE49-F238E27FC236}">
                <a16:creationId xmlns:a16="http://schemas.microsoft.com/office/drawing/2014/main" id="{75E5B588-7114-4246-AAB0-258581938DBE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5943600" y="338468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" name="Рисунок 73">
            <a:extLst>
              <a:ext uri="{FF2B5EF4-FFF2-40B4-BE49-F238E27FC236}">
                <a16:creationId xmlns:a16="http://schemas.microsoft.com/office/drawing/2014/main" id="{F818671B-5820-427D-AF49-A5299E9923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62388" y="3607594"/>
            <a:ext cx="4557712" cy="284559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83" name="Рисунок 82">
            <a:extLst>
              <a:ext uri="{FF2B5EF4-FFF2-40B4-BE49-F238E27FC236}">
                <a16:creationId xmlns:a16="http://schemas.microsoft.com/office/drawing/2014/main" id="{8D781D7D-BA30-4009-B3C4-207BBDFD0A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78842" y="4341203"/>
            <a:ext cx="2321595" cy="3102585"/>
          </a:xfrm>
          <a:prstGeom prst="roundRect">
            <a:avLst>
              <a:gd name="adj" fmla="val 1565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818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Заголовок и объект">
    <p:bg>
      <p:bgPr>
        <a:gradFill>
          <a:gsLst>
            <a:gs pos="100000">
              <a:schemeClr val="accent3">
                <a:lumMod val="60000"/>
                <a:lumOff val="40000"/>
              </a:schemeClr>
            </a:gs>
            <a:gs pos="0">
              <a:schemeClr val="accent3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40562"/>
            <a:ext cx="11409878" cy="7017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" name="AutoShape 4">
            <a:extLst>
              <a:ext uri="{FF2B5EF4-FFF2-40B4-BE49-F238E27FC236}">
                <a16:creationId xmlns:a16="http://schemas.microsoft.com/office/drawing/2014/main" id="{75E5B588-7114-4246-AAB0-258581938DBE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5943600" y="338468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DD5E299-FA48-80FC-2F7B-26944CEDFA0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89501" y="3537087"/>
            <a:ext cx="10012998" cy="10012998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2603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bg>
      <p:bgPr>
        <a:gradFill>
          <a:gsLst>
            <a:gs pos="100000">
              <a:schemeClr val="accent3">
                <a:lumMod val="60000"/>
                <a:lumOff val="40000"/>
              </a:schemeClr>
            </a:gs>
            <a:gs pos="0">
              <a:schemeClr val="accent3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40562"/>
            <a:ext cx="11409878" cy="7017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97061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94">
            <a:extLst>
              <a:ext uri="{FF2B5EF4-FFF2-40B4-BE49-F238E27FC236}">
                <a16:creationId xmlns:a16="http://schemas.microsoft.com/office/drawing/2014/main" id="{DD50784A-8247-4CFA-B5AE-62C819356E14}"/>
              </a:ext>
            </a:extLst>
          </p:cNvPr>
          <p:cNvSpPr/>
          <p:nvPr userDrawn="1"/>
        </p:nvSpPr>
        <p:spPr>
          <a:xfrm rot="5400000">
            <a:off x="7804306" y="-95855"/>
            <a:ext cx="4290312" cy="4482022"/>
          </a:xfrm>
          <a:custGeom>
            <a:avLst/>
            <a:gdLst>
              <a:gd name="connsiteX0" fmla="*/ 0 w 4290312"/>
              <a:gd name="connsiteY0" fmla="*/ 4445166 h 4482022"/>
              <a:gd name="connsiteX1" fmla="*/ 0 w 4290312"/>
              <a:gd name="connsiteY1" fmla="*/ 0 h 4482022"/>
              <a:gd name="connsiteX2" fmla="*/ 4221879 w 4290312"/>
              <a:gd name="connsiteY2" fmla="*/ 0 h 4482022"/>
              <a:gd name="connsiteX3" fmla="*/ 4246895 w 4290312"/>
              <a:gd name="connsiteY3" fmla="*/ 140082 h 4482022"/>
              <a:gd name="connsiteX4" fmla="*/ 4290312 w 4290312"/>
              <a:gd name="connsiteY4" fmla="*/ 713926 h 4482022"/>
              <a:gd name="connsiteX5" fmla="*/ 522216 w 4290312"/>
              <a:gd name="connsiteY5" fmla="*/ 4482022 h 4482022"/>
              <a:gd name="connsiteX6" fmla="*/ 136950 w 4290312"/>
              <a:gd name="connsiteY6" fmla="*/ 4462568 h 448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0312" h="4482022">
                <a:moveTo>
                  <a:pt x="0" y="4445166"/>
                </a:moveTo>
                <a:lnTo>
                  <a:pt x="0" y="0"/>
                </a:lnTo>
                <a:lnTo>
                  <a:pt x="4221879" y="0"/>
                </a:lnTo>
                <a:lnTo>
                  <a:pt x="4246895" y="140082"/>
                </a:lnTo>
                <a:cubicBezTo>
                  <a:pt x="4275485" y="327190"/>
                  <a:pt x="4290312" y="518826"/>
                  <a:pt x="4290312" y="713926"/>
                </a:cubicBezTo>
                <a:cubicBezTo>
                  <a:pt x="4290312" y="2794988"/>
                  <a:pt x="2603278" y="4482022"/>
                  <a:pt x="522216" y="4482022"/>
                </a:cubicBezTo>
                <a:cubicBezTo>
                  <a:pt x="392150" y="4482022"/>
                  <a:pt x="263623" y="4475432"/>
                  <a:pt x="136950" y="446256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30000"/>
                </a:schemeClr>
              </a:gs>
              <a:gs pos="83000">
                <a:schemeClr val="accent3">
                  <a:alpha val="73000"/>
                </a:schemeClr>
              </a:gs>
            </a:gsLst>
            <a:lin ang="138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rgbClr val="FFFFFF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tlCol="0" anchor="ctr"/>
          <a:lstStyle/>
          <a:p>
            <a:pPr algn="ctr"/>
            <a:endParaRPr lang="ru-RU" sz="450" kern="0" dirty="0">
              <a:solidFill>
                <a:srgbClr val="FFFFFF"/>
              </a:solidFill>
              <a:latin typeface="Oswald Light" pitchFamily="2" charset="-52"/>
            </a:endParaRPr>
          </a:p>
        </p:txBody>
      </p:sp>
      <p:sp>
        <p:nvSpPr>
          <p:cNvPr id="12" name="Полилиния 34">
            <a:extLst>
              <a:ext uri="{FF2B5EF4-FFF2-40B4-BE49-F238E27FC236}">
                <a16:creationId xmlns:a16="http://schemas.microsoft.com/office/drawing/2014/main" id="{E168CA1A-1B07-4388-8AF5-C69136B3CD21}"/>
              </a:ext>
            </a:extLst>
          </p:cNvPr>
          <p:cNvSpPr/>
          <p:nvPr userDrawn="1"/>
        </p:nvSpPr>
        <p:spPr>
          <a:xfrm flipH="1">
            <a:off x="-2" y="2162939"/>
            <a:ext cx="4614553" cy="4698421"/>
          </a:xfrm>
          <a:custGeom>
            <a:avLst/>
            <a:gdLst>
              <a:gd name="connsiteX0" fmla="*/ 6248719 w 6248719"/>
              <a:gd name="connsiteY0" fmla="*/ 0 h 6362288"/>
              <a:gd name="connsiteX1" fmla="*/ 6248719 w 6248719"/>
              <a:gd name="connsiteY1" fmla="*/ 6362288 h 6362288"/>
              <a:gd name="connsiteX2" fmla="*/ 0 w 6248719"/>
              <a:gd name="connsiteY2" fmla="*/ 6362288 h 6362288"/>
              <a:gd name="connsiteX3" fmla="*/ 6037680 w 6248719"/>
              <a:gd name="connsiteY3" fmla="*/ 5337 h 636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8719" h="6362288">
                <a:moveTo>
                  <a:pt x="6248719" y="0"/>
                </a:moveTo>
                <a:lnTo>
                  <a:pt x="6248719" y="6362288"/>
                </a:lnTo>
                <a:lnTo>
                  <a:pt x="0" y="6362288"/>
                </a:lnTo>
                <a:cubicBezTo>
                  <a:pt x="0" y="2956723"/>
                  <a:pt x="2674482" y="175818"/>
                  <a:pt x="6037680" y="533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42000"/>
                </a:schemeClr>
              </a:gs>
              <a:gs pos="83000">
                <a:schemeClr val="accent3"/>
              </a:gs>
            </a:gsLst>
            <a:lin ang="138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rgbClr val="FFFFFF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tlCol="0" anchor="ctr"/>
          <a:lstStyle/>
          <a:p>
            <a:pPr algn="ctr"/>
            <a:endParaRPr lang="ru-RU" sz="450" kern="0" dirty="0">
              <a:solidFill>
                <a:srgbClr val="FFFFFF"/>
              </a:solidFill>
              <a:latin typeface="Oswald Light" pitchFamily="2" charset="-52"/>
            </a:endParaRP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F36E499-E3F2-1B38-C3B5-5E3901F9109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368357" y="-1577499"/>
            <a:ext cx="10012998" cy="10012998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3604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bg>
      <p:bgPr>
        <a:gradFill>
          <a:gsLst>
            <a:gs pos="100000">
              <a:schemeClr val="accent3">
                <a:lumMod val="60000"/>
                <a:lumOff val="40000"/>
              </a:schemeClr>
            </a:gs>
            <a:gs pos="0">
              <a:schemeClr val="accent3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71722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bg>
      <p:bgPr>
        <a:gradFill>
          <a:gsLst>
            <a:gs pos="100000">
              <a:schemeClr val="accent3">
                <a:lumMod val="60000"/>
                <a:lumOff val="40000"/>
              </a:schemeClr>
            </a:gs>
            <a:gs pos="0">
              <a:schemeClr val="accent3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9">
            <a:extLst>
              <a:ext uri="{FF2B5EF4-FFF2-40B4-BE49-F238E27FC236}">
                <a16:creationId xmlns:a16="http://schemas.microsoft.com/office/drawing/2014/main" id="{4B6D3DEB-7D50-4F8B-A4EB-8B8DACAA6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40562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827288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4795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385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4">
            <a:extLst>
              <a:ext uri="{FF2B5EF4-FFF2-40B4-BE49-F238E27FC236}">
                <a16:creationId xmlns:a16="http://schemas.microsoft.com/office/drawing/2014/main" id="{58A60FB7-5C04-64C3-CE5A-22E3CCDD544E}"/>
              </a:ext>
            </a:extLst>
          </p:cNvPr>
          <p:cNvSpPr/>
          <p:nvPr userDrawn="1"/>
        </p:nvSpPr>
        <p:spPr>
          <a:xfrm rot="5400000">
            <a:off x="7804306" y="-95855"/>
            <a:ext cx="4290312" cy="4482022"/>
          </a:xfrm>
          <a:custGeom>
            <a:avLst/>
            <a:gdLst>
              <a:gd name="connsiteX0" fmla="*/ 0 w 4290312"/>
              <a:gd name="connsiteY0" fmla="*/ 4445166 h 4482022"/>
              <a:gd name="connsiteX1" fmla="*/ 0 w 4290312"/>
              <a:gd name="connsiteY1" fmla="*/ 0 h 4482022"/>
              <a:gd name="connsiteX2" fmla="*/ 4221879 w 4290312"/>
              <a:gd name="connsiteY2" fmla="*/ 0 h 4482022"/>
              <a:gd name="connsiteX3" fmla="*/ 4246895 w 4290312"/>
              <a:gd name="connsiteY3" fmla="*/ 140082 h 4482022"/>
              <a:gd name="connsiteX4" fmla="*/ 4290312 w 4290312"/>
              <a:gd name="connsiteY4" fmla="*/ 713926 h 4482022"/>
              <a:gd name="connsiteX5" fmla="*/ 522216 w 4290312"/>
              <a:gd name="connsiteY5" fmla="*/ 4482022 h 4482022"/>
              <a:gd name="connsiteX6" fmla="*/ 136950 w 4290312"/>
              <a:gd name="connsiteY6" fmla="*/ 4462568 h 448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0312" h="4482022">
                <a:moveTo>
                  <a:pt x="0" y="4445166"/>
                </a:moveTo>
                <a:lnTo>
                  <a:pt x="0" y="0"/>
                </a:lnTo>
                <a:lnTo>
                  <a:pt x="4221879" y="0"/>
                </a:lnTo>
                <a:lnTo>
                  <a:pt x="4246895" y="140082"/>
                </a:lnTo>
                <a:cubicBezTo>
                  <a:pt x="4275485" y="327190"/>
                  <a:pt x="4290312" y="518826"/>
                  <a:pt x="4290312" y="713926"/>
                </a:cubicBezTo>
                <a:cubicBezTo>
                  <a:pt x="4290312" y="2794988"/>
                  <a:pt x="2603278" y="4482022"/>
                  <a:pt x="522216" y="4482022"/>
                </a:cubicBezTo>
                <a:cubicBezTo>
                  <a:pt x="392150" y="4482022"/>
                  <a:pt x="263623" y="4475432"/>
                  <a:pt x="136950" y="446256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30000"/>
                </a:schemeClr>
              </a:gs>
              <a:gs pos="83000">
                <a:schemeClr val="accent3">
                  <a:alpha val="73000"/>
                </a:schemeClr>
              </a:gs>
            </a:gsLst>
            <a:lin ang="138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rgbClr val="FFFFFF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tlCol="0" anchor="ctr"/>
          <a:lstStyle/>
          <a:p>
            <a:pPr algn="ctr"/>
            <a:endParaRPr lang="ru-RU" sz="450" kern="0" dirty="0">
              <a:solidFill>
                <a:srgbClr val="FFFFFF"/>
              </a:solidFill>
              <a:latin typeface="Oswald Light" pitchFamily="2" charset="-52"/>
            </a:endParaRPr>
          </a:p>
        </p:txBody>
      </p:sp>
      <p:sp>
        <p:nvSpPr>
          <p:cNvPr id="3" name="Полилиния 34">
            <a:extLst>
              <a:ext uri="{FF2B5EF4-FFF2-40B4-BE49-F238E27FC236}">
                <a16:creationId xmlns:a16="http://schemas.microsoft.com/office/drawing/2014/main" id="{0CD00261-F199-D622-8EBA-8B280205C8F5}"/>
              </a:ext>
            </a:extLst>
          </p:cNvPr>
          <p:cNvSpPr/>
          <p:nvPr userDrawn="1"/>
        </p:nvSpPr>
        <p:spPr>
          <a:xfrm flipH="1">
            <a:off x="-2" y="2162939"/>
            <a:ext cx="4614553" cy="4698421"/>
          </a:xfrm>
          <a:custGeom>
            <a:avLst/>
            <a:gdLst>
              <a:gd name="connsiteX0" fmla="*/ 6248719 w 6248719"/>
              <a:gd name="connsiteY0" fmla="*/ 0 h 6362288"/>
              <a:gd name="connsiteX1" fmla="*/ 6248719 w 6248719"/>
              <a:gd name="connsiteY1" fmla="*/ 6362288 h 6362288"/>
              <a:gd name="connsiteX2" fmla="*/ 0 w 6248719"/>
              <a:gd name="connsiteY2" fmla="*/ 6362288 h 6362288"/>
              <a:gd name="connsiteX3" fmla="*/ 6037680 w 6248719"/>
              <a:gd name="connsiteY3" fmla="*/ 5337 h 636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8719" h="6362288">
                <a:moveTo>
                  <a:pt x="6248719" y="0"/>
                </a:moveTo>
                <a:lnTo>
                  <a:pt x="6248719" y="6362288"/>
                </a:lnTo>
                <a:lnTo>
                  <a:pt x="0" y="6362288"/>
                </a:lnTo>
                <a:cubicBezTo>
                  <a:pt x="0" y="2956723"/>
                  <a:pt x="2674482" y="175818"/>
                  <a:pt x="6037680" y="533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42000"/>
                </a:schemeClr>
              </a:gs>
              <a:gs pos="83000">
                <a:schemeClr val="accent3"/>
              </a:gs>
            </a:gsLst>
            <a:lin ang="138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rgbClr val="FFFFFF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tlCol="0" anchor="ctr"/>
          <a:lstStyle/>
          <a:p>
            <a:pPr algn="ctr"/>
            <a:endParaRPr lang="ru-RU" sz="450" kern="0" dirty="0">
              <a:solidFill>
                <a:srgbClr val="FFFFFF"/>
              </a:solidFill>
              <a:latin typeface="Oswald Ligh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32647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21106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23" name="Рисунок 18">
            <a:extLst>
              <a:ext uri="{FF2B5EF4-FFF2-40B4-BE49-F238E27FC236}">
                <a16:creationId xmlns:a16="http://schemas.microsoft.com/office/drawing/2014/main" id="{0EE28773-79A8-4AB3-91D2-1F9A1FB5FC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911" y="2389238"/>
            <a:ext cx="1917975" cy="245394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 dirty="0"/>
          </a:p>
        </p:txBody>
      </p:sp>
      <p:sp>
        <p:nvSpPr>
          <p:cNvPr id="24" name="Рисунок 18">
            <a:extLst>
              <a:ext uri="{FF2B5EF4-FFF2-40B4-BE49-F238E27FC236}">
                <a16:creationId xmlns:a16="http://schemas.microsoft.com/office/drawing/2014/main" id="{4C715CF0-7A52-4ABA-8699-CA2F04E82A1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24890" y="1187120"/>
            <a:ext cx="1836002" cy="1568636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 dirty="0"/>
          </a:p>
        </p:txBody>
      </p:sp>
      <p:sp>
        <p:nvSpPr>
          <p:cNvPr id="25" name="Рисунок 18">
            <a:extLst>
              <a:ext uri="{FF2B5EF4-FFF2-40B4-BE49-F238E27FC236}">
                <a16:creationId xmlns:a16="http://schemas.microsoft.com/office/drawing/2014/main" id="{94B18A68-98C1-4A6B-A32E-8FBD12F11E7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24890" y="4154366"/>
            <a:ext cx="1836002" cy="167945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 dirty="0"/>
          </a:p>
        </p:txBody>
      </p:sp>
      <p:sp>
        <p:nvSpPr>
          <p:cNvPr id="26" name="Рисунок 18">
            <a:extLst>
              <a:ext uri="{FF2B5EF4-FFF2-40B4-BE49-F238E27FC236}">
                <a16:creationId xmlns:a16="http://schemas.microsoft.com/office/drawing/2014/main" id="{122664B7-6C22-4693-A486-A386135C0AC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92455" y="2505553"/>
            <a:ext cx="2250364" cy="184689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36246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21106"/>
            <a:ext cx="11409878" cy="7017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Рисунок 73">
            <a:extLst>
              <a:ext uri="{FF2B5EF4-FFF2-40B4-BE49-F238E27FC236}">
                <a16:creationId xmlns:a16="http://schemas.microsoft.com/office/drawing/2014/main" id="{70087263-42A7-4590-BAC8-05B3B56A91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13735" y="1952625"/>
            <a:ext cx="5858827" cy="367426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0715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21106"/>
            <a:ext cx="11409878" cy="7017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Рисунок 73">
            <a:extLst>
              <a:ext uri="{FF2B5EF4-FFF2-40B4-BE49-F238E27FC236}">
                <a16:creationId xmlns:a16="http://schemas.microsoft.com/office/drawing/2014/main" id="{70087263-42A7-4590-BAC8-05B3B56A91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3144" y="1666815"/>
            <a:ext cx="5867669" cy="367426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 dirty="0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246A411-C217-426B-8DFC-6926599D0F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31455" y="1155244"/>
            <a:ext cx="3574720" cy="357472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/>
          <a:lstStyle>
            <a:lvl1pPr>
              <a:defRPr lang="ru-RU" dirty="0"/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5306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21106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  <p:sp>
        <p:nvSpPr>
          <p:cNvPr id="6" name="Rectangle 193">
            <a:extLst>
              <a:ext uri="{FF2B5EF4-FFF2-40B4-BE49-F238E27FC236}">
                <a16:creationId xmlns:a16="http://schemas.microsoft.com/office/drawing/2014/main" id="{4A1744A1-E9BA-46DB-AE1E-F9901F701D85}"/>
              </a:ext>
            </a:extLst>
          </p:cNvPr>
          <p:cNvSpPr/>
          <p:nvPr userDrawn="1"/>
        </p:nvSpPr>
        <p:spPr>
          <a:xfrm>
            <a:off x="5969000" y="-50800"/>
            <a:ext cx="6299200" cy="6953034"/>
          </a:xfrm>
          <a:custGeom>
            <a:avLst/>
            <a:gdLst>
              <a:gd name="connsiteX0" fmla="*/ 719382 w 6616700"/>
              <a:gd name="connsiteY0" fmla="*/ 0 h 4316203"/>
              <a:gd name="connsiteX1" fmla="*/ 5897318 w 6616700"/>
              <a:gd name="connsiteY1" fmla="*/ 0 h 4316203"/>
              <a:gd name="connsiteX2" fmla="*/ 6616700 w 6616700"/>
              <a:gd name="connsiteY2" fmla="*/ 719382 h 4316203"/>
              <a:gd name="connsiteX3" fmla="*/ 6616700 w 6616700"/>
              <a:gd name="connsiteY3" fmla="*/ 4316203 h 4316203"/>
              <a:gd name="connsiteX4" fmla="*/ 6616700 w 6616700"/>
              <a:gd name="connsiteY4" fmla="*/ 4316203 h 4316203"/>
              <a:gd name="connsiteX5" fmla="*/ 0 w 6616700"/>
              <a:gd name="connsiteY5" fmla="*/ 4316203 h 4316203"/>
              <a:gd name="connsiteX6" fmla="*/ 0 w 6616700"/>
              <a:gd name="connsiteY6" fmla="*/ 4316203 h 4316203"/>
              <a:gd name="connsiteX7" fmla="*/ 0 w 6616700"/>
              <a:gd name="connsiteY7" fmla="*/ 719382 h 4316203"/>
              <a:gd name="connsiteX8" fmla="*/ 719382 w 6616700"/>
              <a:gd name="connsiteY8" fmla="*/ 0 h 4316203"/>
              <a:gd name="connsiteX0" fmla="*/ 6688382 w 6688382"/>
              <a:gd name="connsiteY0" fmla="*/ 0 h 7897603"/>
              <a:gd name="connsiteX1" fmla="*/ 5897318 w 6688382"/>
              <a:gd name="connsiteY1" fmla="*/ 3581400 h 7897603"/>
              <a:gd name="connsiteX2" fmla="*/ 6616700 w 6688382"/>
              <a:gd name="connsiteY2" fmla="*/ 4300782 h 7897603"/>
              <a:gd name="connsiteX3" fmla="*/ 6616700 w 6688382"/>
              <a:gd name="connsiteY3" fmla="*/ 7897603 h 7897603"/>
              <a:gd name="connsiteX4" fmla="*/ 6616700 w 6688382"/>
              <a:gd name="connsiteY4" fmla="*/ 7897603 h 7897603"/>
              <a:gd name="connsiteX5" fmla="*/ 0 w 6688382"/>
              <a:gd name="connsiteY5" fmla="*/ 7897603 h 7897603"/>
              <a:gd name="connsiteX6" fmla="*/ 0 w 6688382"/>
              <a:gd name="connsiteY6" fmla="*/ 7897603 h 7897603"/>
              <a:gd name="connsiteX7" fmla="*/ 0 w 6688382"/>
              <a:gd name="connsiteY7" fmla="*/ 4300782 h 7897603"/>
              <a:gd name="connsiteX8" fmla="*/ 6688382 w 6688382"/>
              <a:gd name="connsiteY8" fmla="*/ 0 h 7897603"/>
              <a:gd name="connsiteX0" fmla="*/ 6688382 w 6688382"/>
              <a:gd name="connsiteY0" fmla="*/ 0 h 7897603"/>
              <a:gd name="connsiteX1" fmla="*/ 5897318 w 6688382"/>
              <a:gd name="connsiteY1" fmla="*/ 3581400 h 7897603"/>
              <a:gd name="connsiteX2" fmla="*/ 6616700 w 6688382"/>
              <a:gd name="connsiteY2" fmla="*/ 4300782 h 7897603"/>
              <a:gd name="connsiteX3" fmla="*/ 6616700 w 6688382"/>
              <a:gd name="connsiteY3" fmla="*/ 7897603 h 7897603"/>
              <a:gd name="connsiteX4" fmla="*/ 6616700 w 6688382"/>
              <a:gd name="connsiteY4" fmla="*/ 7897603 h 7897603"/>
              <a:gd name="connsiteX5" fmla="*/ 0 w 6688382"/>
              <a:gd name="connsiteY5" fmla="*/ 7897603 h 7897603"/>
              <a:gd name="connsiteX6" fmla="*/ 0 w 6688382"/>
              <a:gd name="connsiteY6" fmla="*/ 7897603 h 7897603"/>
              <a:gd name="connsiteX7" fmla="*/ 4940300 w 6688382"/>
              <a:gd name="connsiteY7" fmla="*/ 3564182 h 7897603"/>
              <a:gd name="connsiteX8" fmla="*/ 6688382 w 6688382"/>
              <a:gd name="connsiteY8" fmla="*/ 0 h 7897603"/>
              <a:gd name="connsiteX0" fmla="*/ 6688382 w 6688382"/>
              <a:gd name="connsiteY0" fmla="*/ 0 h 7897603"/>
              <a:gd name="connsiteX1" fmla="*/ 5897318 w 6688382"/>
              <a:gd name="connsiteY1" fmla="*/ 3581400 h 7897603"/>
              <a:gd name="connsiteX2" fmla="*/ 6616700 w 6688382"/>
              <a:gd name="connsiteY2" fmla="*/ 4300782 h 7897603"/>
              <a:gd name="connsiteX3" fmla="*/ 6616700 w 6688382"/>
              <a:gd name="connsiteY3" fmla="*/ 7897603 h 7897603"/>
              <a:gd name="connsiteX4" fmla="*/ 6616700 w 6688382"/>
              <a:gd name="connsiteY4" fmla="*/ 7897603 h 7897603"/>
              <a:gd name="connsiteX5" fmla="*/ 0 w 6688382"/>
              <a:gd name="connsiteY5" fmla="*/ 7897603 h 7897603"/>
              <a:gd name="connsiteX6" fmla="*/ 0 w 6688382"/>
              <a:gd name="connsiteY6" fmla="*/ 7897603 h 7897603"/>
              <a:gd name="connsiteX7" fmla="*/ 4102100 w 6688382"/>
              <a:gd name="connsiteY7" fmla="*/ 3805482 h 7897603"/>
              <a:gd name="connsiteX8" fmla="*/ 6688382 w 6688382"/>
              <a:gd name="connsiteY8" fmla="*/ 0 h 7897603"/>
              <a:gd name="connsiteX0" fmla="*/ 5964482 w 6616700"/>
              <a:gd name="connsiteY0" fmla="*/ 0 h 7923003"/>
              <a:gd name="connsiteX1" fmla="*/ 5897318 w 6616700"/>
              <a:gd name="connsiteY1" fmla="*/ 3606800 h 7923003"/>
              <a:gd name="connsiteX2" fmla="*/ 6616700 w 6616700"/>
              <a:gd name="connsiteY2" fmla="*/ 4326182 h 7923003"/>
              <a:gd name="connsiteX3" fmla="*/ 6616700 w 6616700"/>
              <a:gd name="connsiteY3" fmla="*/ 7923003 h 7923003"/>
              <a:gd name="connsiteX4" fmla="*/ 6616700 w 6616700"/>
              <a:gd name="connsiteY4" fmla="*/ 7923003 h 7923003"/>
              <a:gd name="connsiteX5" fmla="*/ 0 w 6616700"/>
              <a:gd name="connsiteY5" fmla="*/ 7923003 h 7923003"/>
              <a:gd name="connsiteX6" fmla="*/ 0 w 6616700"/>
              <a:gd name="connsiteY6" fmla="*/ 7923003 h 7923003"/>
              <a:gd name="connsiteX7" fmla="*/ 4102100 w 6616700"/>
              <a:gd name="connsiteY7" fmla="*/ 3830882 h 7923003"/>
              <a:gd name="connsiteX8" fmla="*/ 5964482 w 6616700"/>
              <a:gd name="connsiteY8" fmla="*/ 0 h 7923003"/>
              <a:gd name="connsiteX0" fmla="*/ 5964482 w 6621218"/>
              <a:gd name="connsiteY0" fmla="*/ 0 h 7923003"/>
              <a:gd name="connsiteX1" fmla="*/ 6621218 w 6621218"/>
              <a:gd name="connsiteY1" fmla="*/ 0 h 7923003"/>
              <a:gd name="connsiteX2" fmla="*/ 6616700 w 6621218"/>
              <a:gd name="connsiteY2" fmla="*/ 4326182 h 7923003"/>
              <a:gd name="connsiteX3" fmla="*/ 6616700 w 6621218"/>
              <a:gd name="connsiteY3" fmla="*/ 7923003 h 7923003"/>
              <a:gd name="connsiteX4" fmla="*/ 6616700 w 6621218"/>
              <a:gd name="connsiteY4" fmla="*/ 7923003 h 7923003"/>
              <a:gd name="connsiteX5" fmla="*/ 0 w 6621218"/>
              <a:gd name="connsiteY5" fmla="*/ 7923003 h 7923003"/>
              <a:gd name="connsiteX6" fmla="*/ 0 w 6621218"/>
              <a:gd name="connsiteY6" fmla="*/ 7923003 h 7923003"/>
              <a:gd name="connsiteX7" fmla="*/ 4102100 w 6621218"/>
              <a:gd name="connsiteY7" fmla="*/ 3830882 h 7923003"/>
              <a:gd name="connsiteX8" fmla="*/ 5964482 w 6621218"/>
              <a:gd name="connsiteY8" fmla="*/ 0 h 7923003"/>
              <a:gd name="connsiteX0" fmla="*/ 6046594 w 6621218"/>
              <a:gd name="connsiteY0" fmla="*/ 0 h 8070634"/>
              <a:gd name="connsiteX1" fmla="*/ 6621218 w 6621218"/>
              <a:gd name="connsiteY1" fmla="*/ 147631 h 8070634"/>
              <a:gd name="connsiteX2" fmla="*/ 6616700 w 6621218"/>
              <a:gd name="connsiteY2" fmla="*/ 4473813 h 8070634"/>
              <a:gd name="connsiteX3" fmla="*/ 6616700 w 6621218"/>
              <a:gd name="connsiteY3" fmla="*/ 8070634 h 8070634"/>
              <a:gd name="connsiteX4" fmla="*/ 6616700 w 6621218"/>
              <a:gd name="connsiteY4" fmla="*/ 8070634 h 8070634"/>
              <a:gd name="connsiteX5" fmla="*/ 0 w 6621218"/>
              <a:gd name="connsiteY5" fmla="*/ 8070634 h 8070634"/>
              <a:gd name="connsiteX6" fmla="*/ 0 w 6621218"/>
              <a:gd name="connsiteY6" fmla="*/ 8070634 h 8070634"/>
              <a:gd name="connsiteX7" fmla="*/ 4102100 w 6621218"/>
              <a:gd name="connsiteY7" fmla="*/ 3978513 h 8070634"/>
              <a:gd name="connsiteX8" fmla="*/ 6046594 w 6621218"/>
              <a:gd name="connsiteY8" fmla="*/ 0 h 8070634"/>
              <a:gd name="connsiteX0" fmla="*/ 6046594 w 6668894"/>
              <a:gd name="connsiteY0" fmla="*/ 0 h 8070634"/>
              <a:gd name="connsiteX1" fmla="*/ 6668894 w 6668894"/>
              <a:gd name="connsiteY1" fmla="*/ 76200 h 8070634"/>
              <a:gd name="connsiteX2" fmla="*/ 6616700 w 6668894"/>
              <a:gd name="connsiteY2" fmla="*/ 4473813 h 8070634"/>
              <a:gd name="connsiteX3" fmla="*/ 6616700 w 6668894"/>
              <a:gd name="connsiteY3" fmla="*/ 8070634 h 8070634"/>
              <a:gd name="connsiteX4" fmla="*/ 6616700 w 6668894"/>
              <a:gd name="connsiteY4" fmla="*/ 8070634 h 8070634"/>
              <a:gd name="connsiteX5" fmla="*/ 0 w 6668894"/>
              <a:gd name="connsiteY5" fmla="*/ 8070634 h 8070634"/>
              <a:gd name="connsiteX6" fmla="*/ 0 w 6668894"/>
              <a:gd name="connsiteY6" fmla="*/ 8070634 h 8070634"/>
              <a:gd name="connsiteX7" fmla="*/ 4102100 w 6668894"/>
              <a:gd name="connsiteY7" fmla="*/ 3978513 h 8070634"/>
              <a:gd name="connsiteX8" fmla="*/ 6046594 w 6668894"/>
              <a:gd name="connsiteY8" fmla="*/ 0 h 8070634"/>
              <a:gd name="connsiteX0" fmla="*/ 6287894 w 6910194"/>
              <a:gd name="connsiteY0" fmla="*/ 0 h 8070634"/>
              <a:gd name="connsiteX1" fmla="*/ 6910194 w 6910194"/>
              <a:gd name="connsiteY1" fmla="*/ 76200 h 8070634"/>
              <a:gd name="connsiteX2" fmla="*/ 6858000 w 6910194"/>
              <a:gd name="connsiteY2" fmla="*/ 4473813 h 8070634"/>
              <a:gd name="connsiteX3" fmla="*/ 6858000 w 6910194"/>
              <a:gd name="connsiteY3" fmla="*/ 8070634 h 8070634"/>
              <a:gd name="connsiteX4" fmla="*/ 6858000 w 6910194"/>
              <a:gd name="connsiteY4" fmla="*/ 8070634 h 8070634"/>
              <a:gd name="connsiteX5" fmla="*/ 241300 w 6910194"/>
              <a:gd name="connsiteY5" fmla="*/ 8070634 h 8070634"/>
              <a:gd name="connsiteX6" fmla="*/ 0 w 6910194"/>
              <a:gd name="connsiteY6" fmla="*/ 8007134 h 8070634"/>
              <a:gd name="connsiteX7" fmla="*/ 4343400 w 6910194"/>
              <a:gd name="connsiteY7" fmla="*/ 3978513 h 8070634"/>
              <a:gd name="connsiteX8" fmla="*/ 6287894 w 6910194"/>
              <a:gd name="connsiteY8" fmla="*/ 0 h 8070634"/>
              <a:gd name="connsiteX0" fmla="*/ 6287894 w 6910194"/>
              <a:gd name="connsiteY0" fmla="*/ 0 h 8070634"/>
              <a:gd name="connsiteX1" fmla="*/ 6910194 w 6910194"/>
              <a:gd name="connsiteY1" fmla="*/ 76200 h 8070634"/>
              <a:gd name="connsiteX2" fmla="*/ 6858000 w 6910194"/>
              <a:gd name="connsiteY2" fmla="*/ 4473813 h 8070634"/>
              <a:gd name="connsiteX3" fmla="*/ 6858000 w 6910194"/>
              <a:gd name="connsiteY3" fmla="*/ 8070634 h 8070634"/>
              <a:gd name="connsiteX4" fmla="*/ 6858000 w 6910194"/>
              <a:gd name="connsiteY4" fmla="*/ 8070634 h 8070634"/>
              <a:gd name="connsiteX5" fmla="*/ 1714500 w 6910194"/>
              <a:gd name="connsiteY5" fmla="*/ 6953034 h 8070634"/>
              <a:gd name="connsiteX6" fmla="*/ 0 w 6910194"/>
              <a:gd name="connsiteY6" fmla="*/ 8007134 h 8070634"/>
              <a:gd name="connsiteX7" fmla="*/ 4343400 w 6910194"/>
              <a:gd name="connsiteY7" fmla="*/ 3978513 h 8070634"/>
              <a:gd name="connsiteX8" fmla="*/ 6287894 w 6910194"/>
              <a:gd name="connsiteY8" fmla="*/ 0 h 8070634"/>
              <a:gd name="connsiteX0" fmla="*/ 6287894 w 6910194"/>
              <a:gd name="connsiteY0" fmla="*/ 0 h 8070634"/>
              <a:gd name="connsiteX1" fmla="*/ 6910194 w 6910194"/>
              <a:gd name="connsiteY1" fmla="*/ 76200 h 8070634"/>
              <a:gd name="connsiteX2" fmla="*/ 6858000 w 6910194"/>
              <a:gd name="connsiteY2" fmla="*/ 4473813 h 8070634"/>
              <a:gd name="connsiteX3" fmla="*/ 6858000 w 6910194"/>
              <a:gd name="connsiteY3" fmla="*/ 8070634 h 8070634"/>
              <a:gd name="connsiteX4" fmla="*/ 6375400 w 6910194"/>
              <a:gd name="connsiteY4" fmla="*/ 5365534 h 8070634"/>
              <a:gd name="connsiteX5" fmla="*/ 1714500 w 6910194"/>
              <a:gd name="connsiteY5" fmla="*/ 6953034 h 8070634"/>
              <a:gd name="connsiteX6" fmla="*/ 0 w 6910194"/>
              <a:gd name="connsiteY6" fmla="*/ 8007134 h 8070634"/>
              <a:gd name="connsiteX7" fmla="*/ 4343400 w 6910194"/>
              <a:gd name="connsiteY7" fmla="*/ 3978513 h 8070634"/>
              <a:gd name="connsiteX8" fmla="*/ 6287894 w 6910194"/>
              <a:gd name="connsiteY8" fmla="*/ 0 h 8070634"/>
              <a:gd name="connsiteX0" fmla="*/ 6287894 w 6910194"/>
              <a:gd name="connsiteY0" fmla="*/ 0 h 8007134"/>
              <a:gd name="connsiteX1" fmla="*/ 6910194 w 6910194"/>
              <a:gd name="connsiteY1" fmla="*/ 76200 h 8007134"/>
              <a:gd name="connsiteX2" fmla="*/ 6858000 w 6910194"/>
              <a:gd name="connsiteY2" fmla="*/ 4473813 h 8007134"/>
              <a:gd name="connsiteX3" fmla="*/ 6883400 w 6910194"/>
              <a:gd name="connsiteY3" fmla="*/ 6343434 h 8007134"/>
              <a:gd name="connsiteX4" fmla="*/ 6375400 w 6910194"/>
              <a:gd name="connsiteY4" fmla="*/ 5365534 h 8007134"/>
              <a:gd name="connsiteX5" fmla="*/ 1714500 w 6910194"/>
              <a:gd name="connsiteY5" fmla="*/ 6953034 h 8007134"/>
              <a:gd name="connsiteX6" fmla="*/ 0 w 6910194"/>
              <a:gd name="connsiteY6" fmla="*/ 8007134 h 8007134"/>
              <a:gd name="connsiteX7" fmla="*/ 4343400 w 6910194"/>
              <a:gd name="connsiteY7" fmla="*/ 3978513 h 8007134"/>
              <a:gd name="connsiteX8" fmla="*/ 6287894 w 6910194"/>
              <a:gd name="connsiteY8" fmla="*/ 0 h 8007134"/>
              <a:gd name="connsiteX0" fmla="*/ 6287894 w 6910194"/>
              <a:gd name="connsiteY0" fmla="*/ 0 h 8007134"/>
              <a:gd name="connsiteX1" fmla="*/ 6910194 w 6910194"/>
              <a:gd name="connsiteY1" fmla="*/ 76200 h 8007134"/>
              <a:gd name="connsiteX2" fmla="*/ 6858000 w 6910194"/>
              <a:gd name="connsiteY2" fmla="*/ 4473813 h 8007134"/>
              <a:gd name="connsiteX3" fmla="*/ 6819900 w 6910194"/>
              <a:gd name="connsiteY3" fmla="*/ 6991134 h 8007134"/>
              <a:gd name="connsiteX4" fmla="*/ 6375400 w 6910194"/>
              <a:gd name="connsiteY4" fmla="*/ 5365534 h 8007134"/>
              <a:gd name="connsiteX5" fmla="*/ 1714500 w 6910194"/>
              <a:gd name="connsiteY5" fmla="*/ 6953034 h 8007134"/>
              <a:gd name="connsiteX6" fmla="*/ 0 w 6910194"/>
              <a:gd name="connsiteY6" fmla="*/ 8007134 h 8007134"/>
              <a:gd name="connsiteX7" fmla="*/ 4343400 w 6910194"/>
              <a:gd name="connsiteY7" fmla="*/ 3978513 h 8007134"/>
              <a:gd name="connsiteX8" fmla="*/ 6287894 w 6910194"/>
              <a:gd name="connsiteY8" fmla="*/ 0 h 8007134"/>
              <a:gd name="connsiteX0" fmla="*/ 6287894 w 6910194"/>
              <a:gd name="connsiteY0" fmla="*/ 0 h 8007134"/>
              <a:gd name="connsiteX1" fmla="*/ 6910194 w 6910194"/>
              <a:gd name="connsiteY1" fmla="*/ 76200 h 8007134"/>
              <a:gd name="connsiteX2" fmla="*/ 6858000 w 6910194"/>
              <a:gd name="connsiteY2" fmla="*/ 4473813 h 8007134"/>
              <a:gd name="connsiteX3" fmla="*/ 6819900 w 6910194"/>
              <a:gd name="connsiteY3" fmla="*/ 6991134 h 8007134"/>
              <a:gd name="connsiteX4" fmla="*/ 5563994 w 6910194"/>
              <a:gd name="connsiteY4" fmla="*/ 6985000 h 8007134"/>
              <a:gd name="connsiteX5" fmla="*/ 1714500 w 6910194"/>
              <a:gd name="connsiteY5" fmla="*/ 6953034 h 8007134"/>
              <a:gd name="connsiteX6" fmla="*/ 0 w 6910194"/>
              <a:gd name="connsiteY6" fmla="*/ 8007134 h 8007134"/>
              <a:gd name="connsiteX7" fmla="*/ 4343400 w 6910194"/>
              <a:gd name="connsiteY7" fmla="*/ 3978513 h 8007134"/>
              <a:gd name="connsiteX8" fmla="*/ 6287894 w 6910194"/>
              <a:gd name="connsiteY8" fmla="*/ 0 h 8007134"/>
              <a:gd name="connsiteX0" fmla="*/ 6287894 w 6910194"/>
              <a:gd name="connsiteY0" fmla="*/ 0 h 8007134"/>
              <a:gd name="connsiteX1" fmla="*/ 6910194 w 6910194"/>
              <a:gd name="connsiteY1" fmla="*/ 76200 h 8007134"/>
              <a:gd name="connsiteX2" fmla="*/ 6858000 w 6910194"/>
              <a:gd name="connsiteY2" fmla="*/ 4473813 h 8007134"/>
              <a:gd name="connsiteX3" fmla="*/ 6819900 w 6910194"/>
              <a:gd name="connsiteY3" fmla="*/ 6991134 h 8007134"/>
              <a:gd name="connsiteX4" fmla="*/ 5563994 w 6910194"/>
              <a:gd name="connsiteY4" fmla="*/ 6985000 h 8007134"/>
              <a:gd name="connsiteX5" fmla="*/ 1626994 w 6910194"/>
              <a:gd name="connsiteY5" fmla="*/ 6997700 h 8007134"/>
              <a:gd name="connsiteX6" fmla="*/ 0 w 6910194"/>
              <a:gd name="connsiteY6" fmla="*/ 8007134 h 8007134"/>
              <a:gd name="connsiteX7" fmla="*/ 4343400 w 6910194"/>
              <a:gd name="connsiteY7" fmla="*/ 3978513 h 8007134"/>
              <a:gd name="connsiteX8" fmla="*/ 6287894 w 6910194"/>
              <a:gd name="connsiteY8" fmla="*/ 0 h 8007134"/>
              <a:gd name="connsiteX0" fmla="*/ 6148194 w 6910194"/>
              <a:gd name="connsiteY0" fmla="*/ 50800 h 7930934"/>
              <a:gd name="connsiteX1" fmla="*/ 6910194 w 6910194"/>
              <a:gd name="connsiteY1" fmla="*/ 0 h 7930934"/>
              <a:gd name="connsiteX2" fmla="*/ 6858000 w 6910194"/>
              <a:gd name="connsiteY2" fmla="*/ 4397613 h 7930934"/>
              <a:gd name="connsiteX3" fmla="*/ 6819900 w 6910194"/>
              <a:gd name="connsiteY3" fmla="*/ 6914934 h 7930934"/>
              <a:gd name="connsiteX4" fmla="*/ 5563994 w 6910194"/>
              <a:gd name="connsiteY4" fmla="*/ 6908800 h 7930934"/>
              <a:gd name="connsiteX5" fmla="*/ 1626994 w 6910194"/>
              <a:gd name="connsiteY5" fmla="*/ 6921500 h 7930934"/>
              <a:gd name="connsiteX6" fmla="*/ 0 w 6910194"/>
              <a:gd name="connsiteY6" fmla="*/ 7930934 h 7930934"/>
              <a:gd name="connsiteX7" fmla="*/ 4343400 w 6910194"/>
              <a:gd name="connsiteY7" fmla="*/ 3902313 h 7930934"/>
              <a:gd name="connsiteX8" fmla="*/ 6148194 w 6910194"/>
              <a:gd name="connsiteY8" fmla="*/ 50800 h 7930934"/>
              <a:gd name="connsiteX0" fmla="*/ 6173594 w 6910194"/>
              <a:gd name="connsiteY0" fmla="*/ 76200 h 7930934"/>
              <a:gd name="connsiteX1" fmla="*/ 6910194 w 6910194"/>
              <a:gd name="connsiteY1" fmla="*/ 0 h 7930934"/>
              <a:gd name="connsiteX2" fmla="*/ 6858000 w 6910194"/>
              <a:gd name="connsiteY2" fmla="*/ 4397613 h 7930934"/>
              <a:gd name="connsiteX3" fmla="*/ 6819900 w 6910194"/>
              <a:gd name="connsiteY3" fmla="*/ 6914934 h 7930934"/>
              <a:gd name="connsiteX4" fmla="*/ 5563994 w 6910194"/>
              <a:gd name="connsiteY4" fmla="*/ 6908800 h 7930934"/>
              <a:gd name="connsiteX5" fmla="*/ 1626994 w 6910194"/>
              <a:gd name="connsiteY5" fmla="*/ 6921500 h 7930934"/>
              <a:gd name="connsiteX6" fmla="*/ 0 w 6910194"/>
              <a:gd name="connsiteY6" fmla="*/ 7930934 h 7930934"/>
              <a:gd name="connsiteX7" fmla="*/ 4343400 w 6910194"/>
              <a:gd name="connsiteY7" fmla="*/ 3902313 h 7930934"/>
              <a:gd name="connsiteX8" fmla="*/ 6173594 w 6910194"/>
              <a:gd name="connsiteY8" fmla="*/ 76200 h 7930934"/>
              <a:gd name="connsiteX0" fmla="*/ 6019800 w 6756400"/>
              <a:gd name="connsiteY0" fmla="*/ 76200 h 6985000"/>
              <a:gd name="connsiteX1" fmla="*/ 6756400 w 6756400"/>
              <a:gd name="connsiteY1" fmla="*/ 0 h 6985000"/>
              <a:gd name="connsiteX2" fmla="*/ 6704206 w 6756400"/>
              <a:gd name="connsiteY2" fmla="*/ 4397613 h 6985000"/>
              <a:gd name="connsiteX3" fmla="*/ 6666106 w 6756400"/>
              <a:gd name="connsiteY3" fmla="*/ 6914934 h 6985000"/>
              <a:gd name="connsiteX4" fmla="*/ 5410200 w 6756400"/>
              <a:gd name="connsiteY4" fmla="*/ 6908800 h 6985000"/>
              <a:gd name="connsiteX5" fmla="*/ 1473200 w 6756400"/>
              <a:gd name="connsiteY5" fmla="*/ 6921500 h 6985000"/>
              <a:gd name="connsiteX6" fmla="*/ 0 w 6756400"/>
              <a:gd name="connsiteY6" fmla="*/ 6985000 h 6985000"/>
              <a:gd name="connsiteX7" fmla="*/ 4189606 w 6756400"/>
              <a:gd name="connsiteY7" fmla="*/ 3902313 h 6985000"/>
              <a:gd name="connsiteX8" fmla="*/ 6019800 w 6756400"/>
              <a:gd name="connsiteY8" fmla="*/ 76200 h 6985000"/>
              <a:gd name="connsiteX0" fmla="*/ 5562600 w 6299200"/>
              <a:gd name="connsiteY0" fmla="*/ 76200 h 6946900"/>
              <a:gd name="connsiteX1" fmla="*/ 6299200 w 6299200"/>
              <a:gd name="connsiteY1" fmla="*/ 0 h 6946900"/>
              <a:gd name="connsiteX2" fmla="*/ 6247006 w 6299200"/>
              <a:gd name="connsiteY2" fmla="*/ 4397613 h 6946900"/>
              <a:gd name="connsiteX3" fmla="*/ 6208906 w 6299200"/>
              <a:gd name="connsiteY3" fmla="*/ 6914934 h 6946900"/>
              <a:gd name="connsiteX4" fmla="*/ 4953000 w 6299200"/>
              <a:gd name="connsiteY4" fmla="*/ 6908800 h 6946900"/>
              <a:gd name="connsiteX5" fmla="*/ 1016000 w 6299200"/>
              <a:gd name="connsiteY5" fmla="*/ 6921500 h 6946900"/>
              <a:gd name="connsiteX6" fmla="*/ 0 w 6299200"/>
              <a:gd name="connsiteY6" fmla="*/ 6946900 h 6946900"/>
              <a:gd name="connsiteX7" fmla="*/ 3732406 w 6299200"/>
              <a:gd name="connsiteY7" fmla="*/ 3902313 h 6946900"/>
              <a:gd name="connsiteX8" fmla="*/ 5562600 w 6299200"/>
              <a:gd name="connsiteY8" fmla="*/ 76200 h 6946900"/>
              <a:gd name="connsiteX0" fmla="*/ 5562600 w 6299200"/>
              <a:gd name="connsiteY0" fmla="*/ 76200 h 6946900"/>
              <a:gd name="connsiteX1" fmla="*/ 6299200 w 6299200"/>
              <a:gd name="connsiteY1" fmla="*/ 0 h 6946900"/>
              <a:gd name="connsiteX2" fmla="*/ 6247006 w 6299200"/>
              <a:gd name="connsiteY2" fmla="*/ 4397613 h 6946900"/>
              <a:gd name="connsiteX3" fmla="*/ 6208906 w 6299200"/>
              <a:gd name="connsiteY3" fmla="*/ 6914934 h 6946900"/>
              <a:gd name="connsiteX4" fmla="*/ 5054600 w 6299200"/>
              <a:gd name="connsiteY4" fmla="*/ 6908800 h 6946900"/>
              <a:gd name="connsiteX5" fmla="*/ 1016000 w 6299200"/>
              <a:gd name="connsiteY5" fmla="*/ 6921500 h 6946900"/>
              <a:gd name="connsiteX6" fmla="*/ 0 w 6299200"/>
              <a:gd name="connsiteY6" fmla="*/ 6946900 h 6946900"/>
              <a:gd name="connsiteX7" fmla="*/ 3732406 w 6299200"/>
              <a:gd name="connsiteY7" fmla="*/ 3902313 h 6946900"/>
              <a:gd name="connsiteX8" fmla="*/ 5562600 w 6299200"/>
              <a:gd name="connsiteY8" fmla="*/ 76200 h 6946900"/>
              <a:gd name="connsiteX0" fmla="*/ 5562600 w 6299200"/>
              <a:gd name="connsiteY0" fmla="*/ 76200 h 6946900"/>
              <a:gd name="connsiteX1" fmla="*/ 6299200 w 6299200"/>
              <a:gd name="connsiteY1" fmla="*/ 0 h 6946900"/>
              <a:gd name="connsiteX2" fmla="*/ 6247006 w 6299200"/>
              <a:gd name="connsiteY2" fmla="*/ 4397613 h 6946900"/>
              <a:gd name="connsiteX3" fmla="*/ 6208906 w 6299200"/>
              <a:gd name="connsiteY3" fmla="*/ 6914934 h 6946900"/>
              <a:gd name="connsiteX4" fmla="*/ 5245100 w 6299200"/>
              <a:gd name="connsiteY4" fmla="*/ 6934200 h 6946900"/>
              <a:gd name="connsiteX5" fmla="*/ 1016000 w 6299200"/>
              <a:gd name="connsiteY5" fmla="*/ 6921500 h 6946900"/>
              <a:gd name="connsiteX6" fmla="*/ 0 w 6299200"/>
              <a:gd name="connsiteY6" fmla="*/ 6946900 h 6946900"/>
              <a:gd name="connsiteX7" fmla="*/ 3732406 w 6299200"/>
              <a:gd name="connsiteY7" fmla="*/ 3902313 h 6946900"/>
              <a:gd name="connsiteX8" fmla="*/ 5562600 w 6299200"/>
              <a:gd name="connsiteY8" fmla="*/ 76200 h 6946900"/>
              <a:gd name="connsiteX0" fmla="*/ 5562600 w 6299200"/>
              <a:gd name="connsiteY0" fmla="*/ 76200 h 6953034"/>
              <a:gd name="connsiteX1" fmla="*/ 6299200 w 6299200"/>
              <a:gd name="connsiteY1" fmla="*/ 0 h 6953034"/>
              <a:gd name="connsiteX2" fmla="*/ 6247006 w 6299200"/>
              <a:gd name="connsiteY2" fmla="*/ 4397613 h 6953034"/>
              <a:gd name="connsiteX3" fmla="*/ 6247006 w 6299200"/>
              <a:gd name="connsiteY3" fmla="*/ 6953034 h 6953034"/>
              <a:gd name="connsiteX4" fmla="*/ 5245100 w 6299200"/>
              <a:gd name="connsiteY4" fmla="*/ 6934200 h 6953034"/>
              <a:gd name="connsiteX5" fmla="*/ 1016000 w 6299200"/>
              <a:gd name="connsiteY5" fmla="*/ 6921500 h 6953034"/>
              <a:gd name="connsiteX6" fmla="*/ 0 w 6299200"/>
              <a:gd name="connsiteY6" fmla="*/ 6946900 h 6953034"/>
              <a:gd name="connsiteX7" fmla="*/ 3732406 w 6299200"/>
              <a:gd name="connsiteY7" fmla="*/ 3902313 h 6953034"/>
              <a:gd name="connsiteX8" fmla="*/ 5562600 w 6299200"/>
              <a:gd name="connsiteY8" fmla="*/ 76200 h 6953034"/>
              <a:gd name="connsiteX0" fmla="*/ 5562600 w 6299200"/>
              <a:gd name="connsiteY0" fmla="*/ 76200 h 6953034"/>
              <a:gd name="connsiteX1" fmla="*/ 6299200 w 6299200"/>
              <a:gd name="connsiteY1" fmla="*/ 0 h 6953034"/>
              <a:gd name="connsiteX2" fmla="*/ 6247006 w 6299200"/>
              <a:gd name="connsiteY2" fmla="*/ 4397613 h 6953034"/>
              <a:gd name="connsiteX3" fmla="*/ 6247006 w 6299200"/>
              <a:gd name="connsiteY3" fmla="*/ 6953034 h 6953034"/>
              <a:gd name="connsiteX4" fmla="*/ 5245100 w 6299200"/>
              <a:gd name="connsiteY4" fmla="*/ 6934200 h 6953034"/>
              <a:gd name="connsiteX5" fmla="*/ 825500 w 6299200"/>
              <a:gd name="connsiteY5" fmla="*/ 6946900 h 6953034"/>
              <a:gd name="connsiteX6" fmla="*/ 0 w 6299200"/>
              <a:gd name="connsiteY6" fmla="*/ 6946900 h 6953034"/>
              <a:gd name="connsiteX7" fmla="*/ 3732406 w 6299200"/>
              <a:gd name="connsiteY7" fmla="*/ 3902313 h 6953034"/>
              <a:gd name="connsiteX8" fmla="*/ 5562600 w 6299200"/>
              <a:gd name="connsiteY8" fmla="*/ 76200 h 6953034"/>
              <a:gd name="connsiteX0" fmla="*/ 5613400 w 6299200"/>
              <a:gd name="connsiteY0" fmla="*/ 12700 h 6953034"/>
              <a:gd name="connsiteX1" fmla="*/ 6299200 w 6299200"/>
              <a:gd name="connsiteY1" fmla="*/ 0 h 6953034"/>
              <a:gd name="connsiteX2" fmla="*/ 6247006 w 6299200"/>
              <a:gd name="connsiteY2" fmla="*/ 4397613 h 6953034"/>
              <a:gd name="connsiteX3" fmla="*/ 6247006 w 6299200"/>
              <a:gd name="connsiteY3" fmla="*/ 6953034 h 6953034"/>
              <a:gd name="connsiteX4" fmla="*/ 5245100 w 6299200"/>
              <a:gd name="connsiteY4" fmla="*/ 6934200 h 6953034"/>
              <a:gd name="connsiteX5" fmla="*/ 825500 w 6299200"/>
              <a:gd name="connsiteY5" fmla="*/ 6946900 h 6953034"/>
              <a:gd name="connsiteX6" fmla="*/ 0 w 6299200"/>
              <a:gd name="connsiteY6" fmla="*/ 6946900 h 6953034"/>
              <a:gd name="connsiteX7" fmla="*/ 3732406 w 6299200"/>
              <a:gd name="connsiteY7" fmla="*/ 3902313 h 6953034"/>
              <a:gd name="connsiteX8" fmla="*/ 5613400 w 6299200"/>
              <a:gd name="connsiteY8" fmla="*/ 12700 h 6953034"/>
              <a:gd name="connsiteX0" fmla="*/ 5562600 w 6299200"/>
              <a:gd name="connsiteY0" fmla="*/ 45719 h 6953034"/>
              <a:gd name="connsiteX1" fmla="*/ 6299200 w 6299200"/>
              <a:gd name="connsiteY1" fmla="*/ 0 h 6953034"/>
              <a:gd name="connsiteX2" fmla="*/ 6247006 w 6299200"/>
              <a:gd name="connsiteY2" fmla="*/ 4397613 h 6953034"/>
              <a:gd name="connsiteX3" fmla="*/ 6247006 w 6299200"/>
              <a:gd name="connsiteY3" fmla="*/ 6953034 h 6953034"/>
              <a:gd name="connsiteX4" fmla="*/ 5245100 w 6299200"/>
              <a:gd name="connsiteY4" fmla="*/ 6934200 h 6953034"/>
              <a:gd name="connsiteX5" fmla="*/ 825500 w 6299200"/>
              <a:gd name="connsiteY5" fmla="*/ 6946900 h 6953034"/>
              <a:gd name="connsiteX6" fmla="*/ 0 w 6299200"/>
              <a:gd name="connsiteY6" fmla="*/ 6946900 h 6953034"/>
              <a:gd name="connsiteX7" fmla="*/ 3732406 w 6299200"/>
              <a:gd name="connsiteY7" fmla="*/ 3902313 h 6953034"/>
              <a:gd name="connsiteX8" fmla="*/ 5562600 w 6299200"/>
              <a:gd name="connsiteY8" fmla="*/ 45719 h 6953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9200" h="6953034">
                <a:moveTo>
                  <a:pt x="5562600" y="45719"/>
                </a:moveTo>
                <a:lnTo>
                  <a:pt x="6299200" y="0"/>
                </a:lnTo>
                <a:lnTo>
                  <a:pt x="6247006" y="4397613"/>
                </a:lnTo>
                <a:lnTo>
                  <a:pt x="6247006" y="6953034"/>
                </a:lnTo>
                <a:lnTo>
                  <a:pt x="5245100" y="6934200"/>
                </a:lnTo>
                <a:lnTo>
                  <a:pt x="825500" y="6946900"/>
                </a:lnTo>
                <a:lnTo>
                  <a:pt x="0" y="6946900"/>
                </a:lnTo>
                <a:lnTo>
                  <a:pt x="3732406" y="3902313"/>
                </a:lnTo>
                <a:lnTo>
                  <a:pt x="5562600" y="45719"/>
                </a:lnTo>
                <a:close/>
              </a:path>
            </a:pathLst>
          </a:custGeom>
          <a:gradFill flip="none" rotWithShape="1">
            <a:gsLst>
              <a:gs pos="5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lin ang="132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chemeClr val="bg1"/>
            </a:glow>
            <a:outerShdw sx="1000" sy="1000" algn="ctr" rotWithShape="0">
              <a:srgbClr val="367CFF"/>
            </a:outerShdw>
            <a:softEdge rad="0"/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ru-RU" sz="450" b="1" kern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2AC4948-A7ED-43AE-9AE1-1034D401D0F5}"/>
              </a:ext>
            </a:extLst>
          </p:cNvPr>
          <p:cNvSpPr/>
          <p:nvPr userDrawn="1"/>
        </p:nvSpPr>
        <p:spPr>
          <a:xfrm>
            <a:off x="8433880" y="2996120"/>
            <a:ext cx="758757" cy="564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Freeform 131">
            <a:extLst>
              <a:ext uri="{FF2B5EF4-FFF2-40B4-BE49-F238E27FC236}">
                <a16:creationId xmlns:a16="http://schemas.microsoft.com/office/drawing/2014/main" id="{E271C5CC-6FD4-43ED-B7ED-2988CB8AA1B6}"/>
              </a:ext>
            </a:extLst>
          </p:cNvPr>
          <p:cNvSpPr>
            <a:spLocks/>
          </p:cNvSpPr>
          <p:nvPr userDrawn="1"/>
        </p:nvSpPr>
        <p:spPr bwMode="auto">
          <a:xfrm>
            <a:off x="1534321" y="1250043"/>
            <a:ext cx="9618660" cy="6113975"/>
          </a:xfrm>
          <a:custGeom>
            <a:avLst/>
            <a:gdLst>
              <a:gd name="connsiteX0" fmla="*/ 9162777 w 9367131"/>
              <a:gd name="connsiteY0" fmla="*/ 0 h 5954094"/>
              <a:gd name="connsiteX1" fmla="*/ 9367131 w 9367131"/>
              <a:gd name="connsiteY1" fmla="*/ 482672 h 5954094"/>
              <a:gd name="connsiteX2" fmla="*/ 9171075 w 9367131"/>
              <a:gd name="connsiteY2" fmla="*/ 482672 h 5954094"/>
              <a:gd name="connsiteX3" fmla="*/ 8258220 w 9367131"/>
              <a:gd name="connsiteY3" fmla="*/ 2548006 h 5954094"/>
              <a:gd name="connsiteX4" fmla="*/ 4343320 w 9367131"/>
              <a:gd name="connsiteY4" fmla="*/ 5954094 h 5954094"/>
              <a:gd name="connsiteX5" fmla="*/ 0 w 9367131"/>
              <a:gd name="connsiteY5" fmla="*/ 5954094 h 5954094"/>
              <a:gd name="connsiteX6" fmla="*/ 7459473 w 9367131"/>
              <a:gd name="connsiteY6" fmla="*/ 2548006 h 5954094"/>
              <a:gd name="connsiteX7" fmla="*/ 7459472 w 9367131"/>
              <a:gd name="connsiteY7" fmla="*/ 2548006 h 5954094"/>
              <a:gd name="connsiteX8" fmla="*/ 8735395 w 9367131"/>
              <a:gd name="connsiteY8" fmla="*/ 500929 h 5954094"/>
              <a:gd name="connsiteX9" fmla="*/ 8535189 w 9367131"/>
              <a:gd name="connsiteY9" fmla="*/ 500929 h 5954094"/>
              <a:gd name="connsiteX10" fmla="*/ 9162777 w 9367131"/>
              <a:gd name="connsiteY10" fmla="*/ 0 h 5954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367131" h="5954094">
                <a:moveTo>
                  <a:pt x="9162777" y="0"/>
                </a:moveTo>
                <a:lnTo>
                  <a:pt x="9367131" y="482672"/>
                </a:lnTo>
                <a:lnTo>
                  <a:pt x="9171075" y="482672"/>
                </a:lnTo>
                <a:lnTo>
                  <a:pt x="8258220" y="2548006"/>
                </a:lnTo>
                <a:lnTo>
                  <a:pt x="4343320" y="5954094"/>
                </a:lnTo>
                <a:lnTo>
                  <a:pt x="0" y="5954094"/>
                </a:lnTo>
                <a:lnTo>
                  <a:pt x="7459473" y="2548006"/>
                </a:lnTo>
                <a:lnTo>
                  <a:pt x="7459472" y="2548006"/>
                </a:lnTo>
                <a:lnTo>
                  <a:pt x="8735395" y="500929"/>
                </a:lnTo>
                <a:lnTo>
                  <a:pt x="8535189" y="500929"/>
                </a:lnTo>
                <a:lnTo>
                  <a:pt x="9162777" y="0"/>
                </a:lnTo>
                <a:close/>
              </a:path>
            </a:pathLst>
          </a:custGeom>
          <a:pattFill prst="pct75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800000"/>
          </a:ln>
          <a:effectLst>
            <a:glow>
              <a:schemeClr val="bg1"/>
            </a:glow>
            <a:outerShdw sx="1000" sy="1000" algn="ctr" rotWithShape="0">
              <a:srgbClr val="367CFF"/>
            </a:outerShdw>
            <a:softEdge rad="0"/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en-US" sz="450" b="1" ker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C96F624-DDCD-4056-84D4-FE5406A64CE8}"/>
              </a:ext>
            </a:extLst>
          </p:cNvPr>
          <p:cNvSpPr/>
          <p:nvPr userDrawn="1"/>
        </p:nvSpPr>
        <p:spPr>
          <a:xfrm>
            <a:off x="5982510" y="3988341"/>
            <a:ext cx="758757" cy="564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43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22669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559059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279" userDrawn="1">
          <p15:clr>
            <a:srgbClr val="FBAE40"/>
          </p15:clr>
        </p15:guide>
        <p15:guide id="4" pos="7401" userDrawn="1">
          <p15:clr>
            <a:srgbClr val="FBAE40"/>
          </p15:clr>
        </p15:guide>
        <p15:guide id="5" orient="horz" pos="323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922A43EE-37ED-0EF7-321F-44564C1CAB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53566" y="392400"/>
            <a:ext cx="6073200" cy="607320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/>
          <a:lstStyle>
            <a:lvl1pPr>
              <a:defRPr lang="ru-RU" dirty="0"/>
            </a:lvl1pPr>
          </a:lstStyle>
          <a:p>
            <a:pPr lvl="0"/>
            <a:endParaRPr lang="ru-RU" dirty="0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22669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707969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279" userDrawn="1">
          <p15:clr>
            <a:srgbClr val="FBAE40"/>
          </p15:clr>
        </p15:guide>
        <p15:guide id="4" pos="7401" userDrawn="1">
          <p15:clr>
            <a:srgbClr val="FBAE40"/>
          </p15:clr>
        </p15:guide>
        <p15:guide id="5" orient="horz" pos="323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8555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1" r:id="rId2"/>
    <p:sldLayoutId id="2147483661" r:id="rId3"/>
    <p:sldLayoutId id="2147483650" r:id="rId4"/>
    <p:sldLayoutId id="2147483684" r:id="rId5"/>
    <p:sldLayoutId id="2147483688" r:id="rId6"/>
    <p:sldLayoutId id="2147483683" r:id="rId7"/>
    <p:sldLayoutId id="2147483675" r:id="rId8"/>
    <p:sldLayoutId id="2147483690" r:id="rId9"/>
    <p:sldLayoutId id="2147483689" r:id="rId10"/>
    <p:sldLayoutId id="2147483677" r:id="rId11"/>
    <p:sldLayoutId id="2147483692" r:id="rId12"/>
    <p:sldLayoutId id="2147483678" r:id="rId13"/>
    <p:sldLayoutId id="2147483693" r:id="rId14"/>
    <p:sldLayoutId id="2147483676" r:id="rId15"/>
    <p:sldLayoutId id="2147483674" r:id="rId16"/>
    <p:sldLayoutId id="2147483680" r:id="rId17"/>
    <p:sldLayoutId id="2147483694" r:id="rId18"/>
    <p:sldLayoutId id="2147483681" r:id="rId19"/>
    <p:sldLayoutId id="2147483682" r:id="rId20"/>
    <p:sldLayoutId id="2147483679" r:id="rId21"/>
    <p:sldLayoutId id="2147483696" r:id="rId22"/>
    <p:sldLayoutId id="2147483697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gkbyudina.ru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9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chart" Target="../charts/chart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chart" Target="../charts/char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F1E0505-E303-D8ED-6CC0-D70EACE43B47}"/>
              </a:ext>
            </a:extLst>
          </p:cNvPr>
          <p:cNvSpPr txBox="1">
            <a:spLocks/>
          </p:cNvSpPr>
          <p:nvPr/>
        </p:nvSpPr>
        <p:spPr bwMode="gray">
          <a:xfrm>
            <a:off x="7885562" y="4316246"/>
            <a:ext cx="3805871" cy="84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ru-RU" sz="2400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Главный врач </a:t>
            </a:r>
          </a:p>
          <a:p>
            <a:pPr algn="ctr">
              <a:lnSpc>
                <a:spcPct val="120000"/>
              </a:lnSpc>
            </a:pPr>
            <a:r>
              <a:rPr lang="ru-RU" sz="2400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ГБУЗ «ГКБ им. С.С. Юдина ДЗМ»</a:t>
            </a:r>
          </a:p>
        </p:txBody>
      </p:sp>
      <p:sp>
        <p:nvSpPr>
          <p:cNvPr id="7" name="Rounded Rectangle 17">
            <a:extLst>
              <a:ext uri="{FF2B5EF4-FFF2-40B4-BE49-F238E27FC236}">
                <a16:creationId xmlns:a16="http://schemas.microsoft.com/office/drawing/2014/main" id="{6AB33A65-AF4F-1F56-FEAF-DC2BF6049A20}"/>
              </a:ext>
            </a:extLst>
          </p:cNvPr>
          <p:cNvSpPr/>
          <p:nvPr/>
        </p:nvSpPr>
        <p:spPr>
          <a:xfrm>
            <a:off x="8396840" y="5407936"/>
            <a:ext cx="3174328" cy="1081354"/>
          </a:xfrm>
          <a:prstGeom prst="round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228600"/>
            <a:r>
              <a:rPr lang="ru-RU" sz="2400" dirty="0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ПАПЫШЕВА</a:t>
            </a:r>
          </a:p>
          <a:p>
            <a:pPr algn="ctr" defTabSz="228600"/>
            <a:r>
              <a:rPr lang="ru-RU" sz="2400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 Ольга </a:t>
            </a:r>
            <a:r>
              <a:rPr lang="ru-RU" sz="2400" dirty="0" err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Виуленовна</a:t>
            </a:r>
            <a:endParaRPr lang="ru-RU" sz="1000" dirty="0"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 defTabSz="228600"/>
            <a:endParaRPr lang="ru-RU" sz="900" kern="0" dirty="0">
              <a:solidFill>
                <a:srgbClr val="FFFFFF"/>
              </a:solidFill>
              <a:latin typeface="Oswald Light" pitchFamily="2" charset="-5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236CCD-9B28-5CE5-3DDC-C40178E1D1A6}"/>
              </a:ext>
            </a:extLst>
          </p:cNvPr>
          <p:cNvSpPr txBox="1"/>
          <p:nvPr/>
        </p:nvSpPr>
        <p:spPr>
          <a:xfrm>
            <a:off x="6630389" y="2377254"/>
            <a:ext cx="5561611" cy="193899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ГОДОВОЙ ОТЧЕТ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 2023 год</a:t>
            </a:r>
            <a:endParaRPr lang="en-US" sz="6000" dirty="0">
              <a:solidFill>
                <a:schemeClr val="bg1"/>
              </a:solidFill>
              <a:latin typeface="Oswald" pitchFamily="2" charset="-52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C610529-DC9F-DC1D-7DE1-8C61F6D39FB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9902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ПОКАЗАТЕЛИ ЗАБОЛЕВАЕМОСТИ 2021/2022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441751" y="1019587"/>
            <a:ext cx="9262761" cy="5184576"/>
          </a:xfrm>
          <a:prstGeom prst="roundRect">
            <a:avLst>
              <a:gd name="adj" fmla="val 1954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712273" y="1634439"/>
            <a:ext cx="1599621" cy="4248795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511060" y="1672862"/>
            <a:ext cx="1584176" cy="4248795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367100" y="1652860"/>
            <a:ext cx="1584176" cy="4248795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095458" y="1560820"/>
            <a:ext cx="1584176" cy="4330380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904238" y="1634439"/>
            <a:ext cx="1584176" cy="4248795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Заголовок 1"/>
          <p:cNvSpPr txBox="1">
            <a:spLocks/>
          </p:cNvSpPr>
          <p:nvPr/>
        </p:nvSpPr>
        <p:spPr>
          <a:xfrm>
            <a:off x="1703438" y="2146760"/>
            <a:ext cx="1584176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системы кровообращения</a:t>
            </a:r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>
            <a:off x="3503638" y="2141710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органов дыхания</a:t>
            </a:r>
          </a:p>
        </p:txBody>
      </p:sp>
      <p:sp>
        <p:nvSpPr>
          <p:cNvPr id="65" name="Заголовок 1"/>
          <p:cNvSpPr txBox="1">
            <a:spLocks/>
          </p:cNvSpPr>
          <p:nvPr/>
        </p:nvSpPr>
        <p:spPr>
          <a:xfrm>
            <a:off x="5303838" y="2141710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органов пищеварения</a:t>
            </a:r>
          </a:p>
        </p:txBody>
      </p:sp>
      <p:sp>
        <p:nvSpPr>
          <p:cNvPr id="66" name="Заголовок 1"/>
          <p:cNvSpPr txBox="1">
            <a:spLocks/>
          </p:cNvSpPr>
          <p:nvPr/>
        </p:nvSpPr>
        <p:spPr>
          <a:xfrm>
            <a:off x="7104038" y="2134725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костно-мышечной системы</a:t>
            </a:r>
          </a:p>
        </p:txBody>
      </p:sp>
      <p:sp>
        <p:nvSpPr>
          <p:cNvPr id="67" name="Заголовок 1"/>
          <p:cNvSpPr txBox="1">
            <a:spLocks/>
          </p:cNvSpPr>
          <p:nvPr/>
        </p:nvSpPr>
        <p:spPr>
          <a:xfrm>
            <a:off x="8904238" y="2134725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мочеполовой системы</a:t>
            </a:r>
          </a:p>
        </p:txBody>
      </p:sp>
      <p:sp>
        <p:nvSpPr>
          <p:cNvPr id="74" name="Заголовок 1"/>
          <p:cNvSpPr txBox="1">
            <a:spLocks/>
          </p:cNvSpPr>
          <p:nvPr/>
        </p:nvSpPr>
        <p:spPr>
          <a:xfrm rot="16200000">
            <a:off x="1268058" y="3418968"/>
            <a:ext cx="1440160" cy="2937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5211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6" name="Заголовок 1"/>
          <p:cNvSpPr txBox="1">
            <a:spLocks/>
          </p:cNvSpPr>
          <p:nvPr/>
        </p:nvSpPr>
        <p:spPr>
          <a:xfrm rot="16200000">
            <a:off x="3439333" y="2795150"/>
            <a:ext cx="732288" cy="2937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4021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sp>
        <p:nvSpPr>
          <p:cNvPr id="77" name="Заголовок 1"/>
          <p:cNvSpPr txBox="1">
            <a:spLocks/>
          </p:cNvSpPr>
          <p:nvPr/>
        </p:nvSpPr>
        <p:spPr>
          <a:xfrm rot="16200000">
            <a:off x="4715337" y="4206932"/>
            <a:ext cx="1778136" cy="2937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1388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8" name="Заголовок 1"/>
          <p:cNvSpPr txBox="1">
            <a:spLocks/>
          </p:cNvSpPr>
          <p:nvPr/>
        </p:nvSpPr>
        <p:spPr>
          <a:xfrm rot="16200000">
            <a:off x="6597964" y="3932778"/>
            <a:ext cx="1583582" cy="2937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2211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sp>
        <p:nvSpPr>
          <p:cNvPr id="79" name="Заголовок 1"/>
          <p:cNvSpPr txBox="1">
            <a:spLocks/>
          </p:cNvSpPr>
          <p:nvPr/>
        </p:nvSpPr>
        <p:spPr>
          <a:xfrm rot="16200000">
            <a:off x="8306703" y="3417642"/>
            <a:ext cx="1800201" cy="2937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3519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sp>
        <p:nvSpPr>
          <p:cNvPr id="80" name="Овал 79"/>
          <p:cNvSpPr/>
          <p:nvPr/>
        </p:nvSpPr>
        <p:spPr>
          <a:xfrm>
            <a:off x="26181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" name="Рисунок 8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077" y="1442690"/>
            <a:ext cx="582686" cy="582686"/>
          </a:xfrm>
          <a:prstGeom prst="rect">
            <a:avLst/>
          </a:prstGeom>
        </p:spPr>
      </p:pic>
      <p:sp>
        <p:nvSpPr>
          <p:cNvPr id="82" name="Овал 81"/>
          <p:cNvSpPr/>
          <p:nvPr/>
        </p:nvSpPr>
        <p:spPr>
          <a:xfrm>
            <a:off x="44183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62185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80187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98189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6" name="Рисунок 8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298" y="1493859"/>
            <a:ext cx="491474" cy="491474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494" y="1465355"/>
            <a:ext cx="562430" cy="562430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606" y="1532577"/>
            <a:ext cx="537834" cy="537834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477" y="1455431"/>
            <a:ext cx="568491" cy="568491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1838213" y="4270162"/>
            <a:ext cx="303476" cy="133180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3623835" y="3368355"/>
            <a:ext cx="303476" cy="223468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5448834" y="5222910"/>
            <a:ext cx="303476" cy="34943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7242097" y="4858862"/>
            <a:ext cx="303476" cy="72809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9055066" y="4469664"/>
            <a:ext cx="303476" cy="111729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TextBox 53"/>
          <p:cNvSpPr txBox="1"/>
          <p:nvPr/>
        </p:nvSpPr>
        <p:spPr>
          <a:xfrm>
            <a:off x="1580822" y="5644979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21</a:t>
            </a:r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2828257" y="3350642"/>
            <a:ext cx="303476" cy="2251322"/>
          </a:xfrm>
          <a:prstGeom prst="rect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5" name="TextBox 74"/>
          <p:cNvSpPr txBox="1"/>
          <p:nvPr/>
        </p:nvSpPr>
        <p:spPr>
          <a:xfrm>
            <a:off x="2603998" y="5663006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22</a:t>
            </a:r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</a:t>
            </a:r>
          </a:p>
        </p:txBody>
      </p:sp>
      <p:sp>
        <p:nvSpPr>
          <p:cNvPr id="91" name="Заголовок 1"/>
          <p:cNvSpPr txBox="1">
            <a:spLocks/>
          </p:cNvSpPr>
          <p:nvPr/>
        </p:nvSpPr>
        <p:spPr>
          <a:xfrm rot="16200000">
            <a:off x="2250153" y="2477221"/>
            <a:ext cx="1440160" cy="2937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5595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4594719" y="4932776"/>
            <a:ext cx="303476" cy="645335"/>
          </a:xfrm>
          <a:prstGeom prst="rect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Заголовок 1"/>
          <p:cNvSpPr txBox="1">
            <a:spLocks/>
          </p:cNvSpPr>
          <p:nvPr/>
        </p:nvSpPr>
        <p:spPr>
          <a:xfrm rot="16200000">
            <a:off x="4692555" y="4028461"/>
            <a:ext cx="1674632" cy="2937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400096" y="5662107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21</a:t>
            </a:r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4313852" y="565543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6431942" y="4836011"/>
            <a:ext cx="303476" cy="729404"/>
          </a:xfrm>
          <a:prstGeom prst="rect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8" name="Заголовок 1"/>
          <p:cNvSpPr txBox="1">
            <a:spLocks/>
          </p:cNvSpPr>
          <p:nvPr/>
        </p:nvSpPr>
        <p:spPr>
          <a:xfrm rot="16200000">
            <a:off x="5690889" y="3692960"/>
            <a:ext cx="1778136" cy="2937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1571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208202" y="5669347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21</a:t>
            </a:r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158238" y="5700249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</a:t>
            </a:r>
          </a:p>
        </p:txBody>
      </p:sp>
      <p:sp>
        <p:nvSpPr>
          <p:cNvPr id="102" name="Прямоугольник 101"/>
          <p:cNvSpPr/>
          <p:nvPr/>
        </p:nvSpPr>
        <p:spPr>
          <a:xfrm>
            <a:off x="8253100" y="4407226"/>
            <a:ext cx="303476" cy="1158595"/>
          </a:xfrm>
          <a:prstGeom prst="rect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3" name="Заголовок 1"/>
          <p:cNvSpPr txBox="1">
            <a:spLocks/>
          </p:cNvSpPr>
          <p:nvPr/>
        </p:nvSpPr>
        <p:spPr>
          <a:xfrm rot="16200000">
            <a:off x="7617935" y="3418969"/>
            <a:ext cx="1583582" cy="2937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2228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sp>
        <p:nvSpPr>
          <p:cNvPr id="104" name="Прямоугольник 103"/>
          <p:cNvSpPr/>
          <p:nvPr/>
        </p:nvSpPr>
        <p:spPr>
          <a:xfrm>
            <a:off x="10002376" y="3755891"/>
            <a:ext cx="303476" cy="1841150"/>
          </a:xfrm>
          <a:prstGeom prst="rect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5" name="Заголовок 1"/>
          <p:cNvSpPr txBox="1">
            <a:spLocks/>
          </p:cNvSpPr>
          <p:nvPr/>
        </p:nvSpPr>
        <p:spPr>
          <a:xfrm rot="16200000">
            <a:off x="9247380" y="2598164"/>
            <a:ext cx="1800201" cy="2937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3324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6996133" y="5722972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21</a:t>
            </a:r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8794412" y="5700059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21</a:t>
            </a:r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9715696" y="572072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7949944" y="5725059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</a:t>
            </a:r>
          </a:p>
        </p:txBody>
      </p:sp>
      <p:sp>
        <p:nvSpPr>
          <p:cNvPr id="113" name="Заголовок 1"/>
          <p:cNvSpPr txBox="1">
            <a:spLocks/>
          </p:cNvSpPr>
          <p:nvPr/>
        </p:nvSpPr>
        <p:spPr>
          <a:xfrm>
            <a:off x="2847915" y="5012628"/>
            <a:ext cx="278558" cy="4479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4" name="Заголовок 1"/>
          <p:cNvSpPr txBox="1">
            <a:spLocks/>
          </p:cNvSpPr>
          <p:nvPr/>
        </p:nvSpPr>
        <p:spPr>
          <a:xfrm>
            <a:off x="2820332" y="5296661"/>
            <a:ext cx="464404" cy="4421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6" name="Заголовок 1"/>
          <p:cNvSpPr txBox="1">
            <a:spLocks/>
          </p:cNvSpPr>
          <p:nvPr/>
        </p:nvSpPr>
        <p:spPr>
          <a:xfrm>
            <a:off x="2215843" y="4870574"/>
            <a:ext cx="535753" cy="7313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&lt;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8" name="Заголовок 1"/>
          <p:cNvSpPr txBox="1">
            <a:spLocks/>
          </p:cNvSpPr>
          <p:nvPr/>
        </p:nvSpPr>
        <p:spPr>
          <a:xfrm>
            <a:off x="3935269" y="4907472"/>
            <a:ext cx="614230" cy="694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&gt;</a:t>
            </a:r>
            <a:endParaRPr lang="ru-RU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61</a:t>
            </a:r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0" name="Заголовок 1"/>
          <p:cNvSpPr txBox="1">
            <a:spLocks/>
          </p:cNvSpPr>
          <p:nvPr/>
        </p:nvSpPr>
        <p:spPr>
          <a:xfrm>
            <a:off x="5798756" y="4932776"/>
            <a:ext cx="598376" cy="63956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&lt; 13%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2" name="Заголовок 1"/>
          <p:cNvSpPr txBox="1">
            <a:spLocks/>
          </p:cNvSpPr>
          <p:nvPr/>
        </p:nvSpPr>
        <p:spPr>
          <a:xfrm>
            <a:off x="7659485" y="4932776"/>
            <a:ext cx="581236" cy="6619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&lt;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1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4" name="Заголовок 1"/>
          <p:cNvSpPr txBox="1">
            <a:spLocks/>
          </p:cNvSpPr>
          <p:nvPr/>
        </p:nvSpPr>
        <p:spPr>
          <a:xfrm>
            <a:off x="9438874" y="4858862"/>
            <a:ext cx="551123" cy="7046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&gt;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6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6F7B0F0A-40A8-4222-528F-0ACA04D73363}"/>
              </a:ext>
            </a:extLst>
          </p:cNvPr>
          <p:cNvCxnSpPr/>
          <p:nvPr/>
        </p:nvCxnSpPr>
        <p:spPr>
          <a:xfrm>
            <a:off x="695325" y="244474"/>
            <a:ext cx="1080135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Заголовок 1"/>
          <p:cNvSpPr txBox="1">
            <a:spLocks/>
          </p:cNvSpPr>
          <p:nvPr/>
        </p:nvSpPr>
        <p:spPr>
          <a:xfrm rot="16200000">
            <a:off x="4354642" y="4342458"/>
            <a:ext cx="732288" cy="2937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1568 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34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4382121" y="2645275"/>
            <a:ext cx="3394843" cy="3369203"/>
          </a:xfrm>
          <a:prstGeom prst="roundRect">
            <a:avLst>
              <a:gd name="adj" fmla="val 3463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E44B53AF-2CFE-C900-FCC2-84732557F2BD}"/>
              </a:ext>
            </a:extLst>
          </p:cNvPr>
          <p:cNvSpPr/>
          <p:nvPr/>
        </p:nvSpPr>
        <p:spPr>
          <a:xfrm>
            <a:off x="5463536" y="1132959"/>
            <a:ext cx="1264928" cy="1181207"/>
          </a:xfrm>
          <a:prstGeom prst="ellipse">
            <a:avLst/>
          </a:prstGeom>
          <a:solidFill>
            <a:srgbClr val="D3EFF5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8" name="Заголовок 1"/>
          <p:cNvSpPr>
            <a:spLocks noGrp="1"/>
          </p:cNvSpPr>
          <p:nvPr>
            <p:ph type="title"/>
          </p:nvPr>
        </p:nvSpPr>
        <p:spPr>
          <a:xfrm>
            <a:off x="219919" y="244474"/>
            <a:ext cx="11771453" cy="797819"/>
          </a:xfrm>
        </p:spPr>
        <p:txBody>
          <a:bodyPr>
            <a:normAutofit fontScale="90000"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МЕРОПРИЯТИЯ В ПОЛИКЛИНИКАХ РЕАЛИЗОВАННЫЕ </a:t>
            </a: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</a:t>
            </a: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2021 – 2022 ГОДАХ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4495932" y="1195855"/>
            <a:ext cx="3200136" cy="4257405"/>
            <a:chOff x="686152" y="825274"/>
            <a:chExt cx="3007698" cy="3434511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1152937" y="2105380"/>
              <a:ext cx="2043190" cy="4220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latin typeface="Oswald Medium" panose="020B0604020202020204" charset="-52"/>
                  <a:ea typeface="Roboto" panose="02000000000000000000" pitchFamily="2" charset="0"/>
                  <a:cs typeface="Roboto" panose="02000000000000000000" pitchFamily="2" charset="0"/>
                </a:rPr>
                <a:t>Работа с пациентами </a:t>
              </a:r>
              <a:endParaRPr lang="en-US" sz="1400" dirty="0">
                <a:latin typeface="Oswald Medium" panose="020B0604020202020204" charset="-52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algn="ctr"/>
              <a:r>
                <a:rPr lang="en-US" sz="1400" dirty="0">
                  <a:latin typeface="Oswald Medium" panose="020B0604020202020204" charset="-52"/>
                  <a:ea typeface="Roboto" panose="02000000000000000000" pitchFamily="2" charset="0"/>
                  <a:cs typeface="Roboto" panose="02000000000000000000" pitchFamily="2" charset="0"/>
                </a:rPr>
                <a:t>COVID 19 (+)</a:t>
              </a:r>
              <a:r>
                <a:rPr lang="ru-RU" sz="1400" dirty="0">
                  <a:latin typeface="Oswald Medium" panose="020B0604020202020204" charset="-52"/>
                  <a:ea typeface="Roboto" panose="02000000000000000000" pitchFamily="2" charset="0"/>
                  <a:cs typeface="Roboto" panose="02000000000000000000" pitchFamily="2" charset="0"/>
                </a:rPr>
                <a:t>  </a:t>
              </a: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686152" y="2645914"/>
              <a:ext cx="3007698" cy="16138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latin typeface="Oswald Medium" panose="00000600000000000000" pitchFamily="2" charset="-52"/>
                  <a:ea typeface="Roboto" panose="02000000000000000000" pitchFamily="2" charset="0"/>
                  <a:cs typeface="Roboto" panose="02000000000000000000" pitchFamily="2" charset="0"/>
                </a:rPr>
                <a:t>Пациентов всего – 3446/2723 </a:t>
              </a:r>
            </a:p>
            <a:p>
              <a:r>
                <a:rPr lang="ru-RU" sz="1200" dirty="0">
                  <a:latin typeface="Oswald Medium" panose="00000600000000000000" pitchFamily="2" charset="-52"/>
                  <a:ea typeface="Roboto" panose="02000000000000000000" pitchFamily="2" charset="0"/>
                  <a:cs typeface="Roboto" panose="02000000000000000000" pitchFamily="2" charset="0"/>
                </a:rPr>
                <a:t>Взято мазков ПЦР – 21855 /17277</a:t>
              </a:r>
              <a:r>
                <a:rPr lang="en-US" sz="1200" dirty="0">
                  <a:latin typeface="Oswald Medium" panose="00000600000000000000" pitchFamily="2" charset="-52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endParaRPr lang="ru-RU" sz="1200" dirty="0">
                <a:latin typeface="Oswald Medium" panose="00000600000000000000" pitchFamily="2" charset="-52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r>
                <a:rPr lang="ru-RU" sz="1200" dirty="0">
                  <a:latin typeface="Oswald Medium" panose="00000600000000000000" pitchFamily="2" charset="-52"/>
                  <a:ea typeface="Roboto" panose="02000000000000000000" pitchFamily="2" charset="0"/>
                  <a:cs typeface="Roboto" panose="02000000000000000000" pitchFamily="2" charset="0"/>
                </a:rPr>
                <a:t>Взято ИМГ – 1159/318</a:t>
              </a:r>
              <a:r>
                <a:rPr lang="en-US" sz="1200" dirty="0">
                  <a:latin typeface="Oswald Medium" panose="00000600000000000000" pitchFamily="2" charset="-52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endParaRPr lang="ru-RU" sz="1200" dirty="0">
                <a:latin typeface="Oswald Medium" panose="00000600000000000000" pitchFamily="2" charset="-52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r>
                <a:rPr lang="ru-RU" sz="1200" dirty="0">
                  <a:latin typeface="Oswald Medium" panose="00000600000000000000" pitchFamily="2" charset="-52"/>
                  <a:ea typeface="Roboto" panose="02000000000000000000" pitchFamily="2" charset="0"/>
                  <a:cs typeface="Roboto" panose="02000000000000000000" pitchFamily="2" charset="0"/>
                </a:rPr>
                <a:t>Пациентов с пневмонией – 629/137</a:t>
              </a:r>
              <a:r>
                <a:rPr lang="en-US" sz="1200" dirty="0">
                  <a:latin typeface="Oswald Medium" panose="00000600000000000000" pitchFamily="2" charset="-52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endParaRPr lang="ru-RU" sz="1200" dirty="0">
                <a:latin typeface="Oswald Medium" panose="00000600000000000000" pitchFamily="2" charset="-52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r>
                <a:rPr lang="ru-RU" sz="1200" dirty="0">
                  <a:latin typeface="Oswald Medium" panose="00000600000000000000" pitchFamily="2" charset="-52"/>
                  <a:ea typeface="Roboto" panose="02000000000000000000" pitchFamily="2" charset="0"/>
                  <a:cs typeface="Roboto" panose="02000000000000000000" pitchFamily="2" charset="0"/>
                </a:rPr>
                <a:t>Пациентов госпитализировано – 293/112</a:t>
              </a:r>
            </a:p>
            <a:p>
              <a:r>
                <a:rPr lang="ru-RU" sz="1200" dirty="0">
                  <a:latin typeface="Oswald Medium" panose="00000600000000000000" pitchFamily="2" charset="-52"/>
                  <a:ea typeface="Roboto" panose="02000000000000000000" pitchFamily="2" charset="0"/>
                  <a:cs typeface="Roboto" panose="02000000000000000000" pitchFamily="2" charset="0"/>
                </a:rPr>
                <a:t>Выздоровели – 3419/2723(все)</a:t>
              </a:r>
            </a:p>
            <a:p>
              <a:pPr algn="ctr"/>
              <a:endParaRPr lang="ru-RU" sz="1200" dirty="0" smtClean="0">
                <a:latin typeface="Oswald Medium" panose="00000600000000000000" pitchFamily="2" charset="-52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algn="ctr"/>
              <a:endParaRPr lang="ru-RU" sz="1200" dirty="0">
                <a:latin typeface="Oswald Medium" panose="00000600000000000000" pitchFamily="2" charset="-52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algn="ctr"/>
              <a:r>
                <a:rPr lang="ru-RU" sz="1400" b="1" dirty="0">
                  <a:latin typeface="Oswald Medium" panose="00000600000000000000" pitchFamily="2" charset="-52"/>
                  <a:ea typeface="Roboto" panose="02000000000000000000" pitchFamily="2" charset="0"/>
                  <a:cs typeface="Roboto" panose="02000000000000000000" pitchFamily="2" charset="0"/>
                </a:rPr>
                <a:t>В настоящий момент под наблюдением находится 55 человек</a:t>
              </a:r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7085" y="825274"/>
              <a:ext cx="783962" cy="78396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7" name="Овал 36"/>
          <p:cNvSpPr/>
          <p:nvPr/>
        </p:nvSpPr>
        <p:spPr>
          <a:xfrm>
            <a:off x="9540985" y="1103167"/>
            <a:ext cx="1264928" cy="1157170"/>
          </a:xfrm>
          <a:prstGeom prst="ellipse">
            <a:avLst/>
          </a:prstGeom>
          <a:solidFill>
            <a:srgbClr val="D3EFF5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87" y="1239990"/>
            <a:ext cx="883524" cy="88352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66" name="Скругленный прямоугольник 65"/>
          <p:cNvSpPr/>
          <p:nvPr/>
        </p:nvSpPr>
        <p:spPr>
          <a:xfrm>
            <a:off x="383235" y="2645275"/>
            <a:ext cx="3394843" cy="3369203"/>
          </a:xfrm>
          <a:prstGeom prst="roundRect">
            <a:avLst>
              <a:gd name="adj" fmla="val 3463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967705" y="2782669"/>
            <a:ext cx="20645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Oswald Medium" panose="00000600000000000000" pitchFamily="2" charset="-52"/>
                <a:ea typeface="Roboto" panose="02000000000000000000" pitchFamily="2" charset="0"/>
                <a:cs typeface="Roboto" panose="02000000000000000000" pitchFamily="2" charset="0"/>
              </a:rPr>
              <a:t>Проект персональный помощник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581261" y="3429000"/>
            <a:ext cx="2837409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Oswald Medium" panose="00000600000000000000" pitchFamily="2" charset="-52"/>
                <a:ea typeface="Roboto" panose="02000000000000000000" pitchFamily="2" charset="0"/>
                <a:cs typeface="Roboto" panose="02000000000000000000" pitchFamily="2" charset="0"/>
              </a:rPr>
              <a:t>Оказание медицинской помощи пациентам с подозрением на онкологические заболевания.</a:t>
            </a:r>
          </a:p>
          <a:p>
            <a:pPr algn="ctr"/>
            <a:endParaRPr lang="ru-RU" sz="1400" dirty="0">
              <a:latin typeface="Oswald Medium" panose="00000600000000000000" pitchFamily="2" charset="-52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400" dirty="0">
                <a:latin typeface="Oswald Medium" panose="00000600000000000000" pitchFamily="2" charset="-52"/>
                <a:ea typeface="Roboto" panose="02000000000000000000" pitchFamily="2" charset="0"/>
                <a:cs typeface="Roboto" panose="02000000000000000000" pitchFamily="2" charset="0"/>
              </a:rPr>
              <a:t>Сначала проекта предложено участие 660/664 пациента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400" dirty="0">
                <a:latin typeface="Oswald Medium" panose="00000600000000000000" pitchFamily="2" charset="-52"/>
                <a:ea typeface="Roboto" panose="02000000000000000000" pitchFamily="2" charset="0"/>
                <a:cs typeface="Roboto" panose="02000000000000000000" pitchFamily="2" charset="0"/>
              </a:rPr>
              <a:t>123/177пациента  активное сопровождение (20%/27%)</a:t>
            </a:r>
          </a:p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1386087" y="1091149"/>
            <a:ext cx="1264928" cy="1181207"/>
          </a:xfrm>
          <a:prstGeom prst="ellipse">
            <a:avLst/>
          </a:prstGeom>
          <a:solidFill>
            <a:srgbClr val="D3EFF5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986" y="1304997"/>
            <a:ext cx="837130" cy="83713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A9D6E8AF-2192-D784-471F-4C38F3F1D6C7}"/>
              </a:ext>
            </a:extLst>
          </p:cNvPr>
          <p:cNvCxnSpPr/>
          <p:nvPr/>
        </p:nvCxnSpPr>
        <p:spPr>
          <a:xfrm>
            <a:off x="695325" y="244474"/>
            <a:ext cx="1080135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Скругленный прямоугольник 65">
            <a:extLst>
              <a:ext uri="{FF2B5EF4-FFF2-40B4-BE49-F238E27FC236}">
                <a16:creationId xmlns:a16="http://schemas.microsoft.com/office/drawing/2014/main" id="{0B2F6220-05F3-C75B-F39B-2C7D2D1C9908}"/>
              </a:ext>
            </a:extLst>
          </p:cNvPr>
          <p:cNvSpPr/>
          <p:nvPr/>
        </p:nvSpPr>
        <p:spPr>
          <a:xfrm>
            <a:off x="8412230" y="2645275"/>
            <a:ext cx="3394843" cy="3369203"/>
          </a:xfrm>
          <a:prstGeom prst="roundRect">
            <a:avLst>
              <a:gd name="adj" fmla="val 3463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  <a:latin typeface="Oswald Medium" panose="00000600000000000000" pitchFamily="2" charset="-52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en-US" sz="1400" dirty="0">
              <a:solidFill>
                <a:schemeClr val="tx1"/>
              </a:solidFill>
              <a:latin typeface="Oswald Medium" panose="00000600000000000000" pitchFamily="2" charset="-52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en-US" sz="1400" dirty="0">
              <a:solidFill>
                <a:schemeClr val="tx1"/>
              </a:solidFill>
              <a:latin typeface="Oswald Medium" panose="00000600000000000000" pitchFamily="2" charset="-52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en-US" sz="1400" dirty="0">
              <a:solidFill>
                <a:schemeClr val="tx1"/>
              </a:solidFill>
              <a:latin typeface="Oswald Medium" panose="00000600000000000000" pitchFamily="2" charset="-52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en-US" sz="1400" dirty="0">
              <a:solidFill>
                <a:schemeClr val="tx1"/>
              </a:solidFill>
              <a:latin typeface="Oswald Medium" panose="00000600000000000000" pitchFamily="2" charset="-52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Oswald Medium" panose="00000600000000000000" pitchFamily="2" charset="-52"/>
                <a:ea typeface="Roboto" panose="02000000000000000000" pitchFamily="2" charset="0"/>
                <a:cs typeface="Roboto" panose="02000000000000000000" pitchFamily="2" charset="0"/>
              </a:rPr>
              <a:t>Количество обеспеченных в формате адресной доставки – 1716/560</a:t>
            </a:r>
          </a:p>
          <a:p>
            <a:r>
              <a:rPr lang="ru-RU" sz="1200" dirty="0">
                <a:solidFill>
                  <a:schemeClr val="tx1"/>
                </a:solidFill>
                <a:latin typeface="Oswald Medium" panose="00000600000000000000" pitchFamily="2" charset="-52"/>
                <a:ea typeface="Roboto" panose="02000000000000000000" pitchFamily="2" charset="0"/>
                <a:cs typeface="Roboto" panose="02000000000000000000" pitchFamily="2" charset="0"/>
              </a:rPr>
              <a:t>В том числе с болезнями сердца – 1268/245</a:t>
            </a:r>
          </a:p>
          <a:p>
            <a:r>
              <a:rPr lang="ru-RU" sz="1200" dirty="0">
                <a:solidFill>
                  <a:schemeClr val="tx1"/>
                </a:solidFill>
                <a:latin typeface="Oswald Medium" panose="00000600000000000000" pitchFamily="2" charset="-52"/>
                <a:ea typeface="Roboto" panose="02000000000000000000" pitchFamily="2" charset="0"/>
                <a:cs typeface="Roboto" panose="02000000000000000000" pitchFamily="2" charset="0"/>
              </a:rPr>
              <a:t>Из них инвалидов (081, 082, 083) – 1560/475</a:t>
            </a:r>
          </a:p>
          <a:p>
            <a:r>
              <a:rPr lang="ru-RU" sz="1200" dirty="0">
                <a:solidFill>
                  <a:schemeClr val="tx1"/>
                </a:solidFill>
                <a:latin typeface="Oswald Medium" panose="00000600000000000000" pitchFamily="2" charset="-52"/>
                <a:ea typeface="Roboto" panose="02000000000000000000" pitchFamily="2" charset="0"/>
                <a:cs typeface="Roboto" panose="02000000000000000000" pitchFamily="2" charset="0"/>
              </a:rPr>
              <a:t>Из них региональных льготников с кодами категории 758,759,760 – 134/188</a:t>
            </a:r>
          </a:p>
          <a:p>
            <a:pPr algn="ctr"/>
            <a:endParaRPr lang="ru-RU" sz="1400" dirty="0">
              <a:solidFill>
                <a:schemeClr val="tx1"/>
              </a:solidFill>
              <a:latin typeface="Oswald Medium" panose="00000600000000000000" pitchFamily="2" charset="-52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Oswald Medium" panose="00000600000000000000" pitchFamily="2" charset="-52"/>
                <a:ea typeface="Roboto" panose="02000000000000000000" pitchFamily="2" charset="0"/>
                <a:cs typeface="Roboto" panose="02000000000000000000" pitchFamily="2" charset="0"/>
              </a:rPr>
              <a:t>Количество выписанных рецептов всего </a:t>
            </a:r>
            <a:r>
              <a:rPr lang="ru-RU" sz="1400" dirty="0">
                <a:solidFill>
                  <a:schemeClr val="tx1"/>
                </a:solidFill>
                <a:latin typeface="Oswald Medium" panose="00000600000000000000" pitchFamily="2" charset="-52"/>
                <a:ea typeface="Roboto" panose="02000000000000000000" pitchFamily="2" charset="0"/>
                <a:cs typeface="Roboto" panose="02000000000000000000" pitchFamily="2" charset="0"/>
              </a:rPr>
              <a:t>-</a:t>
            </a:r>
            <a:r>
              <a:rPr lang="ru-RU" sz="1400" b="1" dirty="0">
                <a:solidFill>
                  <a:schemeClr val="tx1"/>
                </a:solidFill>
                <a:latin typeface="Oswald Medium" panose="00000600000000000000" pitchFamily="2" charset="-52"/>
                <a:ea typeface="Roboto" panose="02000000000000000000" pitchFamily="2" charset="0"/>
                <a:cs typeface="Roboto" panose="02000000000000000000" pitchFamily="2" charset="0"/>
              </a:rPr>
              <a:t>2686/912</a:t>
            </a:r>
          </a:p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8626586" y="2782669"/>
            <a:ext cx="29661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Oswald Medium" panose="00000600000000000000" pitchFamily="2" charset="-52"/>
                <a:ea typeface="Roboto" panose="02000000000000000000" pitchFamily="2" charset="0"/>
                <a:cs typeface="Roboto" panose="02000000000000000000" pitchFamily="2" charset="0"/>
              </a:rPr>
              <a:t>Проект совместно с ДСЗН по адресной доставке лекарственных препаратов пациентам из группы риска </a:t>
            </a:r>
          </a:p>
        </p:txBody>
      </p:sp>
    </p:spTree>
    <p:extLst>
      <p:ext uri="{BB962C8B-B14F-4D97-AF65-F5344CB8AC3E}">
        <p14:creationId xmlns:p14="http://schemas.microsoft.com/office/powerpoint/2010/main" val="1814061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2706A66-FEAE-AFEC-B8AE-B7D974D070FB}"/>
              </a:ext>
            </a:extLst>
          </p:cNvPr>
          <p:cNvSpPr/>
          <p:nvPr/>
        </p:nvSpPr>
        <p:spPr>
          <a:xfrm>
            <a:off x="695325" y="2026487"/>
            <a:ext cx="7963941" cy="4587039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7530453"/>
              </p:ext>
            </p:extLst>
          </p:nvPr>
        </p:nvGraphicFramePr>
        <p:xfrm>
          <a:off x="937550" y="2262188"/>
          <a:ext cx="7278688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3" name="Прямоугольник 72"/>
          <p:cNvSpPr/>
          <p:nvPr/>
        </p:nvSpPr>
        <p:spPr>
          <a:xfrm>
            <a:off x="1400323" y="1495369"/>
            <a:ext cx="65539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Oswald" panose="00000500000000000000" pitchFamily="2" charset="-52"/>
                <a:ea typeface="Roboto" panose="02000000000000000000" pitchFamily="2" charset="0"/>
                <a:cs typeface="Roboto" panose="02000000000000000000" pitchFamily="2" charset="0"/>
              </a:rPr>
              <a:t>Проект персональный помощник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9124400" y="3402412"/>
            <a:ext cx="2837409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Oswald" panose="00000500000000000000" pitchFamily="2" charset="-52"/>
                <a:ea typeface="Roboto" panose="02000000000000000000" pitchFamily="2" charset="0"/>
                <a:cs typeface="Roboto" panose="02000000000000000000" pitchFamily="2" charset="0"/>
              </a:rPr>
              <a:t>Оказание медицинской помощи пациентам с подозрением на онкологические заболевания.</a:t>
            </a:r>
          </a:p>
          <a:p>
            <a:pPr algn="ctr"/>
            <a:endParaRPr lang="ru-RU" dirty="0">
              <a:solidFill>
                <a:schemeClr val="bg1"/>
              </a:solidFill>
              <a:latin typeface="Oswald" panose="00000500000000000000" pitchFamily="2" charset="-52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latin typeface="Oswald" panose="00000500000000000000" pitchFamily="2" charset="-52"/>
                <a:ea typeface="Roboto" panose="02000000000000000000" pitchFamily="2" charset="0"/>
                <a:cs typeface="Roboto" panose="02000000000000000000" pitchFamily="2" charset="0"/>
              </a:rPr>
              <a:t>Сначала проекта предложено участие 660/664 пациента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Oswald" panose="00000500000000000000" pitchFamily="2" charset="-52"/>
                <a:ea typeface="Roboto" panose="02000000000000000000" pitchFamily="2" charset="0"/>
                <a:cs typeface="Roboto" panose="02000000000000000000" pitchFamily="2" charset="0"/>
              </a:rPr>
              <a:t>123/177 пациента  активное сопровождение (20%/27%)</a:t>
            </a:r>
          </a:p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9664588" y="2026487"/>
            <a:ext cx="1264928" cy="1181207"/>
          </a:xfrm>
          <a:prstGeom prst="ellipse">
            <a:avLst/>
          </a:prstGeom>
          <a:solidFill>
            <a:srgbClr val="D3EFF5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529" y="2143805"/>
            <a:ext cx="837130" cy="83713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E156F020-5AF0-882D-191A-F1D28AD85E11}"/>
              </a:ext>
            </a:extLst>
          </p:cNvPr>
          <p:cNvCxnSpPr/>
          <p:nvPr/>
        </p:nvCxnSpPr>
        <p:spPr>
          <a:xfrm>
            <a:off x="695325" y="244474"/>
            <a:ext cx="1080135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20BB30C-5747-89E7-6B0A-8A5A6DE65147}"/>
              </a:ext>
            </a:extLst>
          </p:cNvPr>
          <p:cNvSpPr txBox="1">
            <a:spLocks/>
          </p:cNvSpPr>
          <p:nvPr/>
        </p:nvSpPr>
        <p:spPr>
          <a:xfrm>
            <a:off x="190356" y="386555"/>
            <a:ext cx="11771453" cy="797819"/>
          </a:xfrm>
          <a:prstGeom prst="rect">
            <a:avLst/>
          </a:prstGeom>
        </p:spPr>
        <p:txBody>
          <a:bodyPr wrap="square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МЕРОПРИЯТИЯ В ПОЛИКЛИНИКАХ РЕАЛИЗОВАННЫЕ В 2021 – 2022 ГОДАХ</a:t>
            </a:r>
          </a:p>
        </p:txBody>
      </p:sp>
    </p:spTree>
    <p:extLst>
      <p:ext uri="{BB962C8B-B14F-4D97-AF65-F5344CB8AC3E}">
        <p14:creationId xmlns:p14="http://schemas.microsoft.com/office/powerpoint/2010/main" val="16779306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19BBE5AD-A70C-FFBE-1666-85B0AC71A0A1}"/>
              </a:ext>
            </a:extLst>
          </p:cNvPr>
          <p:cNvSpPr/>
          <p:nvPr/>
        </p:nvSpPr>
        <p:spPr>
          <a:xfrm>
            <a:off x="0" y="1366730"/>
            <a:ext cx="8856663" cy="4941995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56702277"/>
              </p:ext>
            </p:extLst>
          </p:nvPr>
        </p:nvGraphicFramePr>
        <p:xfrm>
          <a:off x="0" y="1825625"/>
          <a:ext cx="8856663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Группа 1"/>
          <p:cNvGrpSpPr/>
          <p:nvPr/>
        </p:nvGrpSpPr>
        <p:grpSpPr>
          <a:xfrm>
            <a:off x="596318" y="1068235"/>
            <a:ext cx="11310350" cy="4843438"/>
            <a:chOff x="-7700513" y="421743"/>
            <a:chExt cx="11310350" cy="4204850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-7700513" y="421743"/>
              <a:ext cx="7778080" cy="12023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algn="ctr"/>
              <a:r>
                <a:rPr lang="ru-RU" sz="2800" dirty="0">
                  <a:latin typeface="Oswald" panose="00000500000000000000" pitchFamily="2" charset="-52"/>
                  <a:ea typeface="Roboto" panose="02000000000000000000" pitchFamily="2" charset="0"/>
                  <a:cs typeface="Roboto" panose="02000000000000000000" pitchFamily="2" charset="0"/>
                </a:rPr>
                <a:t>  Работа с пациентами </a:t>
              </a:r>
              <a:r>
                <a:rPr lang="en-US" sz="2800" dirty="0">
                  <a:latin typeface="Oswald" panose="00000500000000000000" pitchFamily="2" charset="-52"/>
                  <a:ea typeface="Roboto" panose="02000000000000000000" pitchFamily="2" charset="0"/>
                  <a:cs typeface="Roboto" panose="02000000000000000000" pitchFamily="2" charset="0"/>
                </a:rPr>
                <a:t>COVID 19</a:t>
              </a:r>
              <a:endParaRPr lang="ru-RU" sz="2800" dirty="0">
                <a:latin typeface="Oswald" panose="00000500000000000000" pitchFamily="2" charset="-52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endPara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602139" y="2676052"/>
              <a:ext cx="3007698" cy="19505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solidFill>
                    <a:schemeClr val="bg1"/>
                  </a:solidFill>
                  <a:latin typeface="Oswald" panose="00000500000000000000" pitchFamily="2" charset="-52"/>
                  <a:ea typeface="Roboto" panose="02000000000000000000" pitchFamily="2" charset="0"/>
                  <a:cs typeface="Roboto" panose="02000000000000000000" pitchFamily="2" charset="0"/>
                </a:rPr>
                <a:t>Пациентов всего – 3446/2723 </a:t>
              </a:r>
            </a:p>
            <a:p>
              <a:pPr algn="ctr"/>
              <a:r>
                <a:rPr lang="ru-RU" sz="1400" dirty="0">
                  <a:solidFill>
                    <a:schemeClr val="bg1"/>
                  </a:solidFill>
                  <a:latin typeface="Oswald" panose="00000500000000000000" pitchFamily="2" charset="-52"/>
                  <a:ea typeface="Roboto" panose="02000000000000000000" pitchFamily="2" charset="0"/>
                  <a:cs typeface="Roboto" panose="02000000000000000000" pitchFamily="2" charset="0"/>
                </a:rPr>
                <a:t>Взято мазков ПЦР – 21855 /17277</a:t>
              </a:r>
              <a:r>
                <a:rPr lang="en-US" sz="1400" dirty="0">
                  <a:solidFill>
                    <a:schemeClr val="bg1"/>
                  </a:solidFill>
                  <a:latin typeface="Oswald" panose="00000500000000000000" pitchFamily="2" charset="-52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endParaRPr lang="ru-RU" sz="1400" dirty="0">
                <a:solidFill>
                  <a:schemeClr val="bg1"/>
                </a:solidFill>
                <a:latin typeface="Oswald" panose="00000500000000000000" pitchFamily="2" charset="-52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algn="ctr"/>
              <a:r>
                <a:rPr lang="ru-RU" sz="1400" dirty="0">
                  <a:solidFill>
                    <a:schemeClr val="bg1"/>
                  </a:solidFill>
                  <a:latin typeface="Oswald" panose="00000500000000000000" pitchFamily="2" charset="-52"/>
                  <a:ea typeface="Roboto" panose="02000000000000000000" pitchFamily="2" charset="0"/>
                  <a:cs typeface="Roboto" panose="02000000000000000000" pitchFamily="2" charset="0"/>
                </a:rPr>
                <a:t>Взято ИМГ – 1159/318</a:t>
              </a:r>
              <a:r>
                <a:rPr lang="en-US" sz="1400" dirty="0">
                  <a:solidFill>
                    <a:schemeClr val="bg1"/>
                  </a:solidFill>
                  <a:latin typeface="Oswald" panose="00000500000000000000" pitchFamily="2" charset="-52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endParaRPr lang="ru-RU" sz="1400" dirty="0">
                <a:solidFill>
                  <a:schemeClr val="bg1"/>
                </a:solidFill>
                <a:latin typeface="Oswald" panose="00000500000000000000" pitchFamily="2" charset="-52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algn="ctr"/>
              <a:r>
                <a:rPr lang="ru-RU" sz="1400" dirty="0">
                  <a:solidFill>
                    <a:schemeClr val="bg1"/>
                  </a:solidFill>
                  <a:latin typeface="Oswald" panose="00000500000000000000" pitchFamily="2" charset="-52"/>
                  <a:ea typeface="Roboto" panose="02000000000000000000" pitchFamily="2" charset="0"/>
                  <a:cs typeface="Roboto" panose="02000000000000000000" pitchFamily="2" charset="0"/>
                </a:rPr>
                <a:t>Пациентов с пневмонией – 629/137</a:t>
              </a:r>
              <a:r>
                <a:rPr lang="en-US" sz="1400" dirty="0">
                  <a:solidFill>
                    <a:schemeClr val="bg1"/>
                  </a:solidFill>
                  <a:latin typeface="Oswald" panose="00000500000000000000" pitchFamily="2" charset="-52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endParaRPr lang="ru-RU" sz="1400" dirty="0">
                <a:solidFill>
                  <a:schemeClr val="bg1"/>
                </a:solidFill>
                <a:latin typeface="Oswald" panose="00000500000000000000" pitchFamily="2" charset="-52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algn="ctr"/>
              <a:r>
                <a:rPr lang="ru-RU" sz="1400" dirty="0">
                  <a:solidFill>
                    <a:schemeClr val="bg1"/>
                  </a:solidFill>
                  <a:latin typeface="Oswald" panose="00000500000000000000" pitchFamily="2" charset="-52"/>
                  <a:ea typeface="Roboto" panose="02000000000000000000" pitchFamily="2" charset="0"/>
                  <a:cs typeface="Roboto" panose="02000000000000000000" pitchFamily="2" charset="0"/>
                </a:rPr>
                <a:t>Пациентов госпитализировано – 293/112</a:t>
              </a:r>
            </a:p>
            <a:p>
              <a:pPr algn="ctr"/>
              <a:r>
                <a:rPr lang="ru-RU" sz="1400" dirty="0">
                  <a:solidFill>
                    <a:schemeClr val="bg1"/>
                  </a:solidFill>
                  <a:latin typeface="Oswald" panose="00000500000000000000" pitchFamily="2" charset="-52"/>
                  <a:ea typeface="Roboto" panose="02000000000000000000" pitchFamily="2" charset="0"/>
                  <a:cs typeface="Roboto" panose="02000000000000000000" pitchFamily="2" charset="0"/>
                </a:rPr>
                <a:t>Выздоровели – 3419/2723(все)</a:t>
              </a:r>
            </a:p>
            <a:p>
              <a:pPr algn="ctr"/>
              <a:endParaRPr lang="ru-RU" sz="1400" dirty="0">
                <a:solidFill>
                  <a:schemeClr val="bg1"/>
                </a:solidFill>
                <a:latin typeface="Oswald" panose="00000500000000000000" pitchFamily="2" charset="-52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Oswald" panose="00000500000000000000" pitchFamily="2" charset="-52"/>
                  <a:ea typeface="Roboto" panose="02000000000000000000" pitchFamily="2" charset="0"/>
                  <a:cs typeface="Roboto" panose="02000000000000000000" pitchFamily="2" charset="0"/>
                </a:rPr>
                <a:t>В настоящий момент под наблюдением находится 55 человек. </a:t>
              </a:r>
            </a:p>
          </p:txBody>
        </p:sp>
        <p:sp>
          <p:nvSpPr>
            <p:cNvPr id="35" name="Овал 34"/>
            <p:cNvSpPr/>
            <p:nvPr/>
          </p:nvSpPr>
          <p:spPr>
            <a:xfrm>
              <a:off x="1418150" y="1303217"/>
              <a:ext cx="1264928" cy="1169908"/>
            </a:xfrm>
            <a:prstGeom prst="ellipse">
              <a:avLst/>
            </a:prstGeom>
            <a:solidFill>
              <a:srgbClr val="D3EF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48B36126-83F7-8D83-0A2A-3DD430BA5B55}"/>
              </a:ext>
            </a:extLst>
          </p:cNvPr>
          <p:cNvCxnSpPr/>
          <p:nvPr/>
        </p:nvCxnSpPr>
        <p:spPr>
          <a:xfrm>
            <a:off x="613157" y="244474"/>
            <a:ext cx="1080135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EFF2083-9B5B-125B-1395-E610E4E50F5E}"/>
              </a:ext>
            </a:extLst>
          </p:cNvPr>
          <p:cNvSpPr txBox="1">
            <a:spLocks/>
          </p:cNvSpPr>
          <p:nvPr/>
        </p:nvSpPr>
        <p:spPr>
          <a:xfrm>
            <a:off x="128106" y="326010"/>
            <a:ext cx="11771453" cy="797819"/>
          </a:xfrm>
          <a:prstGeom prst="rect">
            <a:avLst/>
          </a:prstGeom>
        </p:spPr>
        <p:txBody>
          <a:bodyPr wrap="square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МЕРОПРИЯТИЯ В ПОЛИКЛИНИКАХ РЕАЛИЗОВАННЫЕ В 2021 – 2022 ГОДАХ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384" y="2179923"/>
            <a:ext cx="834121" cy="971796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30132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ABB47B22-13F2-9873-25C3-6F15E15B76C6}"/>
              </a:ext>
            </a:extLst>
          </p:cNvPr>
          <p:cNvSpPr/>
          <p:nvPr/>
        </p:nvSpPr>
        <p:spPr>
          <a:xfrm>
            <a:off x="0" y="1366730"/>
            <a:ext cx="8856663" cy="4941995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31546324"/>
              </p:ext>
            </p:extLst>
          </p:nvPr>
        </p:nvGraphicFramePr>
        <p:xfrm>
          <a:off x="0" y="2103522"/>
          <a:ext cx="87598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7" name="Овал 36"/>
          <p:cNvSpPr/>
          <p:nvPr/>
        </p:nvSpPr>
        <p:spPr>
          <a:xfrm>
            <a:off x="9805611" y="2037355"/>
            <a:ext cx="1264928" cy="1157170"/>
          </a:xfrm>
          <a:prstGeom prst="ellipse">
            <a:avLst/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076" y="2161891"/>
            <a:ext cx="883524" cy="883524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1631504" y="1180192"/>
            <a:ext cx="64807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latin typeface="Oswald" panose="00000500000000000000" pitchFamily="2" charset="-52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2000" dirty="0">
                <a:latin typeface="Oswald" panose="00000500000000000000" pitchFamily="2" charset="-52"/>
                <a:ea typeface="Roboto" panose="02000000000000000000" pitchFamily="2" charset="0"/>
                <a:cs typeface="Roboto" panose="02000000000000000000" pitchFamily="2" charset="0"/>
              </a:rPr>
              <a:t>Проект по адресной доставке лекарственных препаратов пациентам из группы риска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856663" y="3261209"/>
            <a:ext cx="316835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Oswald" panose="00000500000000000000" pitchFamily="2" charset="-52"/>
                <a:ea typeface="Roboto" panose="02000000000000000000" pitchFamily="2" charset="0"/>
                <a:cs typeface="Roboto" panose="02000000000000000000" pitchFamily="2" charset="0"/>
              </a:rPr>
              <a:t>Количество обеспеченных в формате адресной доставки – 1716/560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Oswald" panose="00000500000000000000" pitchFamily="2" charset="-52"/>
                <a:ea typeface="Roboto" panose="02000000000000000000" pitchFamily="2" charset="0"/>
                <a:cs typeface="Roboto" panose="02000000000000000000" pitchFamily="2" charset="0"/>
              </a:rPr>
              <a:t>В том числе с болезнями сердца – 1268/245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Oswald" panose="00000500000000000000" pitchFamily="2" charset="-52"/>
                <a:ea typeface="Roboto" panose="02000000000000000000" pitchFamily="2" charset="0"/>
                <a:cs typeface="Roboto" panose="02000000000000000000" pitchFamily="2" charset="0"/>
              </a:rPr>
              <a:t>Из них инвалидов (081, 082, 083) – 1560/475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Oswald" panose="00000500000000000000" pitchFamily="2" charset="-52"/>
                <a:ea typeface="Roboto" panose="02000000000000000000" pitchFamily="2" charset="0"/>
                <a:cs typeface="Roboto" panose="02000000000000000000" pitchFamily="2" charset="0"/>
              </a:rPr>
              <a:t>Из них региональных льготников с кодами категории 758,759,760 – 134/188</a:t>
            </a:r>
          </a:p>
          <a:p>
            <a:pPr algn="ctr"/>
            <a:endParaRPr lang="ru-RU" sz="1400" dirty="0">
              <a:solidFill>
                <a:schemeClr val="bg1"/>
              </a:solidFill>
              <a:latin typeface="Oswald" panose="00000500000000000000" pitchFamily="2" charset="-52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Oswald" panose="00000500000000000000" pitchFamily="2" charset="-52"/>
                <a:ea typeface="Roboto" panose="02000000000000000000" pitchFamily="2" charset="0"/>
                <a:cs typeface="Roboto" panose="02000000000000000000" pitchFamily="2" charset="0"/>
              </a:rPr>
              <a:t>Количество выписанных рецептов всего </a:t>
            </a:r>
            <a:r>
              <a:rPr lang="ru-RU" sz="1400" dirty="0">
                <a:solidFill>
                  <a:schemeClr val="bg1"/>
                </a:solidFill>
                <a:latin typeface="Oswald" panose="00000500000000000000" pitchFamily="2" charset="-52"/>
                <a:ea typeface="Roboto" panose="02000000000000000000" pitchFamily="2" charset="0"/>
                <a:cs typeface="Roboto" panose="02000000000000000000" pitchFamily="2" charset="0"/>
              </a:rPr>
              <a:t>-2686/912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136E5256-1A16-4ED8-18DB-0112B42417B5}"/>
              </a:ext>
            </a:extLst>
          </p:cNvPr>
          <p:cNvCxnSpPr/>
          <p:nvPr/>
        </p:nvCxnSpPr>
        <p:spPr>
          <a:xfrm>
            <a:off x="613157" y="244474"/>
            <a:ext cx="1080135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BAF0DED-FD31-F119-6E97-1DE823D8F2A5}"/>
              </a:ext>
            </a:extLst>
          </p:cNvPr>
          <p:cNvSpPr txBox="1">
            <a:spLocks/>
          </p:cNvSpPr>
          <p:nvPr/>
        </p:nvSpPr>
        <p:spPr>
          <a:xfrm>
            <a:off x="128106" y="326010"/>
            <a:ext cx="11771453" cy="797819"/>
          </a:xfrm>
          <a:prstGeom prst="rect">
            <a:avLst/>
          </a:prstGeom>
        </p:spPr>
        <p:txBody>
          <a:bodyPr wrap="square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МЕРОПРИЯТИЯ В ПОЛИКЛИНИКАХ РЕАЛИЗОВАННЫЕ В 2021 – 2022 ГОДАХ</a:t>
            </a:r>
          </a:p>
        </p:txBody>
      </p:sp>
    </p:spTree>
    <p:extLst>
      <p:ext uri="{BB962C8B-B14F-4D97-AF65-F5344CB8AC3E}">
        <p14:creationId xmlns:p14="http://schemas.microsoft.com/office/powerpoint/2010/main" val="8852602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38D4D4A8-4555-A50B-334B-4A9C77012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 ПАТРОНАЖНОЙ СЛУЖБЫ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half" idx="4294967295"/>
          </p:nvPr>
        </p:nvSpPr>
        <p:spPr>
          <a:xfrm>
            <a:off x="512963" y="1847147"/>
            <a:ext cx="10729912" cy="49085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solidFill>
                  <a:schemeClr val="bg1"/>
                </a:solidFill>
                <a:latin typeface="Oswald" panose="00000500000000000000" pitchFamily="2" charset="-52"/>
              </a:rPr>
              <a:t>В поликлиническом отделении с 2018 года ведётся работа с патронажными больными, включает в себя 2 участка, рассчитанных на 800 маломобильных пациентов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chemeClr val="bg1"/>
                </a:solidFill>
                <a:latin typeface="Oswald" panose="00000500000000000000" pitchFamily="2" charset="-52"/>
              </a:rPr>
              <a:t>На 31 декабря 2022 года число маломобильных пациентов на участках составляет 733 человека.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chemeClr val="bg1"/>
                </a:solidFill>
                <a:latin typeface="Oswald" panose="00000500000000000000" pitchFamily="2" charset="-52"/>
              </a:rPr>
              <a:t>Врачами патронажной службы ведётся постоянное динамическое наблюдение за маломобильными пациентами, коррекция лечения, даются рекомендации родственникам по вопросам ухода, питания.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latin typeface="Oswald" panose="00000500000000000000" pitchFamily="2" charset="-52"/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Oswald" panose="00000500000000000000" pitchFamily="2" charset="-52"/>
              </a:rPr>
              <a:t>Сотрудниками патронажной службы: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Oswald" panose="00000500000000000000" pitchFamily="2" charset="-52"/>
              </a:rPr>
              <a:t>                         - </a:t>
            </a:r>
            <a:r>
              <a:rPr lang="ru-RU" sz="2000" dirty="0" err="1">
                <a:solidFill>
                  <a:schemeClr val="bg1"/>
                </a:solidFill>
                <a:latin typeface="Oswald" panose="00000500000000000000" pitchFamily="2" charset="-52"/>
              </a:rPr>
              <a:t>провакцинировано</a:t>
            </a:r>
            <a:r>
              <a:rPr lang="ru-RU" sz="2000" dirty="0">
                <a:solidFill>
                  <a:schemeClr val="bg1"/>
                </a:solidFill>
                <a:latin typeface="Oswald" panose="00000500000000000000" pitchFamily="2" charset="-52"/>
              </a:rPr>
              <a:t> 603 пациента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Oswald" panose="00000500000000000000" pitchFamily="2" charset="-52"/>
              </a:rPr>
              <a:t>                 </a:t>
            </a:r>
            <a:r>
              <a:rPr lang="ru-RU" sz="1800" dirty="0">
                <a:solidFill>
                  <a:schemeClr val="bg1"/>
                </a:solidFill>
                <a:latin typeface="Oswald" panose="00000500000000000000" pitchFamily="2" charset="-52"/>
              </a:rPr>
              <a:t>         - </a:t>
            </a:r>
            <a:r>
              <a:rPr lang="ru-RU" sz="1800" dirty="0" err="1">
                <a:solidFill>
                  <a:schemeClr val="bg1"/>
                </a:solidFill>
                <a:latin typeface="Oswald" panose="00000500000000000000" pitchFamily="2" charset="-52"/>
              </a:rPr>
              <a:t>планово</a:t>
            </a:r>
            <a:r>
              <a:rPr lang="ru-RU" sz="1800" dirty="0">
                <a:solidFill>
                  <a:schemeClr val="bg1"/>
                </a:solidFill>
                <a:latin typeface="Oswald" panose="00000500000000000000" pitchFamily="2" charset="-52"/>
              </a:rPr>
              <a:t> госпитализировано 274 пациента, экстренно госпитализировано 23 пациента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Oswald" panose="00000500000000000000" pitchFamily="2" charset="-52"/>
              </a:rPr>
              <a:t>                         - направлено на санаторно-курортное лечение 87 пациентов, 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Oswald" panose="00000500000000000000" pitchFamily="2" charset="-52"/>
              </a:rPr>
              <a:t>                         - ВМП 1 пациент.    </a:t>
            </a:r>
          </a:p>
          <a:p>
            <a:pPr marL="0" indent="0">
              <a:buNone/>
            </a:pPr>
            <a:endParaRPr lang="ru-RU" sz="2400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3B5B1596-676B-C7EC-0578-C89D72353C51}"/>
              </a:ext>
            </a:extLst>
          </p:cNvPr>
          <p:cNvCxnSpPr/>
          <p:nvPr/>
        </p:nvCxnSpPr>
        <p:spPr>
          <a:xfrm>
            <a:off x="613157" y="244474"/>
            <a:ext cx="1080135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14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9A711B1-E7B8-97BA-C575-35B92E545A0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9" b="12909"/>
          <a:stretch>
            <a:fillRect/>
          </a:stretch>
        </p:blipFill>
        <p:spPr>
          <a:xfrm>
            <a:off x="5499456" y="-312135"/>
            <a:ext cx="10012998" cy="10012998"/>
          </a:xfrm>
        </p:spPr>
      </p:pic>
      <p:sp>
        <p:nvSpPr>
          <p:cNvPr id="16" name="Объект 3"/>
          <p:cNvSpPr>
            <a:spLocks noGrp="1"/>
          </p:cNvSpPr>
          <p:nvPr>
            <p:ph sz="half" idx="4294967295"/>
          </p:nvPr>
        </p:nvSpPr>
        <p:spPr>
          <a:xfrm>
            <a:off x="-81023" y="1412875"/>
            <a:ext cx="5370653" cy="51045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chemeClr val="bg1"/>
                </a:solidFill>
              </a:rPr>
              <a:t>В поликлиническом отделении ведёт работу кабинет для пациентов старших возрастных групп (хроники), включает в себя 2 участка, рассчитанных на 750 человек.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chemeClr val="bg1"/>
                </a:solidFill>
              </a:rPr>
              <a:t>На 31 декабря 2022 года число пациентов с хроническими заболеваниями составляет 740 человека.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chemeClr val="bg1"/>
                </a:solidFill>
              </a:rPr>
              <a:t>Врачами кабинет для пациентов старших возрастных групп ведётся динамическое наблюдение за участниками группы , коррекция лечения и своевременное обследование.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chemeClr val="bg1"/>
                </a:solidFill>
              </a:rPr>
              <a:t>- </a:t>
            </a:r>
            <a:r>
              <a:rPr lang="ru-RU" sz="2400" dirty="0" err="1">
                <a:solidFill>
                  <a:schemeClr val="bg1"/>
                </a:solidFill>
              </a:rPr>
              <a:t>провакцинировано</a:t>
            </a:r>
            <a:r>
              <a:rPr lang="ru-RU" sz="2400" dirty="0">
                <a:solidFill>
                  <a:schemeClr val="bg1"/>
                </a:solidFill>
              </a:rPr>
              <a:t> 521 пациент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chemeClr val="bg1"/>
                </a:solidFill>
              </a:rPr>
              <a:t>- </a:t>
            </a:r>
            <a:r>
              <a:rPr lang="ru-RU" sz="2400" dirty="0" err="1">
                <a:solidFill>
                  <a:schemeClr val="bg1"/>
                </a:solidFill>
              </a:rPr>
              <a:t>планово</a:t>
            </a:r>
            <a:r>
              <a:rPr lang="ru-RU" sz="2400" dirty="0">
                <a:solidFill>
                  <a:schemeClr val="bg1"/>
                </a:solidFill>
              </a:rPr>
              <a:t> госпитализировано 46 пациентов, экстренно госпитализировано 27 пациентов                                            - направлено на санаторно-курортное лечение 171 пациент.</a:t>
            </a:r>
          </a:p>
          <a:p>
            <a:pPr marL="0" indent="0">
              <a:buNone/>
            </a:pPr>
            <a:endParaRPr lang="ru-RU" sz="2400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4F0D642-94E0-2907-C0FC-6C8419027EB4}"/>
              </a:ext>
            </a:extLst>
          </p:cNvPr>
          <p:cNvCxnSpPr>
            <a:cxnSpLocks/>
          </p:cNvCxnSpPr>
          <p:nvPr/>
        </p:nvCxnSpPr>
        <p:spPr>
          <a:xfrm>
            <a:off x="613157" y="244474"/>
            <a:ext cx="4433405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486" y="340562"/>
            <a:ext cx="4985144" cy="1499813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/>
              <a:t>Кабинет для пациентов старших возрастных групп с множественными хроническими заболеваниями </a:t>
            </a:r>
          </a:p>
        </p:txBody>
      </p:sp>
    </p:spTree>
    <p:extLst>
      <p:ext uri="{BB962C8B-B14F-4D97-AF65-F5344CB8AC3E}">
        <p14:creationId xmlns:p14="http://schemas.microsoft.com/office/powerpoint/2010/main" val="39018388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597" y="340562"/>
            <a:ext cx="5602147" cy="1473950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ТЕЛЕМЕДИЦИНА</a:t>
            </a:r>
            <a:r>
              <a:rPr lang="ru-RU" sz="3600" b="1" dirty="0"/>
              <a:t> </a:t>
            </a:r>
            <a:br>
              <a:rPr lang="ru-RU" sz="3600" b="1" dirty="0"/>
            </a:br>
            <a:r>
              <a:rPr lang="ru-RU" sz="3600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ГБУЗ «ГКБ им. С.С. Юдина ДЗМ»</a:t>
            </a:r>
            <a:br>
              <a:rPr lang="ru-RU" sz="3600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</a:br>
            <a:endParaRPr lang="ru-RU" sz="3600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610FA39-60D1-9B78-0410-DE41A6CD716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0" r="21900"/>
          <a:stretch>
            <a:fillRect/>
          </a:stretch>
        </p:blipFill>
        <p:spPr>
          <a:xfrm>
            <a:off x="5433134" y="-1164147"/>
            <a:ext cx="9269086" cy="10012362"/>
          </a:xfrm>
        </p:spPr>
      </p:pic>
      <p:sp>
        <p:nvSpPr>
          <p:cNvPr id="16" name="Объект 3"/>
          <p:cNvSpPr>
            <a:spLocks noGrp="1"/>
          </p:cNvSpPr>
          <p:nvPr>
            <p:ph sz="half" idx="4294967295"/>
          </p:nvPr>
        </p:nvSpPr>
        <p:spPr>
          <a:xfrm>
            <a:off x="384269" y="1814512"/>
            <a:ext cx="4803493" cy="4351337"/>
          </a:xfrm>
        </p:spPr>
        <p:txBody>
          <a:bodyPr/>
          <a:lstStyle/>
          <a:p>
            <a:pPr marL="0" indent="0" algn="ctr">
              <a:buNone/>
            </a:pPr>
            <a:endParaRPr lang="ru-RU" b="1" dirty="0">
              <a:solidFill>
                <a:schemeClr val="bg1"/>
              </a:solidFill>
              <a:latin typeface="Oswald Medium" panose="00000600000000000000" pitchFamily="2" charset="-52"/>
            </a:endParaRPr>
          </a:p>
          <a:p>
            <a:pPr marL="0" indent="0" algn="ctr">
              <a:buNone/>
            </a:pPr>
            <a:endParaRPr lang="ru-RU" b="1" dirty="0">
              <a:solidFill>
                <a:schemeClr val="bg1"/>
              </a:solidFill>
              <a:latin typeface="Oswald Medium" panose="00000600000000000000" pitchFamily="2" charset="-52"/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chemeClr val="bg1"/>
                </a:solidFill>
                <a:latin typeface="Oswald Medium" panose="00000600000000000000" pitchFamily="2" charset="-52"/>
              </a:rPr>
              <a:t>Проведение консультаций с применением телемедицинских технологий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bg1"/>
                </a:solidFill>
                <a:latin typeface="Oswald Medium" panose="00000600000000000000" pitchFamily="2" charset="-52"/>
              </a:rPr>
              <a:t>За 2022 год осуществлено 1750 консультаций 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3F54F75A-18D9-8291-48FB-0753B89CF731}"/>
              </a:ext>
            </a:extLst>
          </p:cNvPr>
          <p:cNvCxnSpPr>
            <a:cxnSpLocks/>
          </p:cNvCxnSpPr>
          <p:nvPr/>
        </p:nvCxnSpPr>
        <p:spPr>
          <a:xfrm>
            <a:off x="566859" y="244474"/>
            <a:ext cx="4375532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46475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51">
            <a:extLst>
              <a:ext uri="{FF2B5EF4-FFF2-40B4-BE49-F238E27FC236}">
                <a16:creationId xmlns:a16="http://schemas.microsoft.com/office/drawing/2014/main" id="{75B36D19-A768-4D95-A3FB-E2317CB16198}"/>
              </a:ext>
            </a:extLst>
          </p:cNvPr>
          <p:cNvSpPr/>
          <p:nvPr/>
        </p:nvSpPr>
        <p:spPr>
          <a:xfrm>
            <a:off x="0" y="-163254"/>
            <a:ext cx="6707335" cy="6874276"/>
          </a:xfrm>
          <a:custGeom>
            <a:avLst/>
            <a:gdLst>
              <a:gd name="connsiteX0" fmla="*/ 0 w 6707335"/>
              <a:gd name="connsiteY0" fmla="*/ 0 h 6874276"/>
              <a:gd name="connsiteX1" fmla="*/ 6707335 w 6707335"/>
              <a:gd name="connsiteY1" fmla="*/ 14477 h 6874276"/>
              <a:gd name="connsiteX2" fmla="*/ 6578507 w 6707335"/>
              <a:gd name="connsiteY2" fmla="*/ 156224 h 6874276"/>
              <a:gd name="connsiteX3" fmla="*/ 5798525 w 6707335"/>
              <a:gd name="connsiteY3" fmla="*/ 2328931 h 6874276"/>
              <a:gd name="connsiteX4" fmla="*/ 6066949 w 6707335"/>
              <a:gd name="connsiteY4" fmla="*/ 3658479 h 6874276"/>
              <a:gd name="connsiteX5" fmla="*/ 6095259 w 6707335"/>
              <a:gd name="connsiteY5" fmla="*/ 3717248 h 6874276"/>
              <a:gd name="connsiteX6" fmla="*/ 6112765 w 6707335"/>
              <a:gd name="connsiteY6" fmla="*/ 3795331 h 6874276"/>
              <a:gd name="connsiteX7" fmla="*/ 6155314 w 6707335"/>
              <a:gd name="connsiteY7" fmla="*/ 3865367 h 6874276"/>
              <a:gd name="connsiteX8" fmla="*/ 6567571 w 6707335"/>
              <a:gd name="connsiteY8" fmla="*/ 5493496 h 6874276"/>
              <a:gd name="connsiteX9" fmla="*/ 6299148 w 6707335"/>
              <a:gd name="connsiteY9" fmla="*/ 6823044 h 6874276"/>
              <a:gd name="connsiteX10" fmla="*/ 6274468 w 6707335"/>
              <a:gd name="connsiteY10" fmla="*/ 6874276 h 6874276"/>
              <a:gd name="connsiteX11" fmla="*/ 0 w 6707335"/>
              <a:gd name="connsiteY11" fmla="*/ 6874276 h 6874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07335" h="6874276">
                <a:moveTo>
                  <a:pt x="0" y="0"/>
                </a:moveTo>
                <a:lnTo>
                  <a:pt x="6707335" y="14477"/>
                </a:lnTo>
                <a:lnTo>
                  <a:pt x="6578507" y="156224"/>
                </a:lnTo>
                <a:cubicBezTo>
                  <a:pt x="6091236" y="746660"/>
                  <a:pt x="5798525" y="1503612"/>
                  <a:pt x="5798525" y="2328931"/>
                </a:cubicBezTo>
                <a:cubicBezTo>
                  <a:pt x="5798525" y="2800542"/>
                  <a:pt x="5894104" y="3249829"/>
                  <a:pt x="6066949" y="3658479"/>
                </a:cubicBezTo>
                <a:lnTo>
                  <a:pt x="6095259" y="3717248"/>
                </a:lnTo>
                <a:lnTo>
                  <a:pt x="6112765" y="3795331"/>
                </a:lnTo>
                <a:lnTo>
                  <a:pt x="6155314" y="3865367"/>
                </a:lnTo>
                <a:cubicBezTo>
                  <a:pt x="6418229" y="4349350"/>
                  <a:pt x="6567571" y="4903983"/>
                  <a:pt x="6567571" y="5493496"/>
                </a:cubicBezTo>
                <a:cubicBezTo>
                  <a:pt x="6567571" y="5965107"/>
                  <a:pt x="6471992" y="6414394"/>
                  <a:pt x="6299148" y="6823044"/>
                </a:cubicBezTo>
                <a:lnTo>
                  <a:pt x="6274468" y="6874276"/>
                </a:lnTo>
                <a:lnTo>
                  <a:pt x="0" y="68742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Oswald Light" pitchFamily="2" charset="-52"/>
            </a:endParaRPr>
          </a:p>
        </p:txBody>
      </p:sp>
      <p:sp>
        <p:nvSpPr>
          <p:cNvPr id="28" name="Заголовок 2">
            <a:extLst>
              <a:ext uri="{FF2B5EF4-FFF2-40B4-BE49-F238E27FC236}">
                <a16:creationId xmlns:a16="http://schemas.microsoft.com/office/drawing/2014/main" id="{05FFA0F2-3155-4C82-A3B1-8F97B4D448DA}"/>
              </a:ext>
            </a:extLst>
          </p:cNvPr>
          <p:cNvSpPr txBox="1">
            <a:spLocks/>
          </p:cNvSpPr>
          <p:nvPr/>
        </p:nvSpPr>
        <p:spPr>
          <a:xfrm>
            <a:off x="1188202" y="1969299"/>
            <a:ext cx="949044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r>
              <a:rPr lang="ru-RU" sz="2400" b="0" dirty="0">
                <a:solidFill>
                  <a:schemeClr val="accent3">
                    <a:lumMod val="75000"/>
                  </a:schemeClr>
                </a:solidFill>
                <a:latin typeface="Oswald" panose="00000500000000000000" pitchFamily="2" charset="-52"/>
              </a:rPr>
              <a:t>Переезд поликлиники в корпуса временного размещения (</a:t>
            </a:r>
            <a:r>
              <a:rPr lang="ru-RU" sz="2400" b="0" dirty="0" err="1">
                <a:solidFill>
                  <a:schemeClr val="accent3">
                    <a:lumMod val="75000"/>
                  </a:schemeClr>
                </a:solidFill>
                <a:latin typeface="Oswald" panose="00000500000000000000" pitchFamily="2" charset="-52"/>
              </a:rPr>
              <a:t>редеры</a:t>
            </a:r>
            <a:r>
              <a:rPr lang="ru-RU" sz="2400" b="0" dirty="0">
                <a:solidFill>
                  <a:schemeClr val="accent3">
                    <a:lumMod val="75000"/>
                  </a:schemeClr>
                </a:solidFill>
                <a:latin typeface="Oswald" panose="00000500000000000000" pitchFamily="2" charset="-52"/>
              </a:rPr>
              <a:t>) </a:t>
            </a:r>
          </a:p>
        </p:txBody>
      </p:sp>
      <p:grpSp>
        <p:nvGrpSpPr>
          <p:cNvPr id="30" name="Group 1">
            <a:extLst>
              <a:ext uri="{FF2B5EF4-FFF2-40B4-BE49-F238E27FC236}">
                <a16:creationId xmlns:a16="http://schemas.microsoft.com/office/drawing/2014/main" id="{73016C70-88F3-4A3B-894E-FF73921BCB29}"/>
              </a:ext>
            </a:extLst>
          </p:cNvPr>
          <p:cNvGrpSpPr/>
          <p:nvPr/>
        </p:nvGrpSpPr>
        <p:grpSpPr>
          <a:xfrm rot="10800000">
            <a:off x="5722791" y="3273884"/>
            <a:ext cx="756951" cy="756951"/>
            <a:chOff x="-646196" y="2122319"/>
            <a:chExt cx="381000" cy="381000"/>
          </a:xfrm>
        </p:grpSpPr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81DFFAE5-9338-42C6-9D3C-9F27CA2271B8}"/>
                </a:ext>
              </a:extLst>
            </p:cNvPr>
            <p:cNvSpPr/>
            <p:nvPr/>
          </p:nvSpPr>
          <p:spPr>
            <a:xfrm>
              <a:off x="-646196" y="2122319"/>
              <a:ext cx="381000" cy="38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>
                <a:latin typeface="+mj-lt"/>
              </a:endParaRPr>
            </a:p>
          </p:txBody>
        </p:sp>
        <p:cxnSp>
          <p:nvCxnSpPr>
            <p:cNvPr id="32" name="Прямая со стрелкой 31">
              <a:extLst>
                <a:ext uri="{FF2B5EF4-FFF2-40B4-BE49-F238E27FC236}">
                  <a16:creationId xmlns:a16="http://schemas.microsoft.com/office/drawing/2014/main" id="{A1994210-1797-4272-BC59-5E963A2650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539843" y="2318265"/>
              <a:ext cx="168627" cy="0"/>
            </a:xfrm>
            <a:prstGeom prst="straightConnector1">
              <a:avLst/>
            </a:prstGeom>
            <a:solidFill>
              <a:srgbClr val="1E2982"/>
            </a:solidFill>
            <a:ln w="25400">
              <a:solidFill>
                <a:schemeClr val="bg1"/>
              </a:solidFill>
              <a:round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Овал 62">
            <a:extLst>
              <a:ext uri="{FF2B5EF4-FFF2-40B4-BE49-F238E27FC236}">
                <a16:creationId xmlns:a16="http://schemas.microsoft.com/office/drawing/2014/main" id="{310E054F-9B6A-4021-A80E-932C7EFC05A8}"/>
              </a:ext>
            </a:extLst>
          </p:cNvPr>
          <p:cNvSpPr/>
          <p:nvPr/>
        </p:nvSpPr>
        <p:spPr>
          <a:xfrm>
            <a:off x="7896635" y="3233958"/>
            <a:ext cx="2416229" cy="2416229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>
            <a:outerShdw blurRad="1270000" sx="109000" sy="109000" algn="ctr" rotWithShape="0">
              <a:srgbClr val="367CFF">
                <a:alpha val="42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pPr algn="ctr" defTabSz="914400"/>
            <a:endParaRPr lang="ru-RU" sz="450" kern="0" dirty="0" err="1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4" name="Овал 67">
            <a:extLst>
              <a:ext uri="{FF2B5EF4-FFF2-40B4-BE49-F238E27FC236}">
                <a16:creationId xmlns:a16="http://schemas.microsoft.com/office/drawing/2014/main" id="{56991C63-DD79-40D8-B521-D511107752BC}"/>
              </a:ext>
            </a:extLst>
          </p:cNvPr>
          <p:cNvSpPr/>
          <p:nvPr/>
        </p:nvSpPr>
        <p:spPr>
          <a:xfrm>
            <a:off x="9929143" y="5000743"/>
            <a:ext cx="530873" cy="530873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632" dirty="0" err="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5" name="Овал 74">
            <a:extLst>
              <a:ext uri="{FF2B5EF4-FFF2-40B4-BE49-F238E27FC236}">
                <a16:creationId xmlns:a16="http://schemas.microsoft.com/office/drawing/2014/main" id="{9F2E4FC2-6318-4C75-B0F3-C0043E6DE5ED}"/>
              </a:ext>
            </a:extLst>
          </p:cNvPr>
          <p:cNvSpPr/>
          <p:nvPr/>
        </p:nvSpPr>
        <p:spPr>
          <a:xfrm>
            <a:off x="1817064" y="3233958"/>
            <a:ext cx="2588622" cy="2588621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270000" sx="102000" sy="102000" algn="ctr" rotWithShape="0">
              <a:schemeClr val="bg1">
                <a:lumMod val="75000"/>
                <a:alpha val="72000"/>
              </a:schemeClr>
            </a:outerShdw>
          </a:effectLst>
        </p:spPr>
        <p:txBody>
          <a:bodyPr wrap="square" rtlCol="0" anchor="ctr">
            <a:noAutofit/>
          </a:bodyPr>
          <a:lstStyle/>
          <a:p>
            <a:pPr algn="ctr" defTabSz="914400"/>
            <a:endParaRPr lang="ru-RU" sz="450" kern="0" dirty="0" err="1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6" name="Rectangle 11">
            <a:extLst>
              <a:ext uri="{FF2B5EF4-FFF2-40B4-BE49-F238E27FC236}">
                <a16:creationId xmlns:a16="http://schemas.microsoft.com/office/drawing/2014/main" id="{5BF3F9FB-48DF-4C14-A4E8-6B1DD486C94B}"/>
              </a:ext>
            </a:extLst>
          </p:cNvPr>
          <p:cNvSpPr/>
          <p:nvPr/>
        </p:nvSpPr>
        <p:spPr>
          <a:xfrm>
            <a:off x="162046" y="639536"/>
            <a:ext cx="1188720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Капитальный ремонт </a:t>
            </a:r>
            <a:br>
              <a:rPr lang="ru-RU" sz="3200" dirty="0">
                <a:solidFill>
                  <a:schemeClr val="accent3">
                    <a:lumMod val="75000"/>
                  </a:schemeClr>
                </a:solidFill>
                <a:latin typeface="+mj-lt"/>
              </a:rPr>
            </a:b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I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 поликлинического отделения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27.06.2022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8" name="Овал 61">
            <a:extLst>
              <a:ext uri="{FF2B5EF4-FFF2-40B4-BE49-F238E27FC236}">
                <a16:creationId xmlns:a16="http://schemas.microsoft.com/office/drawing/2014/main" id="{4A90F3BA-20E8-46CF-8640-D06C68CCE964}"/>
              </a:ext>
            </a:extLst>
          </p:cNvPr>
          <p:cNvSpPr/>
          <p:nvPr/>
        </p:nvSpPr>
        <p:spPr>
          <a:xfrm>
            <a:off x="1756425" y="4981183"/>
            <a:ext cx="530581" cy="530581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632" dirty="0" err="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9" name="Овал 71">
            <a:extLst>
              <a:ext uri="{FF2B5EF4-FFF2-40B4-BE49-F238E27FC236}">
                <a16:creationId xmlns:a16="http://schemas.microsoft.com/office/drawing/2014/main" id="{D86F9723-858D-4BAC-947C-AAC8ECE191B1}"/>
              </a:ext>
            </a:extLst>
          </p:cNvPr>
          <p:cNvSpPr/>
          <p:nvPr/>
        </p:nvSpPr>
        <p:spPr>
          <a:xfrm>
            <a:off x="2876965" y="2881372"/>
            <a:ext cx="538597" cy="538597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632" dirty="0" err="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1" name="Овал 61">
            <a:extLst>
              <a:ext uri="{FF2B5EF4-FFF2-40B4-BE49-F238E27FC236}">
                <a16:creationId xmlns:a16="http://schemas.microsoft.com/office/drawing/2014/main" id="{61210176-96E3-4683-B286-092D7948D8DB}"/>
              </a:ext>
            </a:extLst>
          </p:cNvPr>
          <p:cNvSpPr/>
          <p:nvPr/>
        </p:nvSpPr>
        <p:spPr>
          <a:xfrm>
            <a:off x="4023322" y="4959503"/>
            <a:ext cx="530581" cy="530581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632" dirty="0" err="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2" name="Овал 64">
            <a:extLst>
              <a:ext uri="{FF2B5EF4-FFF2-40B4-BE49-F238E27FC236}">
                <a16:creationId xmlns:a16="http://schemas.microsoft.com/office/drawing/2014/main" id="{5BF90A8B-7079-40E0-96D3-A9DFFCFB3684}"/>
              </a:ext>
            </a:extLst>
          </p:cNvPr>
          <p:cNvSpPr/>
          <p:nvPr/>
        </p:nvSpPr>
        <p:spPr>
          <a:xfrm>
            <a:off x="8864221" y="2980278"/>
            <a:ext cx="538597" cy="538597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632" dirty="0" err="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4" name="Овал 67">
            <a:extLst>
              <a:ext uri="{FF2B5EF4-FFF2-40B4-BE49-F238E27FC236}">
                <a16:creationId xmlns:a16="http://schemas.microsoft.com/office/drawing/2014/main" id="{418507D2-85FA-4EEC-BD27-C2307768F908}"/>
              </a:ext>
            </a:extLst>
          </p:cNvPr>
          <p:cNvSpPr/>
          <p:nvPr/>
        </p:nvSpPr>
        <p:spPr>
          <a:xfrm>
            <a:off x="7854519" y="4980891"/>
            <a:ext cx="530581" cy="530581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632" dirty="0" err="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0" name="Номер слайда 5">
            <a:extLst>
              <a:ext uri="{FF2B5EF4-FFF2-40B4-BE49-F238E27FC236}">
                <a16:creationId xmlns:a16="http://schemas.microsoft.com/office/drawing/2014/main" id="{0052BBFA-5B0C-4559-953D-025804C5AE4E}"/>
              </a:ext>
            </a:extLst>
          </p:cNvPr>
          <p:cNvSpPr txBox="1">
            <a:spLocks/>
          </p:cNvSpPr>
          <p:nvPr/>
        </p:nvSpPr>
        <p:spPr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lnSpc>
                <a:spcPct val="90000"/>
              </a:lnSpc>
              <a:spcBef>
                <a:spcPct val="0"/>
              </a:spcBef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Akrobat" panose="00000600000000000000" pitchFamily="2" charset="-52"/>
                <a:ea typeface="VTB Group Cond Book" panose="020B0506050504020204" pitchFamily="34" charset="0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3AE3C4-C2A6-4DCD-9963-3D7F259FD580}" type="slidenum">
              <a:rPr lang="ru-RU">
                <a:solidFill>
                  <a:schemeClr val="bg1"/>
                </a:solidFill>
                <a:latin typeface="Oswald Light" pitchFamily="2" charset="-52"/>
              </a:rPr>
              <a:pPr/>
              <a:t>18</a:t>
            </a:fld>
            <a:endParaRPr lang="ru-RU" dirty="0">
              <a:solidFill>
                <a:schemeClr val="bg1"/>
              </a:solidFill>
              <a:latin typeface="Oswald Light" pitchFamily="2" charset="-52"/>
            </a:endParaRPr>
          </a:p>
        </p:txBody>
      </p:sp>
      <p:pic>
        <p:nvPicPr>
          <p:cNvPr id="9" name="Объект 5">
            <a:extLst>
              <a:ext uri="{FF2B5EF4-FFF2-40B4-BE49-F238E27FC236}">
                <a16:creationId xmlns:a16="http://schemas.microsoft.com/office/drawing/2014/main" id="{B25E4F73-9035-9725-2189-F402D27F4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698" y="3865486"/>
            <a:ext cx="1325563" cy="1325563"/>
          </a:xfrm>
          <a:prstGeom prst="rect">
            <a:avLst/>
          </a:prstGeom>
        </p:spPr>
      </p:pic>
      <p:pic>
        <p:nvPicPr>
          <p:cNvPr id="7174" name="Picture 6" descr="Building, clinic, hospital">
            <a:extLst>
              <a:ext uri="{FF2B5EF4-FFF2-40B4-BE49-F238E27FC236}">
                <a16:creationId xmlns:a16="http://schemas.microsoft.com/office/drawing/2014/main" id="{A648BA47-A2E7-CEEB-23C4-47F4D06E1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760" y="3772555"/>
            <a:ext cx="1324758" cy="132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3070563-F629-B7E6-A0CF-4997EF99E4F9}"/>
              </a:ext>
            </a:extLst>
          </p:cNvPr>
          <p:cNvSpPr txBox="1"/>
          <p:nvPr/>
        </p:nvSpPr>
        <p:spPr>
          <a:xfrm>
            <a:off x="2876965" y="2487266"/>
            <a:ext cx="877296" cy="376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ПО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00482F-0659-7DDB-20B8-F52900FBC63E}"/>
              </a:ext>
            </a:extLst>
          </p:cNvPr>
          <p:cNvSpPr txBox="1"/>
          <p:nvPr/>
        </p:nvSpPr>
        <p:spPr>
          <a:xfrm>
            <a:off x="8463760" y="2347303"/>
            <a:ext cx="1277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КОРПУС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А и </a:t>
            </a:r>
            <a:r>
              <a:rPr lang="en-US" dirty="0">
                <a:solidFill>
                  <a:schemeClr val="bg1"/>
                </a:solidFill>
              </a:rPr>
              <a:t>B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26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latin typeface="Oswald" panose="00000500000000000000" pitchFamily="2" charset="-52"/>
                <a:ea typeface="Roboto" panose="02000000000000000000" pitchFamily="2" charset="0"/>
                <a:cs typeface="Roboto" panose="02000000000000000000" pitchFamily="2" charset="0"/>
              </a:rPr>
              <a:t>ПЕРЕЕЗД ПО 1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C2AEE22-1321-2667-709A-76E37569189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6" b="8446"/>
          <a:stretch>
            <a:fillRect/>
          </a:stretch>
        </p:blipFill>
        <p:spPr/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576C94C-0D74-DE18-1853-E4A229F770F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" r="18"/>
          <a:stretch>
            <a:fillRect/>
          </a:stretch>
        </p:blipFill>
        <p:spPr/>
      </p:pic>
      <p:sp>
        <p:nvSpPr>
          <p:cNvPr id="4" name="Прямоугольник 3"/>
          <p:cNvSpPr/>
          <p:nvPr/>
        </p:nvSpPr>
        <p:spPr>
          <a:xfrm>
            <a:off x="2996149" y="942082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+mj-lt"/>
              </a:rPr>
              <a:t>ПОМЕЩЕНИЙ  (ЕМИАС ПРИЕМ) 1ПО -16, 2ПО 20</a:t>
            </a:r>
          </a:p>
          <a:p>
            <a:pPr algn="ctr"/>
            <a:r>
              <a:rPr lang="ru-RU" sz="3600" dirty="0">
                <a:solidFill>
                  <a:schemeClr val="bg1"/>
                </a:solidFill>
                <a:latin typeface="+mj-lt"/>
              </a:rPr>
              <a:t>ПОМЕЩЕНИЙ В СМЕНУ (ЕМИАС ПРИЕМ)  1ПО-16, 2ПО-17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7BE8380-586D-1D90-F37B-AF3CD7560E0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35" b="15535"/>
          <a:stretch>
            <a:fillRect/>
          </a:stretch>
        </p:blipFill>
        <p:spPr/>
      </p:pic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E444331C-C811-FEDE-8C37-116F7EC84DA9}"/>
              </a:ext>
            </a:extLst>
          </p:cNvPr>
          <p:cNvCxnSpPr/>
          <p:nvPr/>
        </p:nvCxnSpPr>
        <p:spPr>
          <a:xfrm>
            <a:off x="613157" y="244474"/>
            <a:ext cx="1080135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5197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Oval 2">
            <a:extLst>
              <a:ext uri="{FF2B5EF4-FFF2-40B4-BE49-F238E27FC236}">
                <a16:creationId xmlns:a16="http://schemas.microsoft.com/office/drawing/2014/main" id="{D0BDE774-84AE-48B8-94BB-C38CAA26B1F5}"/>
              </a:ext>
            </a:extLst>
          </p:cNvPr>
          <p:cNvSpPr/>
          <p:nvPr/>
        </p:nvSpPr>
        <p:spPr>
          <a:xfrm>
            <a:off x="3962162" y="1677922"/>
            <a:ext cx="4150706" cy="4150704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lumMod val="75000"/>
                  <a:alpha val="30000"/>
                </a:schemeClr>
              </a:gs>
              <a:gs pos="0">
                <a:srgbClr val="20326B">
                  <a:alpha val="73000"/>
                </a:srgbClr>
              </a:gs>
            </a:gsLst>
            <a:lin ang="138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chemeClr val="bg1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tlCol="0" anchor="ctr"/>
          <a:lstStyle/>
          <a:p>
            <a:pPr algn="ctr" defTabSz="914400"/>
            <a:endParaRPr lang="ru-RU" sz="450" kern="0" dirty="0">
              <a:solidFill>
                <a:srgbClr val="FFFFFF"/>
              </a:solidFill>
              <a:latin typeface="Oswald Light" pitchFamily="2" charset="-52"/>
            </a:endParaRPr>
          </a:p>
        </p:txBody>
      </p:sp>
      <p:sp>
        <p:nvSpPr>
          <p:cNvPr id="125" name="Freeform 13">
            <a:extLst>
              <a:ext uri="{FF2B5EF4-FFF2-40B4-BE49-F238E27FC236}">
                <a16:creationId xmlns:a16="http://schemas.microsoft.com/office/drawing/2014/main" id="{F16CEC30-F3D7-473C-964C-060A1379F542}"/>
              </a:ext>
            </a:extLst>
          </p:cNvPr>
          <p:cNvSpPr>
            <a:spLocks noEditPoints="1"/>
          </p:cNvSpPr>
          <p:nvPr/>
        </p:nvSpPr>
        <p:spPr bwMode="auto">
          <a:xfrm>
            <a:off x="4054694" y="1762101"/>
            <a:ext cx="3951170" cy="3956440"/>
          </a:xfrm>
          <a:custGeom>
            <a:avLst/>
            <a:gdLst>
              <a:gd name="T0" fmla="*/ 733 w 1499"/>
              <a:gd name="T1" fmla="*/ 1483 h 1500"/>
              <a:gd name="T2" fmla="*/ 638 w 1499"/>
              <a:gd name="T3" fmla="*/ 1492 h 1500"/>
              <a:gd name="T4" fmla="*/ 639 w 1499"/>
              <a:gd name="T5" fmla="*/ 1475 h 1500"/>
              <a:gd name="T6" fmla="*/ 592 w 1499"/>
              <a:gd name="T7" fmla="*/ 1483 h 1500"/>
              <a:gd name="T8" fmla="*/ 601 w 1499"/>
              <a:gd name="T9" fmla="*/ 1470 h 1500"/>
              <a:gd name="T10" fmla="*/ 949 w 1499"/>
              <a:gd name="T11" fmla="*/ 1456 h 1500"/>
              <a:gd name="T12" fmla="*/ 952 w 1499"/>
              <a:gd name="T13" fmla="*/ 1472 h 1500"/>
              <a:gd name="T14" fmla="*/ 300 w 1499"/>
              <a:gd name="T15" fmla="*/ 1340 h 1500"/>
              <a:gd name="T16" fmla="*/ 1037 w 1499"/>
              <a:gd name="T17" fmla="*/ 1442 h 1500"/>
              <a:gd name="T18" fmla="*/ 1078 w 1499"/>
              <a:gd name="T19" fmla="*/ 1423 h 1500"/>
              <a:gd name="T20" fmla="*/ 1271 w 1499"/>
              <a:gd name="T21" fmla="*/ 1286 h 1500"/>
              <a:gd name="T22" fmla="*/ 272 w 1499"/>
              <a:gd name="T23" fmla="*/ 1325 h 1500"/>
              <a:gd name="T24" fmla="*/ 272 w 1499"/>
              <a:gd name="T25" fmla="*/ 1325 h 1500"/>
              <a:gd name="T26" fmla="*/ 201 w 1499"/>
              <a:gd name="T27" fmla="*/ 1248 h 1500"/>
              <a:gd name="T28" fmla="*/ 238 w 1499"/>
              <a:gd name="T29" fmla="*/ 1295 h 1500"/>
              <a:gd name="T30" fmla="*/ 1330 w 1499"/>
              <a:gd name="T31" fmla="*/ 1212 h 1500"/>
              <a:gd name="T32" fmla="*/ 170 w 1499"/>
              <a:gd name="T33" fmla="*/ 1226 h 1500"/>
              <a:gd name="T34" fmla="*/ 71 w 1499"/>
              <a:gd name="T35" fmla="*/ 1027 h 1500"/>
              <a:gd name="T36" fmla="*/ 1345 w 1499"/>
              <a:gd name="T37" fmla="*/ 1178 h 1500"/>
              <a:gd name="T38" fmla="*/ 1377 w 1499"/>
              <a:gd name="T39" fmla="*/ 1154 h 1500"/>
              <a:gd name="T40" fmla="*/ 1475 w 1499"/>
              <a:gd name="T41" fmla="*/ 941 h 1500"/>
              <a:gd name="T42" fmla="*/ 38 w 1499"/>
              <a:gd name="T43" fmla="*/ 980 h 1500"/>
              <a:gd name="T44" fmla="*/ 46 w 1499"/>
              <a:gd name="T45" fmla="*/ 993 h 1500"/>
              <a:gd name="T46" fmla="*/ 31 w 1499"/>
              <a:gd name="T47" fmla="*/ 895 h 1500"/>
              <a:gd name="T48" fmla="*/ 1470 w 1499"/>
              <a:gd name="T49" fmla="*/ 900 h 1500"/>
              <a:gd name="T50" fmla="*/ 1486 w 1499"/>
              <a:gd name="T51" fmla="*/ 897 h 1500"/>
              <a:gd name="T52" fmla="*/ 10 w 1499"/>
              <a:gd name="T53" fmla="*/ 625 h 1500"/>
              <a:gd name="T54" fmla="*/ 15 w 1499"/>
              <a:gd name="T55" fmla="*/ 861 h 1500"/>
              <a:gd name="T56" fmla="*/ 1498 w 1499"/>
              <a:gd name="T57" fmla="*/ 806 h 1500"/>
              <a:gd name="T58" fmla="*/ 1486 w 1499"/>
              <a:gd name="T59" fmla="*/ 663 h 1500"/>
              <a:gd name="T60" fmla="*/ 1473 w 1499"/>
              <a:gd name="T61" fmla="*/ 628 h 1500"/>
              <a:gd name="T62" fmla="*/ 1481 w 1499"/>
              <a:gd name="T63" fmla="*/ 635 h 1500"/>
              <a:gd name="T64" fmla="*/ 29 w 1499"/>
              <a:gd name="T65" fmla="*/ 574 h 1500"/>
              <a:gd name="T66" fmla="*/ 1381 w 1499"/>
              <a:gd name="T67" fmla="*/ 377 h 1500"/>
              <a:gd name="T68" fmla="*/ 1474 w 1499"/>
              <a:gd name="T69" fmla="*/ 590 h 1500"/>
              <a:gd name="T70" fmla="*/ 45 w 1499"/>
              <a:gd name="T71" fmla="*/ 493 h 1500"/>
              <a:gd name="T72" fmla="*/ 66 w 1499"/>
              <a:gd name="T73" fmla="*/ 461 h 1500"/>
              <a:gd name="T74" fmla="*/ 197 w 1499"/>
              <a:gd name="T75" fmla="*/ 269 h 1500"/>
              <a:gd name="T76" fmla="*/ 1331 w 1499"/>
              <a:gd name="T77" fmla="*/ 303 h 1500"/>
              <a:gd name="T78" fmla="*/ 1369 w 1499"/>
              <a:gd name="T79" fmla="*/ 341 h 1500"/>
              <a:gd name="T80" fmla="*/ 1315 w 1499"/>
              <a:gd name="T81" fmla="*/ 257 h 1500"/>
              <a:gd name="T82" fmla="*/ 215 w 1499"/>
              <a:gd name="T83" fmla="*/ 224 h 1500"/>
              <a:gd name="T84" fmla="*/ 1250 w 1499"/>
              <a:gd name="T85" fmla="*/ 214 h 1500"/>
              <a:gd name="T86" fmla="*/ 1284 w 1499"/>
              <a:gd name="T87" fmla="*/ 224 h 1500"/>
              <a:gd name="T88" fmla="*/ 248 w 1499"/>
              <a:gd name="T89" fmla="*/ 192 h 1500"/>
              <a:gd name="T90" fmla="*/ 325 w 1499"/>
              <a:gd name="T91" fmla="*/ 151 h 1500"/>
              <a:gd name="T92" fmla="*/ 524 w 1499"/>
              <a:gd name="T93" fmla="*/ 34 h 1500"/>
              <a:gd name="T94" fmla="*/ 325 w 1499"/>
              <a:gd name="T95" fmla="*/ 151 h 1500"/>
              <a:gd name="T96" fmla="*/ 1060 w 1499"/>
              <a:gd name="T97" fmla="*/ 67 h 1500"/>
              <a:gd name="T98" fmla="*/ 964 w 1499"/>
              <a:gd name="T99" fmla="*/ 40 h 1500"/>
              <a:gd name="T100" fmla="*/ 562 w 1499"/>
              <a:gd name="T101" fmla="*/ 32 h 1500"/>
              <a:gd name="T102" fmla="*/ 572 w 1499"/>
              <a:gd name="T103" fmla="*/ 39 h 1500"/>
              <a:gd name="T104" fmla="*/ 705 w 1499"/>
              <a:gd name="T105" fmla="*/ 18 h 1500"/>
              <a:gd name="T106" fmla="*/ 936 w 1499"/>
              <a:gd name="T107" fmla="*/ 26 h 1500"/>
              <a:gd name="T108" fmla="*/ 658 w 1499"/>
              <a:gd name="T109" fmla="*/ 6 h 1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499" h="1500">
                <a:moveTo>
                  <a:pt x="750" y="1500"/>
                </a:moveTo>
                <a:cubicBezTo>
                  <a:pt x="744" y="1500"/>
                  <a:pt x="738" y="1500"/>
                  <a:pt x="733" y="1500"/>
                </a:cubicBezTo>
                <a:cubicBezTo>
                  <a:pt x="716" y="1499"/>
                  <a:pt x="699" y="1498"/>
                  <a:pt x="682" y="1497"/>
                </a:cubicBezTo>
                <a:cubicBezTo>
                  <a:pt x="677" y="1497"/>
                  <a:pt x="674" y="1492"/>
                  <a:pt x="674" y="1488"/>
                </a:cubicBezTo>
                <a:cubicBezTo>
                  <a:pt x="675" y="1483"/>
                  <a:pt x="679" y="1480"/>
                  <a:pt x="684" y="1480"/>
                </a:cubicBezTo>
                <a:cubicBezTo>
                  <a:pt x="700" y="1482"/>
                  <a:pt x="717" y="1482"/>
                  <a:pt x="733" y="1483"/>
                </a:cubicBezTo>
                <a:cubicBezTo>
                  <a:pt x="739" y="1483"/>
                  <a:pt x="744" y="1483"/>
                  <a:pt x="750" y="1483"/>
                </a:cubicBezTo>
                <a:cubicBezTo>
                  <a:pt x="803" y="1483"/>
                  <a:pt x="855" y="1477"/>
                  <a:pt x="906" y="1466"/>
                </a:cubicBezTo>
                <a:cubicBezTo>
                  <a:pt x="911" y="1465"/>
                  <a:pt x="915" y="1468"/>
                  <a:pt x="916" y="1473"/>
                </a:cubicBezTo>
                <a:cubicBezTo>
                  <a:pt x="917" y="1477"/>
                  <a:pt x="914" y="1482"/>
                  <a:pt x="910" y="1483"/>
                </a:cubicBezTo>
                <a:cubicBezTo>
                  <a:pt x="857" y="1494"/>
                  <a:pt x="804" y="1500"/>
                  <a:pt x="750" y="1500"/>
                </a:cubicBezTo>
                <a:close/>
                <a:moveTo>
                  <a:pt x="638" y="1492"/>
                </a:moveTo>
                <a:cubicBezTo>
                  <a:pt x="638" y="1492"/>
                  <a:pt x="637" y="1492"/>
                  <a:pt x="637" y="1492"/>
                </a:cubicBezTo>
                <a:cubicBezTo>
                  <a:pt x="637" y="1491"/>
                  <a:pt x="637" y="1491"/>
                  <a:pt x="637" y="1491"/>
                </a:cubicBezTo>
                <a:cubicBezTo>
                  <a:pt x="634" y="1491"/>
                  <a:pt x="632" y="1490"/>
                  <a:pt x="631" y="1488"/>
                </a:cubicBezTo>
                <a:cubicBezTo>
                  <a:pt x="630" y="1486"/>
                  <a:pt x="629" y="1484"/>
                  <a:pt x="630" y="1482"/>
                </a:cubicBezTo>
                <a:cubicBezTo>
                  <a:pt x="630" y="1477"/>
                  <a:pt x="634" y="1474"/>
                  <a:pt x="639" y="1475"/>
                </a:cubicBezTo>
                <a:cubicBezTo>
                  <a:pt x="639" y="1475"/>
                  <a:pt x="639" y="1475"/>
                  <a:pt x="639" y="1475"/>
                </a:cubicBezTo>
                <a:cubicBezTo>
                  <a:pt x="639" y="1475"/>
                  <a:pt x="639" y="1475"/>
                  <a:pt x="639" y="1475"/>
                </a:cubicBezTo>
                <a:cubicBezTo>
                  <a:pt x="641" y="1475"/>
                  <a:pt x="643" y="1476"/>
                  <a:pt x="645" y="1478"/>
                </a:cubicBezTo>
                <a:cubicBezTo>
                  <a:pt x="646" y="1480"/>
                  <a:pt x="647" y="1482"/>
                  <a:pt x="646" y="1484"/>
                </a:cubicBezTo>
                <a:cubicBezTo>
                  <a:pt x="646" y="1489"/>
                  <a:pt x="642" y="1492"/>
                  <a:pt x="638" y="1492"/>
                </a:cubicBezTo>
                <a:close/>
                <a:moveTo>
                  <a:pt x="593" y="1484"/>
                </a:moveTo>
                <a:cubicBezTo>
                  <a:pt x="593" y="1484"/>
                  <a:pt x="592" y="1483"/>
                  <a:pt x="592" y="1483"/>
                </a:cubicBezTo>
                <a:cubicBezTo>
                  <a:pt x="577" y="1480"/>
                  <a:pt x="562" y="1476"/>
                  <a:pt x="547" y="1472"/>
                </a:cubicBezTo>
                <a:cubicBezTo>
                  <a:pt x="545" y="1472"/>
                  <a:pt x="543" y="1470"/>
                  <a:pt x="542" y="1468"/>
                </a:cubicBezTo>
                <a:cubicBezTo>
                  <a:pt x="541" y="1466"/>
                  <a:pt x="541" y="1464"/>
                  <a:pt x="541" y="1462"/>
                </a:cubicBezTo>
                <a:cubicBezTo>
                  <a:pt x="543" y="1458"/>
                  <a:pt x="547" y="1455"/>
                  <a:pt x="552" y="1456"/>
                </a:cubicBezTo>
                <a:cubicBezTo>
                  <a:pt x="566" y="1460"/>
                  <a:pt x="581" y="1464"/>
                  <a:pt x="595" y="1467"/>
                </a:cubicBezTo>
                <a:cubicBezTo>
                  <a:pt x="597" y="1467"/>
                  <a:pt x="599" y="1469"/>
                  <a:pt x="601" y="1470"/>
                </a:cubicBezTo>
                <a:cubicBezTo>
                  <a:pt x="602" y="1472"/>
                  <a:pt x="602" y="1475"/>
                  <a:pt x="602" y="1477"/>
                </a:cubicBezTo>
                <a:cubicBezTo>
                  <a:pt x="601" y="1481"/>
                  <a:pt x="597" y="1484"/>
                  <a:pt x="593" y="1484"/>
                </a:cubicBezTo>
                <a:close/>
                <a:moveTo>
                  <a:pt x="952" y="1472"/>
                </a:moveTo>
                <a:cubicBezTo>
                  <a:pt x="948" y="1472"/>
                  <a:pt x="945" y="1470"/>
                  <a:pt x="944" y="1466"/>
                </a:cubicBezTo>
                <a:cubicBezTo>
                  <a:pt x="943" y="1464"/>
                  <a:pt x="943" y="1462"/>
                  <a:pt x="944" y="1460"/>
                </a:cubicBezTo>
                <a:cubicBezTo>
                  <a:pt x="946" y="1458"/>
                  <a:pt x="947" y="1456"/>
                  <a:pt x="949" y="1456"/>
                </a:cubicBezTo>
                <a:cubicBezTo>
                  <a:pt x="964" y="1452"/>
                  <a:pt x="978" y="1447"/>
                  <a:pt x="992" y="1442"/>
                </a:cubicBezTo>
                <a:cubicBezTo>
                  <a:pt x="996" y="1441"/>
                  <a:pt x="1001" y="1443"/>
                  <a:pt x="1003" y="1447"/>
                </a:cubicBezTo>
                <a:cubicBezTo>
                  <a:pt x="1005" y="1452"/>
                  <a:pt x="1002" y="1457"/>
                  <a:pt x="998" y="1458"/>
                </a:cubicBezTo>
                <a:cubicBezTo>
                  <a:pt x="983" y="1463"/>
                  <a:pt x="969" y="1468"/>
                  <a:pt x="954" y="1472"/>
                </a:cubicBezTo>
                <a:cubicBezTo>
                  <a:pt x="954" y="1472"/>
                  <a:pt x="954" y="1472"/>
                  <a:pt x="954" y="1472"/>
                </a:cubicBezTo>
                <a:cubicBezTo>
                  <a:pt x="953" y="1472"/>
                  <a:pt x="953" y="1472"/>
                  <a:pt x="952" y="1472"/>
                </a:cubicBezTo>
                <a:close/>
                <a:moveTo>
                  <a:pt x="506" y="1459"/>
                </a:moveTo>
                <a:cubicBezTo>
                  <a:pt x="505" y="1459"/>
                  <a:pt x="504" y="1459"/>
                  <a:pt x="504" y="1459"/>
                </a:cubicBezTo>
                <a:cubicBezTo>
                  <a:pt x="486" y="1453"/>
                  <a:pt x="468" y="1446"/>
                  <a:pt x="451" y="1438"/>
                </a:cubicBezTo>
                <a:cubicBezTo>
                  <a:pt x="399" y="1415"/>
                  <a:pt x="348" y="1386"/>
                  <a:pt x="302" y="1352"/>
                </a:cubicBezTo>
                <a:cubicBezTo>
                  <a:pt x="302" y="1352"/>
                  <a:pt x="302" y="1352"/>
                  <a:pt x="302" y="1352"/>
                </a:cubicBezTo>
                <a:cubicBezTo>
                  <a:pt x="298" y="1349"/>
                  <a:pt x="298" y="1344"/>
                  <a:pt x="300" y="1340"/>
                </a:cubicBezTo>
                <a:cubicBezTo>
                  <a:pt x="303" y="1336"/>
                  <a:pt x="309" y="1336"/>
                  <a:pt x="312" y="1338"/>
                </a:cubicBezTo>
                <a:cubicBezTo>
                  <a:pt x="358" y="1372"/>
                  <a:pt x="406" y="1400"/>
                  <a:pt x="458" y="1423"/>
                </a:cubicBezTo>
                <a:cubicBezTo>
                  <a:pt x="475" y="1430"/>
                  <a:pt x="492" y="1437"/>
                  <a:pt x="509" y="1443"/>
                </a:cubicBezTo>
                <a:cubicBezTo>
                  <a:pt x="514" y="1444"/>
                  <a:pt x="516" y="1449"/>
                  <a:pt x="514" y="1453"/>
                </a:cubicBezTo>
                <a:cubicBezTo>
                  <a:pt x="513" y="1457"/>
                  <a:pt x="510" y="1459"/>
                  <a:pt x="506" y="1459"/>
                </a:cubicBezTo>
                <a:close/>
                <a:moveTo>
                  <a:pt x="1037" y="1442"/>
                </a:moveTo>
                <a:cubicBezTo>
                  <a:pt x="1034" y="1442"/>
                  <a:pt x="1031" y="1440"/>
                  <a:pt x="1029" y="1437"/>
                </a:cubicBezTo>
                <a:cubicBezTo>
                  <a:pt x="1028" y="1433"/>
                  <a:pt x="1030" y="1428"/>
                  <a:pt x="1034" y="1426"/>
                </a:cubicBezTo>
                <a:cubicBezTo>
                  <a:pt x="1038" y="1424"/>
                  <a:pt x="1043" y="1426"/>
                  <a:pt x="1045" y="1431"/>
                </a:cubicBezTo>
                <a:cubicBezTo>
                  <a:pt x="1047" y="1435"/>
                  <a:pt x="1045" y="1440"/>
                  <a:pt x="1040" y="1442"/>
                </a:cubicBezTo>
                <a:cubicBezTo>
                  <a:pt x="1039" y="1442"/>
                  <a:pt x="1038" y="1442"/>
                  <a:pt x="1037" y="1442"/>
                </a:cubicBezTo>
                <a:close/>
                <a:moveTo>
                  <a:pt x="1078" y="1423"/>
                </a:moveTo>
                <a:cubicBezTo>
                  <a:pt x="1075" y="1423"/>
                  <a:pt x="1072" y="1422"/>
                  <a:pt x="1071" y="1419"/>
                </a:cubicBezTo>
                <a:cubicBezTo>
                  <a:pt x="1069" y="1415"/>
                  <a:pt x="1070" y="1409"/>
                  <a:pt x="1075" y="1407"/>
                </a:cubicBezTo>
                <a:cubicBezTo>
                  <a:pt x="1139" y="1376"/>
                  <a:pt x="1198" y="1335"/>
                  <a:pt x="1250" y="1286"/>
                </a:cubicBezTo>
                <a:cubicBezTo>
                  <a:pt x="1253" y="1283"/>
                  <a:pt x="1255" y="1281"/>
                  <a:pt x="1257" y="1279"/>
                </a:cubicBezTo>
                <a:cubicBezTo>
                  <a:pt x="1260" y="1276"/>
                  <a:pt x="1266" y="1276"/>
                  <a:pt x="1269" y="1280"/>
                </a:cubicBezTo>
                <a:cubicBezTo>
                  <a:pt x="1270" y="1281"/>
                  <a:pt x="1271" y="1283"/>
                  <a:pt x="1271" y="1286"/>
                </a:cubicBezTo>
                <a:cubicBezTo>
                  <a:pt x="1271" y="1288"/>
                  <a:pt x="1270" y="1290"/>
                  <a:pt x="1269" y="1292"/>
                </a:cubicBezTo>
                <a:cubicBezTo>
                  <a:pt x="1267" y="1294"/>
                  <a:pt x="1264" y="1296"/>
                  <a:pt x="1262" y="1298"/>
                </a:cubicBezTo>
                <a:cubicBezTo>
                  <a:pt x="1208" y="1348"/>
                  <a:pt x="1148" y="1390"/>
                  <a:pt x="1082" y="1423"/>
                </a:cubicBezTo>
                <a:cubicBezTo>
                  <a:pt x="1082" y="1423"/>
                  <a:pt x="1082" y="1423"/>
                  <a:pt x="1082" y="1423"/>
                </a:cubicBezTo>
                <a:cubicBezTo>
                  <a:pt x="1081" y="1423"/>
                  <a:pt x="1080" y="1423"/>
                  <a:pt x="1078" y="1423"/>
                </a:cubicBezTo>
                <a:close/>
                <a:moveTo>
                  <a:pt x="272" y="1325"/>
                </a:moveTo>
                <a:cubicBezTo>
                  <a:pt x="270" y="1325"/>
                  <a:pt x="268" y="1325"/>
                  <a:pt x="266" y="1323"/>
                </a:cubicBezTo>
                <a:cubicBezTo>
                  <a:pt x="265" y="1322"/>
                  <a:pt x="264" y="1320"/>
                  <a:pt x="263" y="1318"/>
                </a:cubicBezTo>
                <a:cubicBezTo>
                  <a:pt x="263" y="1315"/>
                  <a:pt x="264" y="1313"/>
                  <a:pt x="265" y="1312"/>
                </a:cubicBezTo>
                <a:cubicBezTo>
                  <a:pt x="268" y="1308"/>
                  <a:pt x="274" y="1308"/>
                  <a:pt x="277" y="1310"/>
                </a:cubicBezTo>
                <a:cubicBezTo>
                  <a:pt x="281" y="1314"/>
                  <a:pt x="281" y="1319"/>
                  <a:pt x="278" y="1322"/>
                </a:cubicBezTo>
                <a:cubicBezTo>
                  <a:pt x="277" y="1324"/>
                  <a:pt x="274" y="1325"/>
                  <a:pt x="272" y="1325"/>
                </a:cubicBezTo>
                <a:close/>
                <a:moveTo>
                  <a:pt x="238" y="1295"/>
                </a:moveTo>
                <a:cubicBezTo>
                  <a:pt x="236" y="1295"/>
                  <a:pt x="234" y="1294"/>
                  <a:pt x="232" y="1293"/>
                </a:cubicBezTo>
                <a:cubicBezTo>
                  <a:pt x="226" y="1287"/>
                  <a:pt x="219" y="1280"/>
                  <a:pt x="213" y="1274"/>
                </a:cubicBezTo>
                <a:cubicBezTo>
                  <a:pt x="209" y="1270"/>
                  <a:pt x="205" y="1265"/>
                  <a:pt x="200" y="1260"/>
                </a:cubicBezTo>
                <a:cubicBezTo>
                  <a:pt x="200" y="1260"/>
                  <a:pt x="200" y="1260"/>
                  <a:pt x="200" y="1260"/>
                </a:cubicBezTo>
                <a:cubicBezTo>
                  <a:pt x="197" y="1257"/>
                  <a:pt x="197" y="1251"/>
                  <a:pt x="201" y="1248"/>
                </a:cubicBezTo>
                <a:cubicBezTo>
                  <a:pt x="204" y="1245"/>
                  <a:pt x="209" y="1245"/>
                  <a:pt x="213" y="1249"/>
                </a:cubicBezTo>
                <a:cubicBezTo>
                  <a:pt x="217" y="1254"/>
                  <a:pt x="221" y="1258"/>
                  <a:pt x="226" y="1262"/>
                </a:cubicBezTo>
                <a:cubicBezTo>
                  <a:pt x="232" y="1269"/>
                  <a:pt x="238" y="1275"/>
                  <a:pt x="244" y="1281"/>
                </a:cubicBezTo>
                <a:cubicBezTo>
                  <a:pt x="246" y="1282"/>
                  <a:pt x="247" y="1284"/>
                  <a:pt x="247" y="1287"/>
                </a:cubicBezTo>
                <a:cubicBezTo>
                  <a:pt x="247" y="1289"/>
                  <a:pt x="246" y="1291"/>
                  <a:pt x="244" y="1293"/>
                </a:cubicBezTo>
                <a:cubicBezTo>
                  <a:pt x="243" y="1294"/>
                  <a:pt x="240" y="1295"/>
                  <a:pt x="238" y="1295"/>
                </a:cubicBezTo>
                <a:close/>
                <a:moveTo>
                  <a:pt x="1294" y="1262"/>
                </a:moveTo>
                <a:cubicBezTo>
                  <a:pt x="1292" y="1262"/>
                  <a:pt x="1290" y="1261"/>
                  <a:pt x="1289" y="1259"/>
                </a:cubicBezTo>
                <a:cubicBezTo>
                  <a:pt x="1287" y="1258"/>
                  <a:pt x="1286" y="1256"/>
                  <a:pt x="1286" y="1253"/>
                </a:cubicBezTo>
                <a:cubicBezTo>
                  <a:pt x="1286" y="1251"/>
                  <a:pt x="1287" y="1249"/>
                  <a:pt x="1288" y="1247"/>
                </a:cubicBezTo>
                <a:cubicBezTo>
                  <a:pt x="1298" y="1237"/>
                  <a:pt x="1308" y="1225"/>
                  <a:pt x="1318" y="1214"/>
                </a:cubicBezTo>
                <a:cubicBezTo>
                  <a:pt x="1320" y="1210"/>
                  <a:pt x="1326" y="1210"/>
                  <a:pt x="1330" y="1212"/>
                </a:cubicBezTo>
                <a:cubicBezTo>
                  <a:pt x="1331" y="1214"/>
                  <a:pt x="1332" y="1216"/>
                  <a:pt x="1333" y="1218"/>
                </a:cubicBezTo>
                <a:cubicBezTo>
                  <a:pt x="1333" y="1220"/>
                  <a:pt x="1332" y="1223"/>
                  <a:pt x="1331" y="1224"/>
                </a:cubicBezTo>
                <a:cubicBezTo>
                  <a:pt x="1321" y="1236"/>
                  <a:pt x="1311" y="1248"/>
                  <a:pt x="1301" y="1259"/>
                </a:cubicBezTo>
                <a:cubicBezTo>
                  <a:pt x="1299" y="1261"/>
                  <a:pt x="1297" y="1262"/>
                  <a:pt x="1294" y="1262"/>
                </a:cubicBezTo>
                <a:close/>
                <a:moveTo>
                  <a:pt x="177" y="1229"/>
                </a:moveTo>
                <a:cubicBezTo>
                  <a:pt x="174" y="1229"/>
                  <a:pt x="172" y="1228"/>
                  <a:pt x="170" y="1226"/>
                </a:cubicBezTo>
                <a:cubicBezTo>
                  <a:pt x="122" y="1167"/>
                  <a:pt x="83" y="1103"/>
                  <a:pt x="55" y="1033"/>
                </a:cubicBezTo>
                <a:cubicBezTo>
                  <a:pt x="55" y="1032"/>
                  <a:pt x="54" y="1031"/>
                  <a:pt x="54" y="1030"/>
                </a:cubicBezTo>
                <a:cubicBezTo>
                  <a:pt x="52" y="1025"/>
                  <a:pt x="54" y="1021"/>
                  <a:pt x="58" y="1019"/>
                </a:cubicBezTo>
                <a:cubicBezTo>
                  <a:pt x="63" y="1017"/>
                  <a:pt x="68" y="1019"/>
                  <a:pt x="69" y="1023"/>
                </a:cubicBezTo>
                <a:cubicBezTo>
                  <a:pt x="70" y="1024"/>
                  <a:pt x="70" y="1025"/>
                  <a:pt x="70" y="1026"/>
                </a:cubicBezTo>
                <a:cubicBezTo>
                  <a:pt x="71" y="1027"/>
                  <a:pt x="71" y="1027"/>
                  <a:pt x="71" y="1027"/>
                </a:cubicBezTo>
                <a:cubicBezTo>
                  <a:pt x="98" y="1095"/>
                  <a:pt x="136" y="1158"/>
                  <a:pt x="183" y="1215"/>
                </a:cubicBezTo>
                <a:cubicBezTo>
                  <a:pt x="186" y="1219"/>
                  <a:pt x="186" y="1224"/>
                  <a:pt x="182" y="1227"/>
                </a:cubicBezTo>
                <a:cubicBezTo>
                  <a:pt x="180" y="1228"/>
                  <a:pt x="179" y="1229"/>
                  <a:pt x="177" y="1229"/>
                </a:cubicBezTo>
                <a:close/>
                <a:moveTo>
                  <a:pt x="1352" y="1192"/>
                </a:moveTo>
                <a:cubicBezTo>
                  <a:pt x="1350" y="1192"/>
                  <a:pt x="1348" y="1191"/>
                  <a:pt x="1347" y="1190"/>
                </a:cubicBezTo>
                <a:cubicBezTo>
                  <a:pt x="1343" y="1187"/>
                  <a:pt x="1342" y="1182"/>
                  <a:pt x="1345" y="1178"/>
                </a:cubicBezTo>
                <a:cubicBezTo>
                  <a:pt x="1345" y="1178"/>
                  <a:pt x="1345" y="1178"/>
                  <a:pt x="1345" y="1178"/>
                </a:cubicBezTo>
                <a:cubicBezTo>
                  <a:pt x="1345" y="1178"/>
                  <a:pt x="1345" y="1178"/>
                  <a:pt x="1345" y="1178"/>
                </a:cubicBezTo>
                <a:cubicBezTo>
                  <a:pt x="1348" y="1174"/>
                  <a:pt x="1353" y="1174"/>
                  <a:pt x="1357" y="1176"/>
                </a:cubicBezTo>
                <a:cubicBezTo>
                  <a:pt x="1360" y="1179"/>
                  <a:pt x="1361" y="1184"/>
                  <a:pt x="1359" y="1188"/>
                </a:cubicBezTo>
                <a:cubicBezTo>
                  <a:pt x="1357" y="1190"/>
                  <a:pt x="1354" y="1192"/>
                  <a:pt x="1352" y="1192"/>
                </a:cubicBezTo>
                <a:close/>
                <a:moveTo>
                  <a:pt x="1377" y="1154"/>
                </a:moveTo>
                <a:cubicBezTo>
                  <a:pt x="1375" y="1154"/>
                  <a:pt x="1374" y="1154"/>
                  <a:pt x="1373" y="1153"/>
                </a:cubicBezTo>
                <a:cubicBezTo>
                  <a:pt x="1369" y="1150"/>
                  <a:pt x="1367" y="1145"/>
                  <a:pt x="1370" y="1141"/>
                </a:cubicBezTo>
                <a:cubicBezTo>
                  <a:pt x="1387" y="1114"/>
                  <a:pt x="1402" y="1086"/>
                  <a:pt x="1416" y="1057"/>
                </a:cubicBezTo>
                <a:cubicBezTo>
                  <a:pt x="1433" y="1019"/>
                  <a:pt x="1448" y="978"/>
                  <a:pt x="1459" y="937"/>
                </a:cubicBezTo>
                <a:cubicBezTo>
                  <a:pt x="1460" y="932"/>
                  <a:pt x="1465" y="930"/>
                  <a:pt x="1469" y="931"/>
                </a:cubicBezTo>
                <a:cubicBezTo>
                  <a:pt x="1474" y="932"/>
                  <a:pt x="1476" y="937"/>
                  <a:pt x="1475" y="941"/>
                </a:cubicBezTo>
                <a:cubicBezTo>
                  <a:pt x="1464" y="983"/>
                  <a:pt x="1449" y="1025"/>
                  <a:pt x="1431" y="1064"/>
                </a:cubicBezTo>
                <a:cubicBezTo>
                  <a:pt x="1417" y="1094"/>
                  <a:pt x="1402" y="1123"/>
                  <a:pt x="1384" y="1150"/>
                </a:cubicBezTo>
                <a:cubicBezTo>
                  <a:pt x="1383" y="1153"/>
                  <a:pt x="1380" y="1154"/>
                  <a:pt x="1377" y="1154"/>
                </a:cubicBezTo>
                <a:close/>
                <a:moveTo>
                  <a:pt x="46" y="993"/>
                </a:moveTo>
                <a:cubicBezTo>
                  <a:pt x="42" y="993"/>
                  <a:pt x="39" y="990"/>
                  <a:pt x="38" y="987"/>
                </a:cubicBezTo>
                <a:cubicBezTo>
                  <a:pt x="37" y="985"/>
                  <a:pt x="37" y="982"/>
                  <a:pt x="38" y="980"/>
                </a:cubicBezTo>
                <a:cubicBezTo>
                  <a:pt x="39" y="978"/>
                  <a:pt x="41" y="977"/>
                  <a:pt x="43" y="976"/>
                </a:cubicBezTo>
                <a:cubicBezTo>
                  <a:pt x="48" y="975"/>
                  <a:pt x="52" y="977"/>
                  <a:pt x="54" y="981"/>
                </a:cubicBezTo>
                <a:cubicBezTo>
                  <a:pt x="54" y="981"/>
                  <a:pt x="54" y="981"/>
                  <a:pt x="54" y="981"/>
                </a:cubicBezTo>
                <a:cubicBezTo>
                  <a:pt x="54" y="981"/>
                  <a:pt x="54" y="981"/>
                  <a:pt x="54" y="981"/>
                </a:cubicBezTo>
                <a:cubicBezTo>
                  <a:pt x="55" y="986"/>
                  <a:pt x="53" y="991"/>
                  <a:pt x="49" y="992"/>
                </a:cubicBezTo>
                <a:cubicBezTo>
                  <a:pt x="48" y="992"/>
                  <a:pt x="47" y="993"/>
                  <a:pt x="46" y="993"/>
                </a:cubicBezTo>
                <a:close/>
                <a:moveTo>
                  <a:pt x="33" y="949"/>
                </a:moveTo>
                <a:cubicBezTo>
                  <a:pt x="29" y="949"/>
                  <a:pt x="26" y="947"/>
                  <a:pt x="25" y="943"/>
                </a:cubicBezTo>
                <a:cubicBezTo>
                  <a:pt x="21" y="928"/>
                  <a:pt x="17" y="913"/>
                  <a:pt x="14" y="898"/>
                </a:cubicBezTo>
                <a:cubicBezTo>
                  <a:pt x="14" y="896"/>
                  <a:pt x="14" y="894"/>
                  <a:pt x="16" y="892"/>
                </a:cubicBezTo>
                <a:cubicBezTo>
                  <a:pt x="17" y="890"/>
                  <a:pt x="19" y="889"/>
                  <a:pt x="21" y="888"/>
                </a:cubicBezTo>
                <a:cubicBezTo>
                  <a:pt x="26" y="887"/>
                  <a:pt x="30" y="891"/>
                  <a:pt x="31" y="895"/>
                </a:cubicBezTo>
                <a:cubicBezTo>
                  <a:pt x="34" y="910"/>
                  <a:pt x="37" y="924"/>
                  <a:pt x="41" y="939"/>
                </a:cubicBezTo>
                <a:cubicBezTo>
                  <a:pt x="42" y="943"/>
                  <a:pt x="40" y="948"/>
                  <a:pt x="35" y="949"/>
                </a:cubicBezTo>
                <a:cubicBezTo>
                  <a:pt x="34" y="949"/>
                  <a:pt x="34" y="949"/>
                  <a:pt x="33" y="949"/>
                </a:cubicBezTo>
                <a:close/>
                <a:moveTo>
                  <a:pt x="1477" y="903"/>
                </a:moveTo>
                <a:cubicBezTo>
                  <a:pt x="1477" y="903"/>
                  <a:pt x="1476" y="903"/>
                  <a:pt x="1476" y="903"/>
                </a:cubicBezTo>
                <a:cubicBezTo>
                  <a:pt x="1473" y="903"/>
                  <a:pt x="1471" y="901"/>
                  <a:pt x="1470" y="900"/>
                </a:cubicBezTo>
                <a:cubicBezTo>
                  <a:pt x="1469" y="898"/>
                  <a:pt x="1468" y="895"/>
                  <a:pt x="1469" y="893"/>
                </a:cubicBezTo>
                <a:cubicBezTo>
                  <a:pt x="1472" y="879"/>
                  <a:pt x="1474" y="864"/>
                  <a:pt x="1476" y="849"/>
                </a:cubicBezTo>
                <a:cubicBezTo>
                  <a:pt x="1477" y="845"/>
                  <a:pt x="1481" y="841"/>
                  <a:pt x="1486" y="842"/>
                </a:cubicBezTo>
                <a:cubicBezTo>
                  <a:pt x="1488" y="842"/>
                  <a:pt x="1490" y="843"/>
                  <a:pt x="1491" y="845"/>
                </a:cubicBezTo>
                <a:cubicBezTo>
                  <a:pt x="1493" y="847"/>
                  <a:pt x="1493" y="849"/>
                  <a:pt x="1493" y="851"/>
                </a:cubicBezTo>
                <a:cubicBezTo>
                  <a:pt x="1491" y="866"/>
                  <a:pt x="1488" y="882"/>
                  <a:pt x="1486" y="897"/>
                </a:cubicBezTo>
                <a:cubicBezTo>
                  <a:pt x="1485" y="897"/>
                  <a:pt x="1485" y="897"/>
                  <a:pt x="1485" y="897"/>
                </a:cubicBezTo>
                <a:cubicBezTo>
                  <a:pt x="1485" y="901"/>
                  <a:pt x="1481" y="903"/>
                  <a:pt x="1477" y="903"/>
                </a:cubicBezTo>
                <a:close/>
                <a:moveTo>
                  <a:pt x="15" y="861"/>
                </a:moveTo>
                <a:cubicBezTo>
                  <a:pt x="11" y="861"/>
                  <a:pt x="7" y="857"/>
                  <a:pt x="7" y="853"/>
                </a:cubicBezTo>
                <a:cubicBezTo>
                  <a:pt x="2" y="819"/>
                  <a:pt x="0" y="784"/>
                  <a:pt x="0" y="750"/>
                </a:cubicBezTo>
                <a:cubicBezTo>
                  <a:pt x="0" y="708"/>
                  <a:pt x="3" y="666"/>
                  <a:pt x="10" y="625"/>
                </a:cubicBezTo>
                <a:cubicBezTo>
                  <a:pt x="11" y="621"/>
                  <a:pt x="15" y="618"/>
                  <a:pt x="20" y="618"/>
                </a:cubicBezTo>
                <a:cubicBezTo>
                  <a:pt x="24" y="619"/>
                  <a:pt x="28" y="624"/>
                  <a:pt x="27" y="628"/>
                </a:cubicBezTo>
                <a:cubicBezTo>
                  <a:pt x="20" y="668"/>
                  <a:pt x="17" y="709"/>
                  <a:pt x="17" y="750"/>
                </a:cubicBezTo>
                <a:cubicBezTo>
                  <a:pt x="17" y="784"/>
                  <a:pt x="19" y="818"/>
                  <a:pt x="24" y="851"/>
                </a:cubicBezTo>
                <a:cubicBezTo>
                  <a:pt x="24" y="856"/>
                  <a:pt x="21" y="860"/>
                  <a:pt x="16" y="861"/>
                </a:cubicBezTo>
                <a:cubicBezTo>
                  <a:pt x="16" y="861"/>
                  <a:pt x="16" y="861"/>
                  <a:pt x="15" y="861"/>
                </a:cubicBezTo>
                <a:close/>
                <a:moveTo>
                  <a:pt x="1489" y="814"/>
                </a:moveTo>
                <a:cubicBezTo>
                  <a:pt x="1489" y="814"/>
                  <a:pt x="1489" y="814"/>
                  <a:pt x="1489" y="814"/>
                </a:cubicBezTo>
                <a:cubicBezTo>
                  <a:pt x="1486" y="814"/>
                  <a:pt x="1484" y="813"/>
                  <a:pt x="1483" y="811"/>
                </a:cubicBezTo>
                <a:cubicBezTo>
                  <a:pt x="1481" y="809"/>
                  <a:pt x="1481" y="807"/>
                  <a:pt x="1481" y="805"/>
                </a:cubicBezTo>
                <a:cubicBezTo>
                  <a:pt x="1481" y="800"/>
                  <a:pt x="1485" y="796"/>
                  <a:pt x="1490" y="797"/>
                </a:cubicBezTo>
                <a:cubicBezTo>
                  <a:pt x="1495" y="797"/>
                  <a:pt x="1498" y="801"/>
                  <a:pt x="1498" y="806"/>
                </a:cubicBezTo>
                <a:cubicBezTo>
                  <a:pt x="1497" y="810"/>
                  <a:pt x="1494" y="814"/>
                  <a:pt x="1489" y="814"/>
                </a:cubicBezTo>
                <a:close/>
                <a:moveTo>
                  <a:pt x="1491" y="725"/>
                </a:moveTo>
                <a:cubicBezTo>
                  <a:pt x="1486" y="725"/>
                  <a:pt x="1482" y="721"/>
                  <a:pt x="1482" y="716"/>
                </a:cubicBezTo>
                <a:cubicBezTo>
                  <a:pt x="1481" y="702"/>
                  <a:pt x="1480" y="687"/>
                  <a:pt x="1479" y="672"/>
                </a:cubicBezTo>
                <a:cubicBezTo>
                  <a:pt x="1479" y="670"/>
                  <a:pt x="1479" y="667"/>
                  <a:pt x="1481" y="666"/>
                </a:cubicBezTo>
                <a:cubicBezTo>
                  <a:pt x="1482" y="664"/>
                  <a:pt x="1484" y="663"/>
                  <a:pt x="1486" y="663"/>
                </a:cubicBezTo>
                <a:cubicBezTo>
                  <a:pt x="1491" y="662"/>
                  <a:pt x="1495" y="665"/>
                  <a:pt x="1496" y="670"/>
                </a:cubicBezTo>
                <a:cubicBezTo>
                  <a:pt x="1497" y="685"/>
                  <a:pt x="1498" y="700"/>
                  <a:pt x="1499" y="716"/>
                </a:cubicBezTo>
                <a:cubicBezTo>
                  <a:pt x="1499" y="720"/>
                  <a:pt x="1496" y="724"/>
                  <a:pt x="1491" y="725"/>
                </a:cubicBezTo>
                <a:cubicBezTo>
                  <a:pt x="1491" y="725"/>
                  <a:pt x="1491" y="725"/>
                  <a:pt x="1491" y="725"/>
                </a:cubicBezTo>
                <a:close/>
                <a:moveTo>
                  <a:pt x="1481" y="635"/>
                </a:moveTo>
                <a:cubicBezTo>
                  <a:pt x="1477" y="635"/>
                  <a:pt x="1473" y="632"/>
                  <a:pt x="1473" y="628"/>
                </a:cubicBezTo>
                <a:cubicBezTo>
                  <a:pt x="1472" y="625"/>
                  <a:pt x="1473" y="623"/>
                  <a:pt x="1474" y="621"/>
                </a:cubicBezTo>
                <a:cubicBezTo>
                  <a:pt x="1475" y="619"/>
                  <a:pt x="1477" y="618"/>
                  <a:pt x="1480" y="618"/>
                </a:cubicBezTo>
                <a:cubicBezTo>
                  <a:pt x="1484" y="617"/>
                  <a:pt x="1489" y="620"/>
                  <a:pt x="1489" y="625"/>
                </a:cubicBezTo>
                <a:cubicBezTo>
                  <a:pt x="1490" y="627"/>
                  <a:pt x="1489" y="629"/>
                  <a:pt x="1488" y="631"/>
                </a:cubicBezTo>
                <a:cubicBezTo>
                  <a:pt x="1487" y="633"/>
                  <a:pt x="1485" y="634"/>
                  <a:pt x="1482" y="635"/>
                </a:cubicBezTo>
                <a:cubicBezTo>
                  <a:pt x="1482" y="635"/>
                  <a:pt x="1482" y="635"/>
                  <a:pt x="1481" y="635"/>
                </a:cubicBezTo>
                <a:close/>
                <a:moveTo>
                  <a:pt x="27" y="591"/>
                </a:moveTo>
                <a:cubicBezTo>
                  <a:pt x="27" y="591"/>
                  <a:pt x="27" y="591"/>
                  <a:pt x="27" y="591"/>
                </a:cubicBezTo>
                <a:cubicBezTo>
                  <a:pt x="27" y="591"/>
                  <a:pt x="27" y="591"/>
                  <a:pt x="27" y="591"/>
                </a:cubicBezTo>
                <a:cubicBezTo>
                  <a:pt x="27" y="591"/>
                  <a:pt x="26" y="591"/>
                  <a:pt x="25" y="591"/>
                </a:cubicBezTo>
                <a:cubicBezTo>
                  <a:pt x="21" y="590"/>
                  <a:pt x="18" y="585"/>
                  <a:pt x="19" y="580"/>
                </a:cubicBezTo>
                <a:cubicBezTo>
                  <a:pt x="20" y="576"/>
                  <a:pt x="25" y="573"/>
                  <a:pt x="29" y="574"/>
                </a:cubicBezTo>
                <a:cubicBezTo>
                  <a:pt x="34" y="575"/>
                  <a:pt x="37" y="580"/>
                  <a:pt x="35" y="584"/>
                </a:cubicBezTo>
                <a:cubicBezTo>
                  <a:pt x="35" y="588"/>
                  <a:pt x="31" y="591"/>
                  <a:pt x="27" y="591"/>
                </a:cubicBezTo>
                <a:close/>
                <a:moveTo>
                  <a:pt x="1472" y="590"/>
                </a:moveTo>
                <a:cubicBezTo>
                  <a:pt x="1468" y="590"/>
                  <a:pt x="1465" y="588"/>
                  <a:pt x="1464" y="584"/>
                </a:cubicBezTo>
                <a:cubicBezTo>
                  <a:pt x="1453" y="535"/>
                  <a:pt x="1436" y="488"/>
                  <a:pt x="1416" y="443"/>
                </a:cubicBezTo>
                <a:cubicBezTo>
                  <a:pt x="1405" y="420"/>
                  <a:pt x="1394" y="398"/>
                  <a:pt x="1381" y="377"/>
                </a:cubicBezTo>
                <a:cubicBezTo>
                  <a:pt x="1379" y="373"/>
                  <a:pt x="1380" y="368"/>
                  <a:pt x="1384" y="365"/>
                </a:cubicBezTo>
                <a:cubicBezTo>
                  <a:pt x="1388" y="363"/>
                  <a:pt x="1393" y="364"/>
                  <a:pt x="1396" y="368"/>
                </a:cubicBezTo>
                <a:cubicBezTo>
                  <a:pt x="1408" y="390"/>
                  <a:pt x="1420" y="413"/>
                  <a:pt x="1431" y="436"/>
                </a:cubicBezTo>
                <a:cubicBezTo>
                  <a:pt x="1452" y="481"/>
                  <a:pt x="1469" y="530"/>
                  <a:pt x="1480" y="579"/>
                </a:cubicBezTo>
                <a:cubicBezTo>
                  <a:pt x="1480" y="580"/>
                  <a:pt x="1480" y="580"/>
                  <a:pt x="1480" y="580"/>
                </a:cubicBezTo>
                <a:cubicBezTo>
                  <a:pt x="1481" y="584"/>
                  <a:pt x="1479" y="589"/>
                  <a:pt x="1474" y="590"/>
                </a:cubicBezTo>
                <a:cubicBezTo>
                  <a:pt x="1473" y="590"/>
                  <a:pt x="1473" y="590"/>
                  <a:pt x="1472" y="590"/>
                </a:cubicBezTo>
                <a:close/>
                <a:moveTo>
                  <a:pt x="39" y="547"/>
                </a:moveTo>
                <a:cubicBezTo>
                  <a:pt x="38" y="547"/>
                  <a:pt x="37" y="547"/>
                  <a:pt x="36" y="547"/>
                </a:cubicBezTo>
                <a:cubicBezTo>
                  <a:pt x="34" y="546"/>
                  <a:pt x="32" y="545"/>
                  <a:pt x="31" y="543"/>
                </a:cubicBezTo>
                <a:cubicBezTo>
                  <a:pt x="30" y="541"/>
                  <a:pt x="30" y="538"/>
                  <a:pt x="31" y="536"/>
                </a:cubicBezTo>
                <a:cubicBezTo>
                  <a:pt x="35" y="522"/>
                  <a:pt x="40" y="507"/>
                  <a:pt x="45" y="493"/>
                </a:cubicBezTo>
                <a:cubicBezTo>
                  <a:pt x="47" y="488"/>
                  <a:pt x="52" y="486"/>
                  <a:pt x="56" y="488"/>
                </a:cubicBezTo>
                <a:cubicBezTo>
                  <a:pt x="60" y="489"/>
                  <a:pt x="63" y="494"/>
                  <a:pt x="61" y="499"/>
                </a:cubicBezTo>
                <a:cubicBezTo>
                  <a:pt x="56" y="513"/>
                  <a:pt x="51" y="527"/>
                  <a:pt x="47" y="541"/>
                </a:cubicBezTo>
                <a:cubicBezTo>
                  <a:pt x="46" y="545"/>
                  <a:pt x="42" y="547"/>
                  <a:pt x="39" y="547"/>
                </a:cubicBezTo>
                <a:close/>
                <a:moveTo>
                  <a:pt x="70" y="462"/>
                </a:moveTo>
                <a:cubicBezTo>
                  <a:pt x="69" y="462"/>
                  <a:pt x="67" y="462"/>
                  <a:pt x="66" y="461"/>
                </a:cubicBezTo>
                <a:cubicBezTo>
                  <a:pt x="64" y="461"/>
                  <a:pt x="63" y="459"/>
                  <a:pt x="62" y="457"/>
                </a:cubicBezTo>
                <a:cubicBezTo>
                  <a:pt x="61" y="455"/>
                  <a:pt x="61" y="452"/>
                  <a:pt x="62" y="450"/>
                </a:cubicBezTo>
                <a:cubicBezTo>
                  <a:pt x="93" y="380"/>
                  <a:pt x="134" y="316"/>
                  <a:pt x="184" y="258"/>
                </a:cubicBezTo>
                <a:cubicBezTo>
                  <a:pt x="184" y="258"/>
                  <a:pt x="184" y="258"/>
                  <a:pt x="184" y="258"/>
                </a:cubicBezTo>
                <a:cubicBezTo>
                  <a:pt x="187" y="254"/>
                  <a:pt x="193" y="254"/>
                  <a:pt x="196" y="257"/>
                </a:cubicBezTo>
                <a:cubicBezTo>
                  <a:pt x="199" y="260"/>
                  <a:pt x="200" y="265"/>
                  <a:pt x="197" y="269"/>
                </a:cubicBezTo>
                <a:cubicBezTo>
                  <a:pt x="147" y="325"/>
                  <a:pt x="107" y="389"/>
                  <a:pt x="78" y="457"/>
                </a:cubicBezTo>
                <a:cubicBezTo>
                  <a:pt x="76" y="460"/>
                  <a:pt x="73" y="462"/>
                  <a:pt x="70" y="462"/>
                </a:cubicBezTo>
                <a:close/>
                <a:moveTo>
                  <a:pt x="1364" y="343"/>
                </a:moveTo>
                <a:cubicBezTo>
                  <a:pt x="1364" y="343"/>
                  <a:pt x="1364" y="343"/>
                  <a:pt x="1364" y="343"/>
                </a:cubicBezTo>
                <a:cubicBezTo>
                  <a:pt x="1361" y="343"/>
                  <a:pt x="1359" y="341"/>
                  <a:pt x="1357" y="339"/>
                </a:cubicBezTo>
                <a:cubicBezTo>
                  <a:pt x="1349" y="327"/>
                  <a:pt x="1340" y="315"/>
                  <a:pt x="1331" y="303"/>
                </a:cubicBezTo>
                <a:cubicBezTo>
                  <a:pt x="1328" y="299"/>
                  <a:pt x="1329" y="294"/>
                  <a:pt x="1332" y="291"/>
                </a:cubicBezTo>
                <a:cubicBezTo>
                  <a:pt x="1336" y="288"/>
                  <a:pt x="1341" y="289"/>
                  <a:pt x="1344" y="293"/>
                </a:cubicBezTo>
                <a:cubicBezTo>
                  <a:pt x="1353" y="304"/>
                  <a:pt x="1362" y="317"/>
                  <a:pt x="1371" y="330"/>
                </a:cubicBezTo>
                <a:cubicBezTo>
                  <a:pt x="1371" y="330"/>
                  <a:pt x="1371" y="330"/>
                  <a:pt x="1371" y="330"/>
                </a:cubicBezTo>
                <a:cubicBezTo>
                  <a:pt x="1372" y="332"/>
                  <a:pt x="1373" y="334"/>
                  <a:pt x="1372" y="336"/>
                </a:cubicBezTo>
                <a:cubicBezTo>
                  <a:pt x="1372" y="338"/>
                  <a:pt x="1371" y="340"/>
                  <a:pt x="1369" y="341"/>
                </a:cubicBezTo>
                <a:cubicBezTo>
                  <a:pt x="1367" y="342"/>
                  <a:pt x="1366" y="343"/>
                  <a:pt x="1364" y="343"/>
                </a:cubicBezTo>
                <a:close/>
                <a:moveTo>
                  <a:pt x="1309" y="271"/>
                </a:moveTo>
                <a:cubicBezTo>
                  <a:pt x="1306" y="271"/>
                  <a:pt x="1304" y="270"/>
                  <a:pt x="1302" y="268"/>
                </a:cubicBezTo>
                <a:cubicBezTo>
                  <a:pt x="1301" y="267"/>
                  <a:pt x="1300" y="264"/>
                  <a:pt x="1300" y="262"/>
                </a:cubicBezTo>
                <a:cubicBezTo>
                  <a:pt x="1300" y="260"/>
                  <a:pt x="1301" y="258"/>
                  <a:pt x="1303" y="256"/>
                </a:cubicBezTo>
                <a:cubicBezTo>
                  <a:pt x="1307" y="253"/>
                  <a:pt x="1312" y="254"/>
                  <a:pt x="1315" y="257"/>
                </a:cubicBezTo>
                <a:cubicBezTo>
                  <a:pt x="1315" y="257"/>
                  <a:pt x="1315" y="257"/>
                  <a:pt x="1315" y="257"/>
                </a:cubicBezTo>
                <a:cubicBezTo>
                  <a:pt x="1318" y="261"/>
                  <a:pt x="1318" y="266"/>
                  <a:pt x="1314" y="269"/>
                </a:cubicBezTo>
                <a:cubicBezTo>
                  <a:pt x="1313" y="270"/>
                  <a:pt x="1311" y="271"/>
                  <a:pt x="1309" y="271"/>
                </a:cubicBezTo>
                <a:close/>
                <a:moveTo>
                  <a:pt x="221" y="238"/>
                </a:moveTo>
                <a:cubicBezTo>
                  <a:pt x="219" y="238"/>
                  <a:pt x="217" y="238"/>
                  <a:pt x="215" y="236"/>
                </a:cubicBezTo>
                <a:cubicBezTo>
                  <a:pt x="212" y="233"/>
                  <a:pt x="212" y="227"/>
                  <a:pt x="215" y="224"/>
                </a:cubicBezTo>
                <a:cubicBezTo>
                  <a:pt x="218" y="221"/>
                  <a:pt x="224" y="221"/>
                  <a:pt x="227" y="224"/>
                </a:cubicBezTo>
                <a:cubicBezTo>
                  <a:pt x="230" y="227"/>
                  <a:pt x="230" y="233"/>
                  <a:pt x="227" y="236"/>
                </a:cubicBezTo>
                <a:cubicBezTo>
                  <a:pt x="226" y="238"/>
                  <a:pt x="223" y="238"/>
                  <a:pt x="221" y="238"/>
                </a:cubicBezTo>
                <a:close/>
                <a:moveTo>
                  <a:pt x="1278" y="238"/>
                </a:moveTo>
                <a:cubicBezTo>
                  <a:pt x="1276" y="238"/>
                  <a:pt x="1274" y="237"/>
                  <a:pt x="1272" y="236"/>
                </a:cubicBezTo>
                <a:cubicBezTo>
                  <a:pt x="1265" y="228"/>
                  <a:pt x="1257" y="221"/>
                  <a:pt x="1250" y="214"/>
                </a:cubicBezTo>
                <a:cubicBezTo>
                  <a:pt x="1203" y="170"/>
                  <a:pt x="1150" y="133"/>
                  <a:pt x="1093" y="102"/>
                </a:cubicBezTo>
                <a:cubicBezTo>
                  <a:pt x="1091" y="101"/>
                  <a:pt x="1090" y="99"/>
                  <a:pt x="1089" y="97"/>
                </a:cubicBezTo>
                <a:cubicBezTo>
                  <a:pt x="1089" y="95"/>
                  <a:pt x="1089" y="93"/>
                  <a:pt x="1090" y="91"/>
                </a:cubicBezTo>
                <a:cubicBezTo>
                  <a:pt x="1092" y="87"/>
                  <a:pt x="1097" y="85"/>
                  <a:pt x="1101" y="87"/>
                </a:cubicBezTo>
                <a:cubicBezTo>
                  <a:pt x="1160" y="118"/>
                  <a:pt x="1214" y="157"/>
                  <a:pt x="1262" y="202"/>
                </a:cubicBezTo>
                <a:cubicBezTo>
                  <a:pt x="1269" y="209"/>
                  <a:pt x="1277" y="216"/>
                  <a:pt x="1284" y="224"/>
                </a:cubicBezTo>
                <a:cubicBezTo>
                  <a:pt x="1287" y="227"/>
                  <a:pt x="1287" y="232"/>
                  <a:pt x="1284" y="236"/>
                </a:cubicBezTo>
                <a:cubicBezTo>
                  <a:pt x="1282" y="237"/>
                  <a:pt x="1280" y="238"/>
                  <a:pt x="1278" y="238"/>
                </a:cubicBezTo>
                <a:close/>
                <a:moveTo>
                  <a:pt x="254" y="207"/>
                </a:moveTo>
                <a:cubicBezTo>
                  <a:pt x="251" y="207"/>
                  <a:pt x="249" y="206"/>
                  <a:pt x="247" y="204"/>
                </a:cubicBezTo>
                <a:cubicBezTo>
                  <a:pt x="246" y="203"/>
                  <a:pt x="245" y="201"/>
                  <a:pt x="245" y="198"/>
                </a:cubicBezTo>
                <a:cubicBezTo>
                  <a:pt x="245" y="196"/>
                  <a:pt x="246" y="194"/>
                  <a:pt x="248" y="192"/>
                </a:cubicBezTo>
                <a:cubicBezTo>
                  <a:pt x="259" y="182"/>
                  <a:pt x="271" y="172"/>
                  <a:pt x="283" y="163"/>
                </a:cubicBezTo>
                <a:cubicBezTo>
                  <a:pt x="287" y="160"/>
                  <a:pt x="292" y="161"/>
                  <a:pt x="295" y="164"/>
                </a:cubicBezTo>
                <a:cubicBezTo>
                  <a:pt x="298" y="168"/>
                  <a:pt x="297" y="173"/>
                  <a:pt x="294" y="176"/>
                </a:cubicBezTo>
                <a:cubicBezTo>
                  <a:pt x="282" y="185"/>
                  <a:pt x="270" y="195"/>
                  <a:pt x="259" y="205"/>
                </a:cubicBezTo>
                <a:cubicBezTo>
                  <a:pt x="258" y="206"/>
                  <a:pt x="256" y="207"/>
                  <a:pt x="254" y="207"/>
                </a:cubicBezTo>
                <a:close/>
                <a:moveTo>
                  <a:pt x="325" y="151"/>
                </a:moveTo>
                <a:cubicBezTo>
                  <a:pt x="322" y="151"/>
                  <a:pt x="319" y="150"/>
                  <a:pt x="318" y="147"/>
                </a:cubicBezTo>
                <a:cubicBezTo>
                  <a:pt x="316" y="145"/>
                  <a:pt x="316" y="143"/>
                  <a:pt x="316" y="141"/>
                </a:cubicBezTo>
                <a:cubicBezTo>
                  <a:pt x="317" y="139"/>
                  <a:pt x="318" y="137"/>
                  <a:pt x="320" y="135"/>
                </a:cubicBezTo>
                <a:cubicBezTo>
                  <a:pt x="361" y="106"/>
                  <a:pt x="405" y="82"/>
                  <a:pt x="451" y="62"/>
                </a:cubicBezTo>
                <a:cubicBezTo>
                  <a:pt x="475" y="52"/>
                  <a:pt x="499" y="42"/>
                  <a:pt x="524" y="34"/>
                </a:cubicBezTo>
                <a:cubicBezTo>
                  <a:pt x="524" y="34"/>
                  <a:pt x="524" y="34"/>
                  <a:pt x="524" y="34"/>
                </a:cubicBezTo>
                <a:cubicBezTo>
                  <a:pt x="524" y="34"/>
                  <a:pt x="524" y="34"/>
                  <a:pt x="524" y="34"/>
                </a:cubicBezTo>
                <a:cubicBezTo>
                  <a:pt x="529" y="33"/>
                  <a:pt x="533" y="36"/>
                  <a:pt x="535" y="40"/>
                </a:cubicBezTo>
                <a:cubicBezTo>
                  <a:pt x="536" y="44"/>
                  <a:pt x="534" y="49"/>
                  <a:pt x="529" y="51"/>
                </a:cubicBezTo>
                <a:cubicBezTo>
                  <a:pt x="505" y="58"/>
                  <a:pt x="481" y="67"/>
                  <a:pt x="458" y="77"/>
                </a:cubicBezTo>
                <a:cubicBezTo>
                  <a:pt x="413" y="97"/>
                  <a:pt x="370" y="121"/>
                  <a:pt x="329" y="149"/>
                </a:cubicBezTo>
                <a:cubicBezTo>
                  <a:pt x="328" y="150"/>
                  <a:pt x="326" y="151"/>
                  <a:pt x="325" y="151"/>
                </a:cubicBezTo>
                <a:close/>
                <a:moveTo>
                  <a:pt x="1057" y="83"/>
                </a:moveTo>
                <a:cubicBezTo>
                  <a:pt x="1056" y="83"/>
                  <a:pt x="1054" y="83"/>
                  <a:pt x="1053" y="82"/>
                </a:cubicBezTo>
                <a:cubicBezTo>
                  <a:pt x="1040" y="76"/>
                  <a:pt x="1026" y="70"/>
                  <a:pt x="1012" y="65"/>
                </a:cubicBezTo>
                <a:cubicBezTo>
                  <a:pt x="1008" y="64"/>
                  <a:pt x="1005" y="59"/>
                  <a:pt x="1007" y="54"/>
                </a:cubicBezTo>
                <a:cubicBezTo>
                  <a:pt x="1009" y="50"/>
                  <a:pt x="1014" y="48"/>
                  <a:pt x="1018" y="49"/>
                </a:cubicBezTo>
                <a:cubicBezTo>
                  <a:pt x="1032" y="55"/>
                  <a:pt x="1046" y="61"/>
                  <a:pt x="1060" y="67"/>
                </a:cubicBezTo>
                <a:cubicBezTo>
                  <a:pt x="1065" y="69"/>
                  <a:pt x="1066" y="74"/>
                  <a:pt x="1064" y="78"/>
                </a:cubicBezTo>
                <a:cubicBezTo>
                  <a:pt x="1063" y="81"/>
                  <a:pt x="1060" y="83"/>
                  <a:pt x="1057" y="83"/>
                </a:cubicBezTo>
                <a:close/>
                <a:moveTo>
                  <a:pt x="972" y="51"/>
                </a:moveTo>
                <a:cubicBezTo>
                  <a:pt x="971" y="51"/>
                  <a:pt x="971" y="51"/>
                  <a:pt x="970" y="50"/>
                </a:cubicBezTo>
                <a:cubicBezTo>
                  <a:pt x="968" y="50"/>
                  <a:pt x="966" y="48"/>
                  <a:pt x="965" y="46"/>
                </a:cubicBezTo>
                <a:cubicBezTo>
                  <a:pt x="964" y="44"/>
                  <a:pt x="964" y="42"/>
                  <a:pt x="964" y="40"/>
                </a:cubicBezTo>
                <a:cubicBezTo>
                  <a:pt x="966" y="35"/>
                  <a:pt x="970" y="33"/>
                  <a:pt x="975" y="34"/>
                </a:cubicBezTo>
                <a:cubicBezTo>
                  <a:pt x="979" y="36"/>
                  <a:pt x="982" y="40"/>
                  <a:pt x="980" y="45"/>
                </a:cubicBezTo>
                <a:cubicBezTo>
                  <a:pt x="979" y="48"/>
                  <a:pt x="976" y="51"/>
                  <a:pt x="972" y="51"/>
                </a:cubicBezTo>
                <a:close/>
                <a:moveTo>
                  <a:pt x="570" y="39"/>
                </a:moveTo>
                <a:cubicBezTo>
                  <a:pt x="570" y="39"/>
                  <a:pt x="570" y="39"/>
                  <a:pt x="570" y="39"/>
                </a:cubicBezTo>
                <a:cubicBezTo>
                  <a:pt x="566" y="39"/>
                  <a:pt x="563" y="36"/>
                  <a:pt x="562" y="32"/>
                </a:cubicBezTo>
                <a:cubicBezTo>
                  <a:pt x="561" y="28"/>
                  <a:pt x="564" y="23"/>
                  <a:pt x="568" y="22"/>
                </a:cubicBezTo>
                <a:cubicBezTo>
                  <a:pt x="573" y="21"/>
                  <a:pt x="577" y="24"/>
                  <a:pt x="578" y="28"/>
                </a:cubicBezTo>
                <a:cubicBezTo>
                  <a:pt x="579" y="31"/>
                  <a:pt x="579" y="33"/>
                  <a:pt x="577" y="35"/>
                </a:cubicBezTo>
                <a:cubicBezTo>
                  <a:pt x="577" y="36"/>
                  <a:pt x="575" y="37"/>
                  <a:pt x="573" y="38"/>
                </a:cubicBezTo>
                <a:cubicBezTo>
                  <a:pt x="574" y="38"/>
                  <a:pt x="574" y="38"/>
                  <a:pt x="574" y="38"/>
                </a:cubicBezTo>
                <a:cubicBezTo>
                  <a:pt x="572" y="39"/>
                  <a:pt x="572" y="39"/>
                  <a:pt x="572" y="39"/>
                </a:cubicBezTo>
                <a:cubicBezTo>
                  <a:pt x="572" y="39"/>
                  <a:pt x="571" y="39"/>
                  <a:pt x="570" y="39"/>
                </a:cubicBezTo>
                <a:close/>
                <a:moveTo>
                  <a:pt x="929" y="39"/>
                </a:moveTo>
                <a:cubicBezTo>
                  <a:pt x="928" y="39"/>
                  <a:pt x="927" y="39"/>
                  <a:pt x="927" y="38"/>
                </a:cubicBezTo>
                <a:cubicBezTo>
                  <a:pt x="869" y="24"/>
                  <a:pt x="810" y="17"/>
                  <a:pt x="750" y="17"/>
                </a:cubicBezTo>
                <a:cubicBezTo>
                  <a:pt x="744" y="17"/>
                  <a:pt x="738" y="17"/>
                  <a:pt x="733" y="17"/>
                </a:cubicBezTo>
                <a:cubicBezTo>
                  <a:pt x="724" y="17"/>
                  <a:pt x="714" y="18"/>
                  <a:pt x="705" y="18"/>
                </a:cubicBezTo>
                <a:cubicBezTo>
                  <a:pt x="700" y="19"/>
                  <a:pt x="696" y="15"/>
                  <a:pt x="696" y="10"/>
                </a:cubicBezTo>
                <a:cubicBezTo>
                  <a:pt x="695" y="6"/>
                  <a:pt x="699" y="2"/>
                  <a:pt x="704" y="1"/>
                </a:cubicBezTo>
                <a:cubicBezTo>
                  <a:pt x="713" y="1"/>
                  <a:pt x="723" y="0"/>
                  <a:pt x="733" y="0"/>
                </a:cubicBezTo>
                <a:cubicBezTo>
                  <a:pt x="738" y="0"/>
                  <a:pt x="744" y="0"/>
                  <a:pt x="750" y="0"/>
                </a:cubicBezTo>
                <a:cubicBezTo>
                  <a:pt x="811" y="0"/>
                  <a:pt x="872" y="7"/>
                  <a:pt x="931" y="22"/>
                </a:cubicBezTo>
                <a:cubicBezTo>
                  <a:pt x="933" y="23"/>
                  <a:pt x="935" y="24"/>
                  <a:pt x="936" y="26"/>
                </a:cubicBezTo>
                <a:cubicBezTo>
                  <a:pt x="937" y="28"/>
                  <a:pt x="938" y="30"/>
                  <a:pt x="937" y="32"/>
                </a:cubicBezTo>
                <a:cubicBezTo>
                  <a:pt x="936" y="36"/>
                  <a:pt x="933" y="39"/>
                  <a:pt x="929" y="39"/>
                </a:cubicBezTo>
                <a:close/>
                <a:moveTo>
                  <a:pt x="614" y="29"/>
                </a:moveTo>
                <a:cubicBezTo>
                  <a:pt x="610" y="29"/>
                  <a:pt x="607" y="26"/>
                  <a:pt x="606" y="22"/>
                </a:cubicBezTo>
                <a:cubicBezTo>
                  <a:pt x="605" y="18"/>
                  <a:pt x="608" y="13"/>
                  <a:pt x="613" y="12"/>
                </a:cubicBezTo>
                <a:cubicBezTo>
                  <a:pt x="628" y="10"/>
                  <a:pt x="643" y="7"/>
                  <a:pt x="658" y="6"/>
                </a:cubicBezTo>
                <a:cubicBezTo>
                  <a:pt x="658" y="6"/>
                  <a:pt x="658" y="6"/>
                  <a:pt x="658" y="6"/>
                </a:cubicBezTo>
                <a:cubicBezTo>
                  <a:pt x="663" y="5"/>
                  <a:pt x="667" y="8"/>
                  <a:pt x="668" y="13"/>
                </a:cubicBezTo>
                <a:cubicBezTo>
                  <a:pt x="668" y="18"/>
                  <a:pt x="665" y="22"/>
                  <a:pt x="660" y="22"/>
                </a:cubicBezTo>
                <a:cubicBezTo>
                  <a:pt x="645" y="24"/>
                  <a:pt x="631" y="26"/>
                  <a:pt x="616" y="29"/>
                </a:cubicBezTo>
                <a:cubicBezTo>
                  <a:pt x="615" y="29"/>
                  <a:pt x="615" y="29"/>
                  <a:pt x="614" y="2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pPr defTabSz="228554"/>
            <a:endParaRPr lang="en-US" dirty="0">
              <a:solidFill>
                <a:srgbClr val="FFFFFF"/>
              </a:solidFill>
              <a:latin typeface="Oswald Light" pitchFamily="2" charset="-52"/>
            </a:endParaRPr>
          </a:p>
        </p:txBody>
      </p:sp>
      <p:sp>
        <p:nvSpPr>
          <p:cNvPr id="116" name="Oval 27">
            <a:extLst>
              <a:ext uri="{FF2B5EF4-FFF2-40B4-BE49-F238E27FC236}">
                <a16:creationId xmlns:a16="http://schemas.microsoft.com/office/drawing/2014/main" id="{BEF51823-C239-40C5-92B9-E55F3486CC8A}"/>
              </a:ext>
            </a:extLst>
          </p:cNvPr>
          <p:cNvSpPr/>
          <p:nvPr/>
        </p:nvSpPr>
        <p:spPr>
          <a:xfrm>
            <a:off x="7814043" y="2077460"/>
            <a:ext cx="1158248" cy="115824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270000" sx="102000" sy="102000" algn="ctr" rotWithShape="0">
              <a:schemeClr val="accent2">
                <a:lumMod val="75000"/>
                <a:alpha val="47000"/>
              </a:schemeClr>
            </a:outerShdw>
            <a:softEdge rad="533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 dirty="0">
              <a:latin typeface="Oswald Light" pitchFamily="2" charset="-52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F5E75935-A80E-49BB-9699-3436E93E3D93}"/>
              </a:ext>
            </a:extLst>
          </p:cNvPr>
          <p:cNvSpPr txBox="1">
            <a:spLocks/>
          </p:cNvSpPr>
          <p:nvPr/>
        </p:nvSpPr>
        <p:spPr bwMode="gray">
          <a:xfrm>
            <a:off x="3159624" y="1156609"/>
            <a:ext cx="286783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r" fontAlgn="base">
              <a:spcAft>
                <a:spcPct val="0"/>
              </a:spcAft>
              <a:buClr>
                <a:srgbClr val="009FE9"/>
              </a:buClr>
            </a:pPr>
            <a:r>
              <a:rPr lang="ru-RU" sz="2000" dirty="0">
                <a:solidFill>
                  <a:schemeClr val="bg1"/>
                </a:solidFill>
                <a:ea typeface="VTB Group Cond Book" panose="020B0506050504020204" pitchFamily="34" charset="77"/>
              </a:rPr>
              <a:t>АЛЛЕРГОЛОГИЯ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9F0481FD-4A4C-412F-9D60-26B3653EE0B2}"/>
              </a:ext>
            </a:extLst>
          </p:cNvPr>
          <p:cNvSpPr txBox="1">
            <a:spLocks/>
          </p:cNvSpPr>
          <p:nvPr/>
        </p:nvSpPr>
        <p:spPr bwMode="gray">
          <a:xfrm>
            <a:off x="7115298" y="4762540"/>
            <a:ext cx="23154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r" fontAlgn="base">
              <a:spcAft>
                <a:spcPct val="0"/>
              </a:spcAft>
              <a:buClr>
                <a:srgbClr val="009FE9"/>
              </a:buClr>
            </a:pPr>
            <a:r>
              <a:rPr lang="ru-RU" sz="2000" dirty="0">
                <a:solidFill>
                  <a:schemeClr val="bg1"/>
                </a:solidFill>
                <a:ea typeface="VTB Group Cond Book" panose="020B0506050504020204" pitchFamily="34" charset="77"/>
              </a:rPr>
              <a:t>НЕВРОЛОГИЯ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AC8270D9-414C-4042-A13C-F3C158D53DBF}"/>
              </a:ext>
            </a:extLst>
          </p:cNvPr>
          <p:cNvSpPr txBox="1">
            <a:spLocks/>
          </p:cNvSpPr>
          <p:nvPr/>
        </p:nvSpPr>
        <p:spPr bwMode="gray">
          <a:xfrm>
            <a:off x="245806" y="4754000"/>
            <a:ext cx="380643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r" fontAlgn="base">
              <a:spcAft>
                <a:spcPct val="0"/>
              </a:spcAft>
              <a:buClr>
                <a:srgbClr val="009FE9"/>
              </a:buClr>
            </a:pPr>
            <a:r>
              <a:rPr lang="ru-RU" sz="2000" dirty="0">
                <a:solidFill>
                  <a:schemeClr val="bg1"/>
                </a:solidFill>
                <a:ea typeface="VTB Group Cond Book" panose="020B0506050504020204" pitchFamily="34" charset="77"/>
              </a:rPr>
              <a:t>ТРАВМАТОЛОГИЯ И ОРТОПЕДИЯ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FAAB3259-FFEE-4FAC-B2A3-580D5A38C100}"/>
              </a:ext>
            </a:extLst>
          </p:cNvPr>
          <p:cNvSpPr txBox="1">
            <a:spLocks/>
          </p:cNvSpPr>
          <p:nvPr/>
        </p:nvSpPr>
        <p:spPr bwMode="gray">
          <a:xfrm>
            <a:off x="8502956" y="2927931"/>
            <a:ext cx="206573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fontAlgn="base">
              <a:spcAft>
                <a:spcPct val="0"/>
              </a:spcAft>
              <a:buClr>
                <a:srgbClr val="009FE9"/>
              </a:buClr>
            </a:pPr>
            <a:r>
              <a:rPr lang="ru-RU" sz="2000" dirty="0">
                <a:solidFill>
                  <a:schemeClr val="bg1"/>
                </a:solidFill>
                <a:ea typeface="VTB Group Cond Book" panose="020B0506050504020204" pitchFamily="34" charset="77"/>
              </a:rPr>
              <a:t>ОФТАЛЬМОЛОГИЯ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29BE7C6D-BC87-439D-B304-E6DE4E189DAE}"/>
              </a:ext>
            </a:extLst>
          </p:cNvPr>
          <p:cNvSpPr txBox="1">
            <a:spLocks/>
          </p:cNvSpPr>
          <p:nvPr/>
        </p:nvSpPr>
        <p:spPr bwMode="gray">
          <a:xfrm>
            <a:off x="6520211" y="1169401"/>
            <a:ext cx="20163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2000" dirty="0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ТЕРАПИЯ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CFFF87CE-E090-4E70-B58F-C39EAAEF3E34}"/>
              </a:ext>
            </a:extLst>
          </p:cNvPr>
          <p:cNvSpPr txBox="1">
            <a:spLocks/>
          </p:cNvSpPr>
          <p:nvPr/>
        </p:nvSpPr>
        <p:spPr bwMode="gray">
          <a:xfrm>
            <a:off x="7864797" y="2071612"/>
            <a:ext cx="20992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fontAlgn="base">
              <a:spcAft>
                <a:spcPct val="0"/>
              </a:spcAft>
              <a:buClr>
                <a:srgbClr val="009FE9"/>
              </a:buClr>
            </a:pPr>
            <a:r>
              <a:rPr lang="ru-RU" sz="2000" dirty="0">
                <a:solidFill>
                  <a:schemeClr val="bg1"/>
                </a:solidFill>
                <a:ea typeface="VTB Group Cond Book" panose="020B0506050504020204" pitchFamily="34" charset="77"/>
              </a:rPr>
              <a:t>ХИРУРГИЯ</a:t>
            </a:r>
          </a:p>
        </p:txBody>
      </p:sp>
      <p:sp>
        <p:nvSpPr>
          <p:cNvPr id="199" name="Номер слайда 5">
            <a:extLst>
              <a:ext uri="{FF2B5EF4-FFF2-40B4-BE49-F238E27FC236}">
                <a16:creationId xmlns:a16="http://schemas.microsoft.com/office/drawing/2014/main" id="{DCECE9A8-BB24-4F3F-9115-4C2ACA985A9D}"/>
              </a:ext>
            </a:extLst>
          </p:cNvPr>
          <p:cNvSpPr txBox="1">
            <a:spLocks/>
          </p:cNvSpPr>
          <p:nvPr/>
        </p:nvSpPr>
        <p:spPr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lnSpc>
                <a:spcPct val="90000"/>
              </a:lnSpc>
              <a:spcBef>
                <a:spcPct val="0"/>
              </a:spcBef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Akrobat" panose="00000600000000000000" pitchFamily="2" charset="-52"/>
                <a:ea typeface="VTB Group Cond Book" panose="020B0506050504020204" pitchFamily="34" charset="0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3AE3C4-C2A6-4DCD-9963-3D7F259FD580}" type="slidenum">
              <a:rPr lang="ru-RU">
                <a:solidFill>
                  <a:schemeClr val="bg1"/>
                </a:solidFill>
                <a:latin typeface="Oswald Light" pitchFamily="2" charset="-52"/>
              </a:rPr>
              <a:pPr/>
              <a:t>2</a:t>
            </a:fld>
            <a:endParaRPr lang="ru-RU" dirty="0">
              <a:solidFill>
                <a:schemeClr val="bg1"/>
              </a:solidFill>
              <a:latin typeface="Oswald Light" pitchFamily="2" charset="-52"/>
            </a:endParaRPr>
          </a:p>
        </p:txBody>
      </p:sp>
      <p:sp>
        <p:nvSpPr>
          <p:cNvPr id="3" name="Oval 1">
            <a:extLst>
              <a:ext uri="{FF2B5EF4-FFF2-40B4-BE49-F238E27FC236}">
                <a16:creationId xmlns:a16="http://schemas.microsoft.com/office/drawing/2014/main" id="{2F2725C2-ECCB-2AAE-9CEC-537C46ED3287}"/>
              </a:ext>
            </a:extLst>
          </p:cNvPr>
          <p:cNvSpPr/>
          <p:nvPr/>
        </p:nvSpPr>
        <p:spPr>
          <a:xfrm>
            <a:off x="4214834" y="1926077"/>
            <a:ext cx="3645362" cy="3645360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079500" sx="113000" sy="113000" algn="ctr" rotWithShape="0">
              <a:schemeClr val="accent2">
                <a:lumMod val="50000"/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Oswald Light" pitchFamily="2" charset="-52"/>
            </a:endParaRP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870CF5EF-E7E8-4740-A79B-D85E7C65B98A}"/>
              </a:ext>
            </a:extLst>
          </p:cNvPr>
          <p:cNvSpPr txBox="1"/>
          <p:nvPr/>
        </p:nvSpPr>
        <p:spPr>
          <a:xfrm>
            <a:off x="4773294" y="2936259"/>
            <a:ext cx="2508814" cy="175432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spAutoFit/>
          </a:bodyPr>
          <a:lstStyle/>
          <a:p>
            <a:pPr algn="ctr" defTabSz="895350" fontAlgn="base">
              <a:spcAft>
                <a:spcPct val="0"/>
              </a:spcAft>
              <a:buClr>
                <a:srgbClr val="009FE9"/>
              </a:buClr>
            </a:pPr>
            <a:r>
              <a:rPr lang="ru-RU" sz="2000" dirty="0">
                <a:ea typeface="VTB Group Cond Book" panose="020B0506050504020204" pitchFamily="34" charset="77"/>
              </a:rPr>
              <a:t>Поликлинические отделения </a:t>
            </a:r>
          </a:p>
          <a:p>
            <a:pPr algn="ctr">
              <a:lnSpc>
                <a:spcPct val="120000"/>
              </a:lnSpc>
            </a:pPr>
            <a:r>
              <a:rPr lang="ru-RU" sz="2000" dirty="0">
                <a:ea typeface="Roboto" panose="02000000000000000000" pitchFamily="2" charset="0"/>
                <a:cs typeface="Roboto" panose="02000000000000000000" pitchFamily="2" charset="0"/>
              </a:rPr>
              <a:t>ГБУЗ «ГКБ им. С.С. Юдина ДЗМ»</a:t>
            </a:r>
          </a:p>
          <a:p>
            <a:pPr algn="ctr" defTabSz="895350" fontAlgn="base">
              <a:spcAft>
                <a:spcPct val="0"/>
              </a:spcAft>
              <a:buClr>
                <a:srgbClr val="009FE9"/>
              </a:buClr>
            </a:pPr>
            <a:r>
              <a:rPr lang="ru-RU" sz="2000" dirty="0">
                <a:ea typeface="VTB Group Cond Book" panose="020B0506050504020204" pitchFamily="34" charset="77"/>
              </a:rPr>
              <a:t>Помощь по профилям</a:t>
            </a:r>
            <a:endParaRPr lang="en-US" sz="2000" dirty="0">
              <a:ea typeface="VTB Group Cond Book" panose="020B0506050504020204" pitchFamily="34" charset="77"/>
            </a:endParaRPr>
          </a:p>
        </p:txBody>
      </p:sp>
      <p:sp>
        <p:nvSpPr>
          <p:cNvPr id="118" name="Полилиния: фигура 92">
            <a:extLst>
              <a:ext uri="{FF2B5EF4-FFF2-40B4-BE49-F238E27FC236}">
                <a16:creationId xmlns:a16="http://schemas.microsoft.com/office/drawing/2014/main" id="{A7E13369-8745-44FF-A330-E2621B7E6556}"/>
              </a:ext>
            </a:extLst>
          </p:cNvPr>
          <p:cNvSpPr/>
          <p:nvPr/>
        </p:nvSpPr>
        <p:spPr>
          <a:xfrm rot="5400000">
            <a:off x="5152231" y="1531449"/>
            <a:ext cx="688917" cy="688913"/>
          </a:xfrm>
          <a:custGeom>
            <a:avLst/>
            <a:gdLst>
              <a:gd name="connsiteX0" fmla="*/ 0 w 565546"/>
              <a:gd name="connsiteY0" fmla="*/ 282773 h 565546"/>
              <a:gd name="connsiteX1" fmla="*/ 282773 w 565546"/>
              <a:gd name="connsiteY1" fmla="*/ 0 h 565546"/>
              <a:gd name="connsiteX2" fmla="*/ 565546 w 565546"/>
              <a:gd name="connsiteY2" fmla="*/ 282773 h 565546"/>
              <a:gd name="connsiteX3" fmla="*/ 282773 w 565546"/>
              <a:gd name="connsiteY3" fmla="*/ 565546 h 565546"/>
              <a:gd name="connsiteX4" fmla="*/ 0 w 565546"/>
              <a:gd name="connsiteY4" fmla="*/ 282773 h 56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546" h="565546">
                <a:moveTo>
                  <a:pt x="0" y="282773"/>
                </a:moveTo>
                <a:cubicBezTo>
                  <a:pt x="0" y="126602"/>
                  <a:pt x="126602" y="0"/>
                  <a:pt x="282773" y="0"/>
                </a:cubicBezTo>
                <a:cubicBezTo>
                  <a:pt x="438944" y="0"/>
                  <a:pt x="565546" y="126602"/>
                  <a:pt x="565546" y="282773"/>
                </a:cubicBezTo>
                <a:cubicBezTo>
                  <a:pt x="565546" y="438944"/>
                  <a:pt x="438944" y="565546"/>
                  <a:pt x="282773" y="565546"/>
                </a:cubicBezTo>
                <a:cubicBezTo>
                  <a:pt x="126602" y="565546"/>
                  <a:pt x="0" y="438944"/>
                  <a:pt x="0" y="282773"/>
                </a:cubicBezTo>
                <a:close/>
              </a:path>
            </a:pathLst>
          </a:custGeom>
          <a:solidFill>
            <a:schemeClr val="accent2"/>
          </a:solidFill>
          <a:ln w="25400">
            <a:noFill/>
          </a:ln>
          <a:effectLst>
            <a:outerShdw sx="1000" sy="1000" algn="ctr" rotWithShape="0">
              <a:prstClr val="black"/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00" dirty="0">
              <a:solidFill>
                <a:srgbClr val="FFFFFF"/>
              </a:solidFill>
              <a:latin typeface="Oswald Light" pitchFamily="2" charset="-52"/>
              <a:ea typeface="VTB Group Cond Book" panose="020B0506050504020204" pitchFamily="34" charset="-52"/>
            </a:endParaRPr>
          </a:p>
        </p:txBody>
      </p:sp>
      <p:sp>
        <p:nvSpPr>
          <p:cNvPr id="119" name="Полилиния: фигура 92">
            <a:extLst>
              <a:ext uri="{FF2B5EF4-FFF2-40B4-BE49-F238E27FC236}">
                <a16:creationId xmlns:a16="http://schemas.microsoft.com/office/drawing/2014/main" id="{8849F612-55B5-4C6C-B399-20A0861E874C}"/>
              </a:ext>
            </a:extLst>
          </p:cNvPr>
          <p:cNvSpPr/>
          <p:nvPr/>
        </p:nvSpPr>
        <p:spPr>
          <a:xfrm rot="5400000">
            <a:off x="6170456" y="1531449"/>
            <a:ext cx="688917" cy="688913"/>
          </a:xfrm>
          <a:custGeom>
            <a:avLst/>
            <a:gdLst>
              <a:gd name="connsiteX0" fmla="*/ 0 w 565546"/>
              <a:gd name="connsiteY0" fmla="*/ 282773 h 565546"/>
              <a:gd name="connsiteX1" fmla="*/ 282773 w 565546"/>
              <a:gd name="connsiteY1" fmla="*/ 0 h 565546"/>
              <a:gd name="connsiteX2" fmla="*/ 565546 w 565546"/>
              <a:gd name="connsiteY2" fmla="*/ 282773 h 565546"/>
              <a:gd name="connsiteX3" fmla="*/ 282773 w 565546"/>
              <a:gd name="connsiteY3" fmla="*/ 565546 h 565546"/>
              <a:gd name="connsiteX4" fmla="*/ 0 w 565546"/>
              <a:gd name="connsiteY4" fmla="*/ 282773 h 56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546" h="565546">
                <a:moveTo>
                  <a:pt x="0" y="282773"/>
                </a:moveTo>
                <a:cubicBezTo>
                  <a:pt x="0" y="126602"/>
                  <a:pt x="126602" y="0"/>
                  <a:pt x="282773" y="0"/>
                </a:cubicBezTo>
                <a:cubicBezTo>
                  <a:pt x="438944" y="0"/>
                  <a:pt x="565546" y="126602"/>
                  <a:pt x="565546" y="282773"/>
                </a:cubicBezTo>
                <a:cubicBezTo>
                  <a:pt x="565546" y="438944"/>
                  <a:pt x="438944" y="565546"/>
                  <a:pt x="282773" y="565546"/>
                </a:cubicBezTo>
                <a:cubicBezTo>
                  <a:pt x="126602" y="565546"/>
                  <a:pt x="0" y="438944"/>
                  <a:pt x="0" y="282773"/>
                </a:cubicBezTo>
                <a:close/>
              </a:path>
            </a:pathLst>
          </a:custGeom>
          <a:solidFill>
            <a:schemeClr val="accent2"/>
          </a:solidFill>
          <a:ln w="25400">
            <a:noFill/>
          </a:ln>
          <a:effectLst>
            <a:outerShdw sx="1000" sy="1000" algn="ctr" rotWithShape="0">
              <a:prstClr val="black"/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00" dirty="0">
              <a:solidFill>
                <a:srgbClr val="FFFFFF"/>
              </a:solidFill>
              <a:latin typeface="Oswald Light" pitchFamily="2" charset="-52"/>
              <a:ea typeface="VTB Group Cond Book" panose="020B0506050504020204" pitchFamily="34" charset="-52"/>
            </a:endParaRPr>
          </a:p>
        </p:txBody>
      </p:sp>
      <p:sp>
        <p:nvSpPr>
          <p:cNvPr id="120" name="Полилиния: фигура 92">
            <a:extLst>
              <a:ext uri="{FF2B5EF4-FFF2-40B4-BE49-F238E27FC236}">
                <a16:creationId xmlns:a16="http://schemas.microsoft.com/office/drawing/2014/main" id="{DDA2F2D1-BB19-4B82-9D78-EBE14667165E}"/>
              </a:ext>
            </a:extLst>
          </p:cNvPr>
          <p:cNvSpPr/>
          <p:nvPr/>
        </p:nvSpPr>
        <p:spPr>
          <a:xfrm rot="5400000">
            <a:off x="6656479" y="5061057"/>
            <a:ext cx="688917" cy="688913"/>
          </a:xfrm>
          <a:custGeom>
            <a:avLst/>
            <a:gdLst>
              <a:gd name="connsiteX0" fmla="*/ 0 w 565546"/>
              <a:gd name="connsiteY0" fmla="*/ 282773 h 565546"/>
              <a:gd name="connsiteX1" fmla="*/ 282773 w 565546"/>
              <a:gd name="connsiteY1" fmla="*/ 0 h 565546"/>
              <a:gd name="connsiteX2" fmla="*/ 565546 w 565546"/>
              <a:gd name="connsiteY2" fmla="*/ 282773 h 565546"/>
              <a:gd name="connsiteX3" fmla="*/ 282773 w 565546"/>
              <a:gd name="connsiteY3" fmla="*/ 565546 h 565546"/>
              <a:gd name="connsiteX4" fmla="*/ 0 w 565546"/>
              <a:gd name="connsiteY4" fmla="*/ 282773 h 56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546" h="565546">
                <a:moveTo>
                  <a:pt x="0" y="282773"/>
                </a:moveTo>
                <a:cubicBezTo>
                  <a:pt x="0" y="126602"/>
                  <a:pt x="126602" y="0"/>
                  <a:pt x="282773" y="0"/>
                </a:cubicBezTo>
                <a:cubicBezTo>
                  <a:pt x="438944" y="0"/>
                  <a:pt x="565546" y="126602"/>
                  <a:pt x="565546" y="282773"/>
                </a:cubicBezTo>
                <a:cubicBezTo>
                  <a:pt x="565546" y="438944"/>
                  <a:pt x="438944" y="565546"/>
                  <a:pt x="282773" y="565546"/>
                </a:cubicBezTo>
                <a:cubicBezTo>
                  <a:pt x="126602" y="565546"/>
                  <a:pt x="0" y="438944"/>
                  <a:pt x="0" y="282773"/>
                </a:cubicBezTo>
                <a:close/>
              </a:path>
            </a:pathLst>
          </a:custGeom>
          <a:solidFill>
            <a:schemeClr val="accent2"/>
          </a:solidFill>
          <a:ln w="25400">
            <a:noFill/>
          </a:ln>
          <a:effectLst>
            <a:outerShdw sx="1000" sy="1000" algn="ctr" rotWithShape="0">
              <a:prstClr val="black"/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00" dirty="0">
              <a:solidFill>
                <a:srgbClr val="FFFFFF"/>
              </a:solidFill>
              <a:latin typeface="Oswald Light" pitchFamily="2" charset="-52"/>
              <a:ea typeface="VTB Group Cond Book" panose="020B0506050504020204" pitchFamily="34" charset="-52"/>
            </a:endParaRPr>
          </a:p>
        </p:txBody>
      </p:sp>
      <p:sp>
        <p:nvSpPr>
          <p:cNvPr id="121" name="Полилиния: фигура 92">
            <a:extLst>
              <a:ext uri="{FF2B5EF4-FFF2-40B4-BE49-F238E27FC236}">
                <a16:creationId xmlns:a16="http://schemas.microsoft.com/office/drawing/2014/main" id="{7523653C-F4CB-44CE-AF30-B2269BC1AAB9}"/>
              </a:ext>
            </a:extLst>
          </p:cNvPr>
          <p:cNvSpPr/>
          <p:nvPr/>
        </p:nvSpPr>
        <p:spPr>
          <a:xfrm rot="5400000">
            <a:off x="7575977" y="2756581"/>
            <a:ext cx="688917" cy="688913"/>
          </a:xfrm>
          <a:custGeom>
            <a:avLst/>
            <a:gdLst>
              <a:gd name="connsiteX0" fmla="*/ 0 w 565546"/>
              <a:gd name="connsiteY0" fmla="*/ 282773 h 565546"/>
              <a:gd name="connsiteX1" fmla="*/ 282773 w 565546"/>
              <a:gd name="connsiteY1" fmla="*/ 0 h 565546"/>
              <a:gd name="connsiteX2" fmla="*/ 565546 w 565546"/>
              <a:gd name="connsiteY2" fmla="*/ 282773 h 565546"/>
              <a:gd name="connsiteX3" fmla="*/ 282773 w 565546"/>
              <a:gd name="connsiteY3" fmla="*/ 565546 h 565546"/>
              <a:gd name="connsiteX4" fmla="*/ 0 w 565546"/>
              <a:gd name="connsiteY4" fmla="*/ 282773 h 56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546" h="565546">
                <a:moveTo>
                  <a:pt x="0" y="282773"/>
                </a:moveTo>
                <a:cubicBezTo>
                  <a:pt x="0" y="126602"/>
                  <a:pt x="126602" y="0"/>
                  <a:pt x="282773" y="0"/>
                </a:cubicBezTo>
                <a:cubicBezTo>
                  <a:pt x="438944" y="0"/>
                  <a:pt x="565546" y="126602"/>
                  <a:pt x="565546" y="282773"/>
                </a:cubicBezTo>
                <a:cubicBezTo>
                  <a:pt x="565546" y="438944"/>
                  <a:pt x="438944" y="565546"/>
                  <a:pt x="282773" y="565546"/>
                </a:cubicBezTo>
                <a:cubicBezTo>
                  <a:pt x="126602" y="565546"/>
                  <a:pt x="0" y="438944"/>
                  <a:pt x="0" y="282773"/>
                </a:cubicBezTo>
                <a:close/>
              </a:path>
            </a:pathLst>
          </a:custGeom>
          <a:solidFill>
            <a:schemeClr val="accent2"/>
          </a:solidFill>
          <a:ln w="25400">
            <a:noFill/>
          </a:ln>
          <a:effectLst>
            <a:outerShdw sx="1000" sy="1000" algn="ctr" rotWithShape="0">
              <a:prstClr val="black"/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00" dirty="0">
              <a:solidFill>
                <a:srgbClr val="FFFFFF"/>
              </a:solidFill>
              <a:latin typeface="Oswald Light" pitchFamily="2" charset="-52"/>
              <a:ea typeface="VTB Group Cond Book" panose="020B0506050504020204" pitchFamily="34" charset="-52"/>
            </a:endParaRPr>
          </a:p>
        </p:txBody>
      </p:sp>
      <p:sp>
        <p:nvSpPr>
          <p:cNvPr id="122" name="Полилиния: фигура 92">
            <a:extLst>
              <a:ext uri="{FF2B5EF4-FFF2-40B4-BE49-F238E27FC236}">
                <a16:creationId xmlns:a16="http://schemas.microsoft.com/office/drawing/2014/main" id="{041B9AD8-CEB6-4F45-AEBA-B436D5D3300D}"/>
              </a:ext>
            </a:extLst>
          </p:cNvPr>
          <p:cNvSpPr/>
          <p:nvPr/>
        </p:nvSpPr>
        <p:spPr>
          <a:xfrm rot="5400000">
            <a:off x="7345392" y="4470363"/>
            <a:ext cx="688917" cy="688913"/>
          </a:xfrm>
          <a:custGeom>
            <a:avLst/>
            <a:gdLst>
              <a:gd name="connsiteX0" fmla="*/ 0 w 565546"/>
              <a:gd name="connsiteY0" fmla="*/ 282773 h 565546"/>
              <a:gd name="connsiteX1" fmla="*/ 282773 w 565546"/>
              <a:gd name="connsiteY1" fmla="*/ 0 h 565546"/>
              <a:gd name="connsiteX2" fmla="*/ 565546 w 565546"/>
              <a:gd name="connsiteY2" fmla="*/ 282773 h 565546"/>
              <a:gd name="connsiteX3" fmla="*/ 282773 w 565546"/>
              <a:gd name="connsiteY3" fmla="*/ 565546 h 565546"/>
              <a:gd name="connsiteX4" fmla="*/ 0 w 565546"/>
              <a:gd name="connsiteY4" fmla="*/ 282773 h 56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546" h="565546">
                <a:moveTo>
                  <a:pt x="0" y="282773"/>
                </a:moveTo>
                <a:cubicBezTo>
                  <a:pt x="0" y="126602"/>
                  <a:pt x="126602" y="0"/>
                  <a:pt x="282773" y="0"/>
                </a:cubicBezTo>
                <a:cubicBezTo>
                  <a:pt x="438944" y="0"/>
                  <a:pt x="565546" y="126602"/>
                  <a:pt x="565546" y="282773"/>
                </a:cubicBezTo>
                <a:cubicBezTo>
                  <a:pt x="565546" y="438944"/>
                  <a:pt x="438944" y="565546"/>
                  <a:pt x="282773" y="565546"/>
                </a:cubicBezTo>
                <a:cubicBezTo>
                  <a:pt x="126602" y="565546"/>
                  <a:pt x="0" y="438944"/>
                  <a:pt x="0" y="282773"/>
                </a:cubicBezTo>
                <a:close/>
              </a:path>
            </a:pathLst>
          </a:custGeom>
          <a:solidFill>
            <a:schemeClr val="accent2"/>
          </a:solidFill>
          <a:ln w="25400">
            <a:noFill/>
          </a:ln>
          <a:effectLst>
            <a:outerShdw sx="1000" sy="1000" algn="ctr" rotWithShape="0">
              <a:prstClr val="black"/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00" dirty="0">
              <a:solidFill>
                <a:srgbClr val="FFFFFF"/>
              </a:solidFill>
              <a:latin typeface="Oswald Light" pitchFamily="2" charset="-52"/>
              <a:ea typeface="VTB Group Cond Book" panose="020B0506050504020204" pitchFamily="34" charset="-52"/>
            </a:endParaRPr>
          </a:p>
        </p:txBody>
      </p:sp>
      <p:sp>
        <p:nvSpPr>
          <p:cNvPr id="123" name="Полилиния: фигура 92">
            <a:extLst>
              <a:ext uri="{FF2B5EF4-FFF2-40B4-BE49-F238E27FC236}">
                <a16:creationId xmlns:a16="http://schemas.microsoft.com/office/drawing/2014/main" id="{638D6D20-8E45-46EC-86E6-F652BEA44667}"/>
              </a:ext>
            </a:extLst>
          </p:cNvPr>
          <p:cNvSpPr/>
          <p:nvPr/>
        </p:nvSpPr>
        <p:spPr>
          <a:xfrm rot="5400000">
            <a:off x="7624946" y="3609474"/>
            <a:ext cx="688917" cy="688913"/>
          </a:xfrm>
          <a:custGeom>
            <a:avLst/>
            <a:gdLst>
              <a:gd name="connsiteX0" fmla="*/ 0 w 565546"/>
              <a:gd name="connsiteY0" fmla="*/ 282773 h 565546"/>
              <a:gd name="connsiteX1" fmla="*/ 282773 w 565546"/>
              <a:gd name="connsiteY1" fmla="*/ 0 h 565546"/>
              <a:gd name="connsiteX2" fmla="*/ 565546 w 565546"/>
              <a:gd name="connsiteY2" fmla="*/ 282773 h 565546"/>
              <a:gd name="connsiteX3" fmla="*/ 282773 w 565546"/>
              <a:gd name="connsiteY3" fmla="*/ 565546 h 565546"/>
              <a:gd name="connsiteX4" fmla="*/ 0 w 565546"/>
              <a:gd name="connsiteY4" fmla="*/ 282773 h 56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546" h="565546">
                <a:moveTo>
                  <a:pt x="0" y="282773"/>
                </a:moveTo>
                <a:cubicBezTo>
                  <a:pt x="0" y="126602"/>
                  <a:pt x="126602" y="0"/>
                  <a:pt x="282773" y="0"/>
                </a:cubicBezTo>
                <a:cubicBezTo>
                  <a:pt x="438944" y="0"/>
                  <a:pt x="565546" y="126602"/>
                  <a:pt x="565546" y="282773"/>
                </a:cubicBezTo>
                <a:cubicBezTo>
                  <a:pt x="565546" y="438944"/>
                  <a:pt x="438944" y="565546"/>
                  <a:pt x="282773" y="565546"/>
                </a:cubicBezTo>
                <a:cubicBezTo>
                  <a:pt x="126602" y="565546"/>
                  <a:pt x="0" y="438944"/>
                  <a:pt x="0" y="282773"/>
                </a:cubicBezTo>
                <a:close/>
              </a:path>
            </a:pathLst>
          </a:custGeom>
          <a:solidFill>
            <a:schemeClr val="accent2"/>
          </a:solidFill>
          <a:ln w="25400">
            <a:noFill/>
          </a:ln>
          <a:effectLst>
            <a:outerShdw sx="1000" sy="1000" algn="ctr" rotWithShape="0">
              <a:prstClr val="black"/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00" dirty="0">
              <a:solidFill>
                <a:srgbClr val="FFFFFF"/>
              </a:solidFill>
              <a:latin typeface="Oswald Light" pitchFamily="2" charset="-52"/>
              <a:ea typeface="VTB Group Cond Book" panose="020B0506050504020204" pitchFamily="34" charset="-52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E3083E5F-773F-46D8-80B7-9566A8E16A8F}"/>
              </a:ext>
            </a:extLst>
          </p:cNvPr>
          <p:cNvSpPr txBox="1">
            <a:spLocks/>
          </p:cNvSpPr>
          <p:nvPr/>
        </p:nvSpPr>
        <p:spPr bwMode="gray">
          <a:xfrm>
            <a:off x="6656481" y="3827893"/>
            <a:ext cx="47227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9FE9"/>
              </a:buClr>
            </a:pPr>
            <a:r>
              <a:rPr lang="ru-RU" sz="2000" dirty="0">
                <a:solidFill>
                  <a:schemeClr val="bg1"/>
                </a:solidFill>
                <a:ea typeface="VTB Group Cond Book" panose="020B0506050504020204" pitchFamily="34" charset="77"/>
              </a:rPr>
              <a:t>УРОЛОГИЯ</a:t>
            </a:r>
            <a:endParaRPr lang="ru-RU" sz="2000" baseline="30000" dirty="0">
              <a:solidFill>
                <a:schemeClr val="bg1"/>
              </a:solidFill>
              <a:ea typeface="VTB Group Cond Book" panose="020B0506050504020204" pitchFamily="34" charset="77"/>
            </a:endParaRPr>
          </a:p>
        </p:txBody>
      </p:sp>
      <p:sp>
        <p:nvSpPr>
          <p:cNvPr id="173" name="Полилиния: фигура 92">
            <a:extLst>
              <a:ext uri="{FF2B5EF4-FFF2-40B4-BE49-F238E27FC236}">
                <a16:creationId xmlns:a16="http://schemas.microsoft.com/office/drawing/2014/main" id="{CF5BFEEF-430D-491D-92C5-3BCE7F80F617}"/>
              </a:ext>
            </a:extLst>
          </p:cNvPr>
          <p:cNvSpPr/>
          <p:nvPr/>
        </p:nvSpPr>
        <p:spPr>
          <a:xfrm rot="5400000">
            <a:off x="7046373" y="2004801"/>
            <a:ext cx="688917" cy="688913"/>
          </a:xfrm>
          <a:custGeom>
            <a:avLst/>
            <a:gdLst>
              <a:gd name="connsiteX0" fmla="*/ 0 w 565546"/>
              <a:gd name="connsiteY0" fmla="*/ 282773 h 565546"/>
              <a:gd name="connsiteX1" fmla="*/ 282773 w 565546"/>
              <a:gd name="connsiteY1" fmla="*/ 0 h 565546"/>
              <a:gd name="connsiteX2" fmla="*/ 565546 w 565546"/>
              <a:gd name="connsiteY2" fmla="*/ 282773 h 565546"/>
              <a:gd name="connsiteX3" fmla="*/ 282773 w 565546"/>
              <a:gd name="connsiteY3" fmla="*/ 565546 h 565546"/>
              <a:gd name="connsiteX4" fmla="*/ 0 w 565546"/>
              <a:gd name="connsiteY4" fmla="*/ 282773 h 56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546" h="565546">
                <a:moveTo>
                  <a:pt x="0" y="282773"/>
                </a:moveTo>
                <a:cubicBezTo>
                  <a:pt x="0" y="126602"/>
                  <a:pt x="126602" y="0"/>
                  <a:pt x="282773" y="0"/>
                </a:cubicBezTo>
                <a:cubicBezTo>
                  <a:pt x="438944" y="0"/>
                  <a:pt x="565546" y="126602"/>
                  <a:pt x="565546" y="282773"/>
                </a:cubicBezTo>
                <a:cubicBezTo>
                  <a:pt x="565546" y="438944"/>
                  <a:pt x="438944" y="565546"/>
                  <a:pt x="282773" y="565546"/>
                </a:cubicBezTo>
                <a:cubicBezTo>
                  <a:pt x="126602" y="565546"/>
                  <a:pt x="0" y="438944"/>
                  <a:pt x="0" y="282773"/>
                </a:cubicBezTo>
                <a:close/>
              </a:path>
            </a:pathLst>
          </a:custGeom>
          <a:solidFill>
            <a:schemeClr val="accent2"/>
          </a:solidFill>
          <a:ln w="25400">
            <a:noFill/>
          </a:ln>
          <a:effectLst>
            <a:outerShdw sx="1000" sy="1000" algn="ctr" rotWithShape="0">
              <a:prstClr val="black"/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00" dirty="0">
              <a:solidFill>
                <a:srgbClr val="FFFFFF"/>
              </a:solidFill>
              <a:latin typeface="Oswald Light" pitchFamily="2" charset="-52"/>
              <a:ea typeface="VTB Group Cond Book" panose="020B0506050504020204" pitchFamily="34" charset="-5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5D8843-5FCF-647A-5656-2B3A9013FCD4}"/>
              </a:ext>
            </a:extLst>
          </p:cNvPr>
          <p:cNvSpPr txBox="1">
            <a:spLocks/>
          </p:cNvSpPr>
          <p:nvPr/>
        </p:nvSpPr>
        <p:spPr bwMode="gray">
          <a:xfrm>
            <a:off x="6690026" y="5522443"/>
            <a:ext cx="23154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r" fontAlgn="base">
              <a:spcAft>
                <a:spcPct val="0"/>
              </a:spcAft>
              <a:buClr>
                <a:srgbClr val="009FE9"/>
              </a:buClr>
            </a:pPr>
            <a:r>
              <a:rPr lang="ru-RU" sz="2000" dirty="0">
                <a:solidFill>
                  <a:schemeClr val="bg1"/>
                </a:solidFill>
                <a:ea typeface="VTB Group Cond Book" panose="020B0506050504020204" pitchFamily="34" charset="77"/>
              </a:rPr>
              <a:t>ТЕЛЕМЕДИЦИНА</a:t>
            </a:r>
          </a:p>
        </p:txBody>
      </p:sp>
      <p:sp>
        <p:nvSpPr>
          <p:cNvPr id="4" name="Полилиния: фигура 92">
            <a:extLst>
              <a:ext uri="{FF2B5EF4-FFF2-40B4-BE49-F238E27FC236}">
                <a16:creationId xmlns:a16="http://schemas.microsoft.com/office/drawing/2014/main" id="{16B58D75-2211-E31A-E4D9-45BB385361DE}"/>
              </a:ext>
            </a:extLst>
          </p:cNvPr>
          <p:cNvSpPr/>
          <p:nvPr/>
        </p:nvSpPr>
        <p:spPr>
          <a:xfrm rot="5400000">
            <a:off x="5855443" y="5374084"/>
            <a:ext cx="688917" cy="688913"/>
          </a:xfrm>
          <a:custGeom>
            <a:avLst/>
            <a:gdLst>
              <a:gd name="connsiteX0" fmla="*/ 0 w 565546"/>
              <a:gd name="connsiteY0" fmla="*/ 282773 h 565546"/>
              <a:gd name="connsiteX1" fmla="*/ 282773 w 565546"/>
              <a:gd name="connsiteY1" fmla="*/ 0 h 565546"/>
              <a:gd name="connsiteX2" fmla="*/ 565546 w 565546"/>
              <a:gd name="connsiteY2" fmla="*/ 282773 h 565546"/>
              <a:gd name="connsiteX3" fmla="*/ 282773 w 565546"/>
              <a:gd name="connsiteY3" fmla="*/ 565546 h 565546"/>
              <a:gd name="connsiteX4" fmla="*/ 0 w 565546"/>
              <a:gd name="connsiteY4" fmla="*/ 282773 h 56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546" h="565546">
                <a:moveTo>
                  <a:pt x="0" y="282773"/>
                </a:moveTo>
                <a:cubicBezTo>
                  <a:pt x="0" y="126602"/>
                  <a:pt x="126602" y="0"/>
                  <a:pt x="282773" y="0"/>
                </a:cubicBezTo>
                <a:cubicBezTo>
                  <a:pt x="438944" y="0"/>
                  <a:pt x="565546" y="126602"/>
                  <a:pt x="565546" y="282773"/>
                </a:cubicBezTo>
                <a:cubicBezTo>
                  <a:pt x="565546" y="438944"/>
                  <a:pt x="438944" y="565546"/>
                  <a:pt x="282773" y="565546"/>
                </a:cubicBezTo>
                <a:cubicBezTo>
                  <a:pt x="126602" y="565546"/>
                  <a:pt x="0" y="438944"/>
                  <a:pt x="0" y="282773"/>
                </a:cubicBezTo>
                <a:close/>
              </a:path>
            </a:pathLst>
          </a:custGeom>
          <a:solidFill>
            <a:schemeClr val="accent2"/>
          </a:solidFill>
          <a:ln w="25400">
            <a:noFill/>
          </a:ln>
          <a:effectLst>
            <a:outerShdw sx="1000" sy="1000" algn="ctr" rotWithShape="0">
              <a:prstClr val="black"/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00" dirty="0">
              <a:solidFill>
                <a:srgbClr val="FFFFFF"/>
              </a:solidFill>
              <a:latin typeface="Oswald Light" pitchFamily="2" charset="-52"/>
              <a:ea typeface="VTB Group Cond Book" panose="020B0506050504020204" pitchFamily="34" charset="-5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FA5360-C74F-DF07-AEA5-705D2403ECBC}"/>
              </a:ext>
            </a:extLst>
          </p:cNvPr>
          <p:cNvSpPr txBox="1">
            <a:spLocks/>
          </p:cNvSpPr>
          <p:nvPr/>
        </p:nvSpPr>
        <p:spPr bwMode="gray">
          <a:xfrm>
            <a:off x="4139726" y="6216610"/>
            <a:ext cx="286783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r" fontAlgn="base">
              <a:spcAft>
                <a:spcPct val="0"/>
              </a:spcAft>
              <a:buClr>
                <a:srgbClr val="009FE9"/>
              </a:buClr>
            </a:pPr>
            <a:r>
              <a:rPr lang="ru-RU" sz="2000" dirty="0">
                <a:solidFill>
                  <a:schemeClr val="bg1"/>
                </a:solidFill>
                <a:ea typeface="VTB Group Cond Book" panose="020B0506050504020204" pitchFamily="34" charset="77"/>
              </a:rPr>
              <a:t>КАРДИОЛОГИЯ</a:t>
            </a:r>
          </a:p>
        </p:txBody>
      </p:sp>
      <p:sp>
        <p:nvSpPr>
          <p:cNvPr id="6" name="Полилиния: фигура 92">
            <a:extLst>
              <a:ext uri="{FF2B5EF4-FFF2-40B4-BE49-F238E27FC236}">
                <a16:creationId xmlns:a16="http://schemas.microsoft.com/office/drawing/2014/main" id="{FF0197C1-29AD-41A5-3719-6092F13A7C77}"/>
              </a:ext>
            </a:extLst>
          </p:cNvPr>
          <p:cNvSpPr/>
          <p:nvPr/>
        </p:nvSpPr>
        <p:spPr>
          <a:xfrm rot="5400000">
            <a:off x="4875989" y="5197251"/>
            <a:ext cx="688917" cy="688913"/>
          </a:xfrm>
          <a:custGeom>
            <a:avLst/>
            <a:gdLst>
              <a:gd name="connsiteX0" fmla="*/ 0 w 565546"/>
              <a:gd name="connsiteY0" fmla="*/ 282773 h 565546"/>
              <a:gd name="connsiteX1" fmla="*/ 282773 w 565546"/>
              <a:gd name="connsiteY1" fmla="*/ 0 h 565546"/>
              <a:gd name="connsiteX2" fmla="*/ 565546 w 565546"/>
              <a:gd name="connsiteY2" fmla="*/ 282773 h 565546"/>
              <a:gd name="connsiteX3" fmla="*/ 282773 w 565546"/>
              <a:gd name="connsiteY3" fmla="*/ 565546 h 565546"/>
              <a:gd name="connsiteX4" fmla="*/ 0 w 565546"/>
              <a:gd name="connsiteY4" fmla="*/ 282773 h 56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546" h="565546">
                <a:moveTo>
                  <a:pt x="0" y="282773"/>
                </a:moveTo>
                <a:cubicBezTo>
                  <a:pt x="0" y="126602"/>
                  <a:pt x="126602" y="0"/>
                  <a:pt x="282773" y="0"/>
                </a:cubicBezTo>
                <a:cubicBezTo>
                  <a:pt x="438944" y="0"/>
                  <a:pt x="565546" y="126602"/>
                  <a:pt x="565546" y="282773"/>
                </a:cubicBezTo>
                <a:cubicBezTo>
                  <a:pt x="565546" y="438944"/>
                  <a:pt x="438944" y="565546"/>
                  <a:pt x="282773" y="565546"/>
                </a:cubicBezTo>
                <a:cubicBezTo>
                  <a:pt x="126602" y="565546"/>
                  <a:pt x="0" y="438944"/>
                  <a:pt x="0" y="282773"/>
                </a:cubicBezTo>
                <a:close/>
              </a:path>
            </a:pathLst>
          </a:custGeom>
          <a:solidFill>
            <a:schemeClr val="accent2"/>
          </a:solidFill>
          <a:ln w="25400">
            <a:noFill/>
          </a:ln>
          <a:effectLst>
            <a:outerShdw sx="1000" sy="1000" algn="ctr" rotWithShape="0">
              <a:prstClr val="black"/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00" dirty="0">
              <a:solidFill>
                <a:srgbClr val="FFFFFF"/>
              </a:solidFill>
              <a:latin typeface="Oswald Light" pitchFamily="2" charset="-52"/>
              <a:ea typeface="VTB Group Cond Book" panose="020B0506050504020204" pitchFamily="34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073462-53CE-5095-C215-DE559E4C2505}"/>
              </a:ext>
            </a:extLst>
          </p:cNvPr>
          <p:cNvSpPr txBox="1">
            <a:spLocks/>
          </p:cNvSpPr>
          <p:nvPr/>
        </p:nvSpPr>
        <p:spPr bwMode="gray">
          <a:xfrm>
            <a:off x="1915848" y="5488848"/>
            <a:ext cx="286783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r" fontAlgn="base">
              <a:spcAft>
                <a:spcPct val="0"/>
              </a:spcAft>
              <a:buClr>
                <a:srgbClr val="009FE9"/>
              </a:buClr>
            </a:pPr>
            <a:r>
              <a:rPr lang="ru-RU" sz="2000" dirty="0">
                <a:solidFill>
                  <a:schemeClr val="bg1"/>
                </a:solidFill>
                <a:ea typeface="VTB Group Cond Book" panose="020B0506050504020204" pitchFamily="34" charset="77"/>
              </a:rPr>
              <a:t>ОТОЛАРИНГОЛОГИЯ</a:t>
            </a:r>
          </a:p>
        </p:txBody>
      </p:sp>
      <p:sp>
        <p:nvSpPr>
          <p:cNvPr id="8" name="Полилиния: фигура 92">
            <a:extLst>
              <a:ext uri="{FF2B5EF4-FFF2-40B4-BE49-F238E27FC236}">
                <a16:creationId xmlns:a16="http://schemas.microsoft.com/office/drawing/2014/main" id="{5E55390C-301C-B5DE-1C8F-78E4D2308350}"/>
              </a:ext>
            </a:extLst>
          </p:cNvPr>
          <p:cNvSpPr/>
          <p:nvPr/>
        </p:nvSpPr>
        <p:spPr>
          <a:xfrm rot="5400000">
            <a:off x="4052736" y="4472051"/>
            <a:ext cx="688917" cy="688913"/>
          </a:xfrm>
          <a:custGeom>
            <a:avLst/>
            <a:gdLst>
              <a:gd name="connsiteX0" fmla="*/ 0 w 565546"/>
              <a:gd name="connsiteY0" fmla="*/ 282773 h 565546"/>
              <a:gd name="connsiteX1" fmla="*/ 282773 w 565546"/>
              <a:gd name="connsiteY1" fmla="*/ 0 h 565546"/>
              <a:gd name="connsiteX2" fmla="*/ 565546 w 565546"/>
              <a:gd name="connsiteY2" fmla="*/ 282773 h 565546"/>
              <a:gd name="connsiteX3" fmla="*/ 282773 w 565546"/>
              <a:gd name="connsiteY3" fmla="*/ 565546 h 565546"/>
              <a:gd name="connsiteX4" fmla="*/ 0 w 565546"/>
              <a:gd name="connsiteY4" fmla="*/ 282773 h 56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546" h="565546">
                <a:moveTo>
                  <a:pt x="0" y="282773"/>
                </a:moveTo>
                <a:cubicBezTo>
                  <a:pt x="0" y="126602"/>
                  <a:pt x="126602" y="0"/>
                  <a:pt x="282773" y="0"/>
                </a:cubicBezTo>
                <a:cubicBezTo>
                  <a:pt x="438944" y="0"/>
                  <a:pt x="565546" y="126602"/>
                  <a:pt x="565546" y="282773"/>
                </a:cubicBezTo>
                <a:cubicBezTo>
                  <a:pt x="565546" y="438944"/>
                  <a:pt x="438944" y="565546"/>
                  <a:pt x="282773" y="565546"/>
                </a:cubicBezTo>
                <a:cubicBezTo>
                  <a:pt x="126602" y="565546"/>
                  <a:pt x="0" y="438944"/>
                  <a:pt x="0" y="282773"/>
                </a:cubicBezTo>
                <a:close/>
              </a:path>
            </a:pathLst>
          </a:custGeom>
          <a:solidFill>
            <a:schemeClr val="accent2"/>
          </a:solidFill>
          <a:ln w="25400">
            <a:noFill/>
          </a:ln>
          <a:effectLst>
            <a:outerShdw sx="1000" sy="1000" algn="ctr" rotWithShape="0">
              <a:prstClr val="black"/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00" dirty="0">
              <a:solidFill>
                <a:srgbClr val="FFFFFF"/>
              </a:solidFill>
              <a:latin typeface="Oswald Light" pitchFamily="2" charset="-52"/>
              <a:ea typeface="VTB Group Cond Book" panose="020B0506050504020204" pitchFamily="34" charset="-52"/>
            </a:endParaRPr>
          </a:p>
        </p:txBody>
      </p:sp>
      <p:sp>
        <p:nvSpPr>
          <p:cNvPr id="10" name="Полилиния: фигура 92">
            <a:extLst>
              <a:ext uri="{FF2B5EF4-FFF2-40B4-BE49-F238E27FC236}">
                <a16:creationId xmlns:a16="http://schemas.microsoft.com/office/drawing/2014/main" id="{416D7169-CC94-3C80-1BD9-9639F0D2FC72}"/>
              </a:ext>
            </a:extLst>
          </p:cNvPr>
          <p:cNvSpPr/>
          <p:nvPr/>
        </p:nvSpPr>
        <p:spPr>
          <a:xfrm rot="5400000">
            <a:off x="3724101" y="3670161"/>
            <a:ext cx="688917" cy="688913"/>
          </a:xfrm>
          <a:custGeom>
            <a:avLst/>
            <a:gdLst>
              <a:gd name="connsiteX0" fmla="*/ 0 w 565546"/>
              <a:gd name="connsiteY0" fmla="*/ 282773 h 565546"/>
              <a:gd name="connsiteX1" fmla="*/ 282773 w 565546"/>
              <a:gd name="connsiteY1" fmla="*/ 0 h 565546"/>
              <a:gd name="connsiteX2" fmla="*/ 565546 w 565546"/>
              <a:gd name="connsiteY2" fmla="*/ 282773 h 565546"/>
              <a:gd name="connsiteX3" fmla="*/ 282773 w 565546"/>
              <a:gd name="connsiteY3" fmla="*/ 565546 h 565546"/>
              <a:gd name="connsiteX4" fmla="*/ 0 w 565546"/>
              <a:gd name="connsiteY4" fmla="*/ 282773 h 56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546" h="565546">
                <a:moveTo>
                  <a:pt x="0" y="282773"/>
                </a:moveTo>
                <a:cubicBezTo>
                  <a:pt x="0" y="126602"/>
                  <a:pt x="126602" y="0"/>
                  <a:pt x="282773" y="0"/>
                </a:cubicBezTo>
                <a:cubicBezTo>
                  <a:pt x="438944" y="0"/>
                  <a:pt x="565546" y="126602"/>
                  <a:pt x="565546" y="282773"/>
                </a:cubicBezTo>
                <a:cubicBezTo>
                  <a:pt x="565546" y="438944"/>
                  <a:pt x="438944" y="565546"/>
                  <a:pt x="282773" y="565546"/>
                </a:cubicBezTo>
                <a:cubicBezTo>
                  <a:pt x="126602" y="565546"/>
                  <a:pt x="0" y="438944"/>
                  <a:pt x="0" y="282773"/>
                </a:cubicBezTo>
                <a:close/>
              </a:path>
            </a:pathLst>
          </a:custGeom>
          <a:solidFill>
            <a:schemeClr val="accent2"/>
          </a:solidFill>
          <a:ln w="25400">
            <a:noFill/>
          </a:ln>
          <a:effectLst>
            <a:outerShdw sx="1000" sy="1000" algn="ctr" rotWithShape="0">
              <a:prstClr val="black"/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00" dirty="0">
              <a:solidFill>
                <a:srgbClr val="FFFFFF"/>
              </a:solidFill>
              <a:latin typeface="Oswald Light" pitchFamily="2" charset="-52"/>
              <a:ea typeface="VTB Group Cond Book" panose="020B0506050504020204" pitchFamily="34" charset="-5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B6643E-4E8F-A853-E06A-72985C0FF107}"/>
              </a:ext>
            </a:extLst>
          </p:cNvPr>
          <p:cNvSpPr txBox="1">
            <a:spLocks/>
          </p:cNvSpPr>
          <p:nvPr/>
        </p:nvSpPr>
        <p:spPr bwMode="gray">
          <a:xfrm>
            <a:off x="666164" y="3827893"/>
            <a:ext cx="286783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r" fontAlgn="base">
              <a:spcAft>
                <a:spcPct val="0"/>
              </a:spcAft>
              <a:buClr>
                <a:srgbClr val="009FE9"/>
              </a:buClr>
            </a:pPr>
            <a:r>
              <a:rPr lang="ru-RU" sz="2000" dirty="0">
                <a:solidFill>
                  <a:schemeClr val="bg1"/>
                </a:solidFill>
                <a:ea typeface="VTB Group Cond Book" panose="020B0506050504020204" pitchFamily="34" charset="77"/>
              </a:rPr>
              <a:t>ЭНДОКРИНОЛОГИЯ</a:t>
            </a:r>
          </a:p>
        </p:txBody>
      </p:sp>
      <p:sp>
        <p:nvSpPr>
          <p:cNvPr id="12" name="Полилиния: фигура 92">
            <a:extLst>
              <a:ext uri="{FF2B5EF4-FFF2-40B4-BE49-F238E27FC236}">
                <a16:creationId xmlns:a16="http://schemas.microsoft.com/office/drawing/2014/main" id="{2A7C3E96-4F57-7D74-EE30-FAE94AF35310}"/>
              </a:ext>
            </a:extLst>
          </p:cNvPr>
          <p:cNvSpPr/>
          <p:nvPr/>
        </p:nvSpPr>
        <p:spPr>
          <a:xfrm rot="5400000">
            <a:off x="3790306" y="2816021"/>
            <a:ext cx="688917" cy="688913"/>
          </a:xfrm>
          <a:custGeom>
            <a:avLst/>
            <a:gdLst>
              <a:gd name="connsiteX0" fmla="*/ 0 w 565546"/>
              <a:gd name="connsiteY0" fmla="*/ 282773 h 565546"/>
              <a:gd name="connsiteX1" fmla="*/ 282773 w 565546"/>
              <a:gd name="connsiteY1" fmla="*/ 0 h 565546"/>
              <a:gd name="connsiteX2" fmla="*/ 565546 w 565546"/>
              <a:gd name="connsiteY2" fmla="*/ 282773 h 565546"/>
              <a:gd name="connsiteX3" fmla="*/ 282773 w 565546"/>
              <a:gd name="connsiteY3" fmla="*/ 565546 h 565546"/>
              <a:gd name="connsiteX4" fmla="*/ 0 w 565546"/>
              <a:gd name="connsiteY4" fmla="*/ 282773 h 56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546" h="565546">
                <a:moveTo>
                  <a:pt x="0" y="282773"/>
                </a:moveTo>
                <a:cubicBezTo>
                  <a:pt x="0" y="126602"/>
                  <a:pt x="126602" y="0"/>
                  <a:pt x="282773" y="0"/>
                </a:cubicBezTo>
                <a:cubicBezTo>
                  <a:pt x="438944" y="0"/>
                  <a:pt x="565546" y="126602"/>
                  <a:pt x="565546" y="282773"/>
                </a:cubicBezTo>
                <a:cubicBezTo>
                  <a:pt x="565546" y="438944"/>
                  <a:pt x="438944" y="565546"/>
                  <a:pt x="282773" y="565546"/>
                </a:cubicBezTo>
                <a:cubicBezTo>
                  <a:pt x="126602" y="565546"/>
                  <a:pt x="0" y="438944"/>
                  <a:pt x="0" y="282773"/>
                </a:cubicBezTo>
                <a:close/>
              </a:path>
            </a:pathLst>
          </a:custGeom>
          <a:solidFill>
            <a:schemeClr val="accent2"/>
          </a:solidFill>
          <a:ln w="25400">
            <a:noFill/>
          </a:ln>
          <a:effectLst>
            <a:outerShdw sx="1000" sy="1000" algn="ctr" rotWithShape="0">
              <a:prstClr val="black"/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00" dirty="0">
              <a:solidFill>
                <a:srgbClr val="FFFFFF"/>
              </a:solidFill>
              <a:latin typeface="Oswald Light" pitchFamily="2" charset="-52"/>
              <a:ea typeface="VTB Group Cond Book" panose="020B0506050504020204" pitchFamily="34" charset="-5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E22744-724A-9CC0-66D8-7D1E4171B6EC}"/>
              </a:ext>
            </a:extLst>
          </p:cNvPr>
          <p:cNvSpPr txBox="1">
            <a:spLocks/>
          </p:cNvSpPr>
          <p:nvPr/>
        </p:nvSpPr>
        <p:spPr bwMode="gray">
          <a:xfrm>
            <a:off x="760746" y="2933473"/>
            <a:ext cx="286783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r" fontAlgn="base">
              <a:spcAft>
                <a:spcPct val="0"/>
              </a:spcAft>
              <a:buClr>
                <a:srgbClr val="009FE9"/>
              </a:buClr>
            </a:pPr>
            <a:r>
              <a:rPr lang="ru-RU" sz="2000" dirty="0">
                <a:solidFill>
                  <a:schemeClr val="bg1"/>
                </a:solidFill>
                <a:ea typeface="VTB Group Cond Book" panose="020B0506050504020204" pitchFamily="34" charset="77"/>
              </a:rPr>
              <a:t>РЕВМАТОЛОГИЯ</a:t>
            </a:r>
          </a:p>
        </p:txBody>
      </p:sp>
      <p:sp>
        <p:nvSpPr>
          <p:cNvPr id="14" name="Полилиния: фигура 92">
            <a:extLst>
              <a:ext uri="{FF2B5EF4-FFF2-40B4-BE49-F238E27FC236}">
                <a16:creationId xmlns:a16="http://schemas.microsoft.com/office/drawing/2014/main" id="{F30EC4B6-BB64-C8BE-867D-97B83038FDF1}"/>
              </a:ext>
            </a:extLst>
          </p:cNvPr>
          <p:cNvSpPr/>
          <p:nvPr/>
        </p:nvSpPr>
        <p:spPr>
          <a:xfrm rot="5400000">
            <a:off x="4277621" y="2082122"/>
            <a:ext cx="688917" cy="688913"/>
          </a:xfrm>
          <a:custGeom>
            <a:avLst/>
            <a:gdLst>
              <a:gd name="connsiteX0" fmla="*/ 0 w 565546"/>
              <a:gd name="connsiteY0" fmla="*/ 282773 h 565546"/>
              <a:gd name="connsiteX1" fmla="*/ 282773 w 565546"/>
              <a:gd name="connsiteY1" fmla="*/ 0 h 565546"/>
              <a:gd name="connsiteX2" fmla="*/ 565546 w 565546"/>
              <a:gd name="connsiteY2" fmla="*/ 282773 h 565546"/>
              <a:gd name="connsiteX3" fmla="*/ 282773 w 565546"/>
              <a:gd name="connsiteY3" fmla="*/ 565546 h 565546"/>
              <a:gd name="connsiteX4" fmla="*/ 0 w 565546"/>
              <a:gd name="connsiteY4" fmla="*/ 282773 h 56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546" h="565546">
                <a:moveTo>
                  <a:pt x="0" y="282773"/>
                </a:moveTo>
                <a:cubicBezTo>
                  <a:pt x="0" y="126602"/>
                  <a:pt x="126602" y="0"/>
                  <a:pt x="282773" y="0"/>
                </a:cubicBezTo>
                <a:cubicBezTo>
                  <a:pt x="438944" y="0"/>
                  <a:pt x="565546" y="126602"/>
                  <a:pt x="565546" y="282773"/>
                </a:cubicBezTo>
                <a:cubicBezTo>
                  <a:pt x="565546" y="438944"/>
                  <a:pt x="438944" y="565546"/>
                  <a:pt x="282773" y="565546"/>
                </a:cubicBezTo>
                <a:cubicBezTo>
                  <a:pt x="126602" y="565546"/>
                  <a:pt x="0" y="438944"/>
                  <a:pt x="0" y="282773"/>
                </a:cubicBezTo>
                <a:close/>
              </a:path>
            </a:pathLst>
          </a:custGeom>
          <a:solidFill>
            <a:schemeClr val="accent2"/>
          </a:solidFill>
          <a:ln w="25400">
            <a:noFill/>
          </a:ln>
          <a:effectLst>
            <a:outerShdw sx="1000" sy="1000" algn="ctr" rotWithShape="0">
              <a:prstClr val="black"/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00" dirty="0">
              <a:solidFill>
                <a:srgbClr val="FFFFFF"/>
              </a:solidFill>
              <a:latin typeface="Oswald Light" pitchFamily="2" charset="-52"/>
              <a:ea typeface="VTB Group Cond Book" panose="020B0506050504020204" pitchFamily="34" charset="-5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581667-49CC-F716-27A1-21FE13A19D00}"/>
              </a:ext>
            </a:extLst>
          </p:cNvPr>
          <p:cNvSpPr txBox="1">
            <a:spLocks/>
          </p:cNvSpPr>
          <p:nvPr/>
        </p:nvSpPr>
        <p:spPr bwMode="gray">
          <a:xfrm>
            <a:off x="1381340" y="1950663"/>
            <a:ext cx="2867839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r" fontAlgn="base">
              <a:spcAft>
                <a:spcPct val="0"/>
              </a:spcAft>
              <a:buClr>
                <a:srgbClr val="009FE9"/>
              </a:buClr>
            </a:pPr>
            <a:r>
              <a:rPr lang="ru-RU" sz="2000" dirty="0">
                <a:solidFill>
                  <a:schemeClr val="bg1"/>
                </a:solidFill>
                <a:ea typeface="VTB Group Cond Book" panose="020B0506050504020204" pitchFamily="34" charset="77"/>
              </a:rPr>
              <a:t>ПАТРОНАЖНАЯ СЛУЖБА</a:t>
            </a:r>
          </a:p>
          <a:p>
            <a:pPr algn="r" fontAlgn="base">
              <a:spcAft>
                <a:spcPct val="0"/>
              </a:spcAft>
              <a:buClr>
                <a:srgbClr val="009FE9"/>
              </a:buClr>
            </a:pPr>
            <a:r>
              <a:rPr lang="ru-RU" sz="2000" dirty="0">
                <a:solidFill>
                  <a:schemeClr val="bg1"/>
                </a:solidFill>
                <a:ea typeface="VTB Group Cond Book" panose="020B0506050504020204" pitchFamily="34" charset="77"/>
              </a:rPr>
              <a:t>(СЛУЖБА ПОМОЩИ НА ДОМУ)</a:t>
            </a:r>
          </a:p>
        </p:txBody>
      </p:sp>
    </p:spTree>
    <p:extLst>
      <p:ext uri="{BB962C8B-B14F-4D97-AF65-F5344CB8AC3E}">
        <p14:creationId xmlns:p14="http://schemas.microsoft.com/office/powerpoint/2010/main" val="113384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51">
            <a:extLst>
              <a:ext uri="{FF2B5EF4-FFF2-40B4-BE49-F238E27FC236}">
                <a16:creationId xmlns:a16="http://schemas.microsoft.com/office/drawing/2014/main" id="{75B36D19-A768-4D95-A3FB-E2317CB16198}"/>
              </a:ext>
            </a:extLst>
          </p:cNvPr>
          <p:cNvSpPr/>
          <p:nvPr/>
        </p:nvSpPr>
        <p:spPr>
          <a:xfrm>
            <a:off x="0" y="-354336"/>
            <a:ext cx="6707335" cy="6874276"/>
          </a:xfrm>
          <a:custGeom>
            <a:avLst/>
            <a:gdLst>
              <a:gd name="connsiteX0" fmla="*/ 0 w 6707335"/>
              <a:gd name="connsiteY0" fmla="*/ 0 h 6874276"/>
              <a:gd name="connsiteX1" fmla="*/ 6707335 w 6707335"/>
              <a:gd name="connsiteY1" fmla="*/ 14477 h 6874276"/>
              <a:gd name="connsiteX2" fmla="*/ 6578507 w 6707335"/>
              <a:gd name="connsiteY2" fmla="*/ 156224 h 6874276"/>
              <a:gd name="connsiteX3" fmla="*/ 5798525 w 6707335"/>
              <a:gd name="connsiteY3" fmla="*/ 2328931 h 6874276"/>
              <a:gd name="connsiteX4" fmla="*/ 6066949 w 6707335"/>
              <a:gd name="connsiteY4" fmla="*/ 3658479 h 6874276"/>
              <a:gd name="connsiteX5" fmla="*/ 6095259 w 6707335"/>
              <a:gd name="connsiteY5" fmla="*/ 3717248 h 6874276"/>
              <a:gd name="connsiteX6" fmla="*/ 6112765 w 6707335"/>
              <a:gd name="connsiteY6" fmla="*/ 3795331 h 6874276"/>
              <a:gd name="connsiteX7" fmla="*/ 6155314 w 6707335"/>
              <a:gd name="connsiteY7" fmla="*/ 3865367 h 6874276"/>
              <a:gd name="connsiteX8" fmla="*/ 6567571 w 6707335"/>
              <a:gd name="connsiteY8" fmla="*/ 5493496 h 6874276"/>
              <a:gd name="connsiteX9" fmla="*/ 6299148 w 6707335"/>
              <a:gd name="connsiteY9" fmla="*/ 6823044 h 6874276"/>
              <a:gd name="connsiteX10" fmla="*/ 6274468 w 6707335"/>
              <a:gd name="connsiteY10" fmla="*/ 6874276 h 6874276"/>
              <a:gd name="connsiteX11" fmla="*/ 0 w 6707335"/>
              <a:gd name="connsiteY11" fmla="*/ 6874276 h 6874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07335" h="6874276">
                <a:moveTo>
                  <a:pt x="0" y="0"/>
                </a:moveTo>
                <a:lnTo>
                  <a:pt x="6707335" y="14477"/>
                </a:lnTo>
                <a:lnTo>
                  <a:pt x="6578507" y="156224"/>
                </a:lnTo>
                <a:cubicBezTo>
                  <a:pt x="6091236" y="746660"/>
                  <a:pt x="5798525" y="1503612"/>
                  <a:pt x="5798525" y="2328931"/>
                </a:cubicBezTo>
                <a:cubicBezTo>
                  <a:pt x="5798525" y="2800542"/>
                  <a:pt x="5894104" y="3249829"/>
                  <a:pt x="6066949" y="3658479"/>
                </a:cubicBezTo>
                <a:lnTo>
                  <a:pt x="6095259" y="3717248"/>
                </a:lnTo>
                <a:lnTo>
                  <a:pt x="6112765" y="3795331"/>
                </a:lnTo>
                <a:lnTo>
                  <a:pt x="6155314" y="3865367"/>
                </a:lnTo>
                <a:cubicBezTo>
                  <a:pt x="6418229" y="4349350"/>
                  <a:pt x="6567571" y="4903983"/>
                  <a:pt x="6567571" y="5493496"/>
                </a:cubicBezTo>
                <a:cubicBezTo>
                  <a:pt x="6567571" y="5965107"/>
                  <a:pt x="6471992" y="6414394"/>
                  <a:pt x="6299148" y="6823044"/>
                </a:cubicBezTo>
                <a:lnTo>
                  <a:pt x="6274468" y="6874276"/>
                </a:lnTo>
                <a:lnTo>
                  <a:pt x="0" y="68742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Oswald Light" pitchFamily="2" charset="-52"/>
            </a:endParaRPr>
          </a:p>
        </p:txBody>
      </p:sp>
      <p:grpSp>
        <p:nvGrpSpPr>
          <p:cNvPr id="30" name="Group 1">
            <a:extLst>
              <a:ext uri="{FF2B5EF4-FFF2-40B4-BE49-F238E27FC236}">
                <a16:creationId xmlns:a16="http://schemas.microsoft.com/office/drawing/2014/main" id="{73016C70-88F3-4A3B-894E-FF73921BCB29}"/>
              </a:ext>
            </a:extLst>
          </p:cNvPr>
          <p:cNvGrpSpPr/>
          <p:nvPr/>
        </p:nvGrpSpPr>
        <p:grpSpPr>
          <a:xfrm rot="10800000">
            <a:off x="5722791" y="3273884"/>
            <a:ext cx="756951" cy="756951"/>
            <a:chOff x="-646196" y="2122319"/>
            <a:chExt cx="381000" cy="381000"/>
          </a:xfrm>
        </p:grpSpPr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81DFFAE5-9338-42C6-9D3C-9F27CA2271B8}"/>
                </a:ext>
              </a:extLst>
            </p:cNvPr>
            <p:cNvSpPr/>
            <p:nvPr/>
          </p:nvSpPr>
          <p:spPr>
            <a:xfrm>
              <a:off x="-646196" y="2122319"/>
              <a:ext cx="381000" cy="38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>
                <a:latin typeface="+mj-lt"/>
              </a:endParaRPr>
            </a:p>
          </p:txBody>
        </p:sp>
        <p:cxnSp>
          <p:nvCxnSpPr>
            <p:cNvPr id="32" name="Прямая со стрелкой 31">
              <a:extLst>
                <a:ext uri="{FF2B5EF4-FFF2-40B4-BE49-F238E27FC236}">
                  <a16:creationId xmlns:a16="http://schemas.microsoft.com/office/drawing/2014/main" id="{A1994210-1797-4272-BC59-5E963A2650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539843" y="2318265"/>
              <a:ext cx="168627" cy="0"/>
            </a:xfrm>
            <a:prstGeom prst="straightConnector1">
              <a:avLst/>
            </a:prstGeom>
            <a:solidFill>
              <a:srgbClr val="1E2982"/>
            </a:solidFill>
            <a:ln w="25400">
              <a:solidFill>
                <a:schemeClr val="bg1"/>
              </a:solidFill>
              <a:round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Овал 62">
            <a:extLst>
              <a:ext uri="{FF2B5EF4-FFF2-40B4-BE49-F238E27FC236}">
                <a16:creationId xmlns:a16="http://schemas.microsoft.com/office/drawing/2014/main" id="{310E054F-9B6A-4021-A80E-932C7EFC05A8}"/>
              </a:ext>
            </a:extLst>
          </p:cNvPr>
          <p:cNvSpPr/>
          <p:nvPr/>
        </p:nvSpPr>
        <p:spPr>
          <a:xfrm>
            <a:off x="7896635" y="3233958"/>
            <a:ext cx="2416229" cy="2416229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270000" sx="109000" sy="109000" algn="ctr" rotWithShape="0">
              <a:srgbClr val="367CFF">
                <a:alpha val="42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pPr algn="ctr" defTabSz="914400"/>
            <a:endParaRPr lang="ru-RU" sz="450" kern="0" dirty="0" err="1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4" name="Овал 67">
            <a:extLst>
              <a:ext uri="{FF2B5EF4-FFF2-40B4-BE49-F238E27FC236}">
                <a16:creationId xmlns:a16="http://schemas.microsoft.com/office/drawing/2014/main" id="{56991C63-DD79-40D8-B521-D511107752BC}"/>
              </a:ext>
            </a:extLst>
          </p:cNvPr>
          <p:cNvSpPr/>
          <p:nvPr/>
        </p:nvSpPr>
        <p:spPr>
          <a:xfrm>
            <a:off x="9904702" y="4980891"/>
            <a:ext cx="530873" cy="53087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632" dirty="0" err="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5" name="Овал 74">
            <a:extLst>
              <a:ext uri="{FF2B5EF4-FFF2-40B4-BE49-F238E27FC236}">
                <a16:creationId xmlns:a16="http://schemas.microsoft.com/office/drawing/2014/main" id="{9F2E4FC2-6318-4C75-B0F3-C0043E6DE5ED}"/>
              </a:ext>
            </a:extLst>
          </p:cNvPr>
          <p:cNvSpPr/>
          <p:nvPr/>
        </p:nvSpPr>
        <p:spPr>
          <a:xfrm>
            <a:off x="1817064" y="3233958"/>
            <a:ext cx="2588622" cy="2588621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270000" sx="102000" sy="102000" algn="ctr" rotWithShape="0">
              <a:schemeClr val="bg1">
                <a:lumMod val="75000"/>
                <a:alpha val="72000"/>
              </a:schemeClr>
            </a:outerShdw>
          </a:effectLst>
        </p:spPr>
        <p:txBody>
          <a:bodyPr wrap="square" rtlCol="0" anchor="ctr">
            <a:noAutofit/>
          </a:bodyPr>
          <a:lstStyle/>
          <a:p>
            <a:pPr algn="ctr" defTabSz="914400"/>
            <a:endParaRPr lang="ru-RU" sz="450" kern="0" dirty="0" err="1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6" name="Rectangle 11">
            <a:extLst>
              <a:ext uri="{FF2B5EF4-FFF2-40B4-BE49-F238E27FC236}">
                <a16:creationId xmlns:a16="http://schemas.microsoft.com/office/drawing/2014/main" id="{5BF3F9FB-48DF-4C14-A4E8-6B1DD486C94B}"/>
              </a:ext>
            </a:extLst>
          </p:cNvPr>
          <p:cNvSpPr/>
          <p:nvPr/>
        </p:nvSpPr>
        <p:spPr>
          <a:xfrm>
            <a:off x="162046" y="639536"/>
            <a:ext cx="1188720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+mj-lt"/>
                <a:ea typeface="Noto Sans Light" panose="020B0402040504020204" pitchFamily="34"/>
                <a:cs typeface="Noto Sans Light" panose="020B0402040504020204" pitchFamily="34"/>
              </a:rPr>
              <a:t>Переезд врачей специалистов на время ремонта во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+mj-lt"/>
                <a:ea typeface="Noto Sans Light" panose="020B0402040504020204" pitchFamily="34"/>
                <a:cs typeface="Noto Sans Light" panose="020B0402040504020204" pitchFamily="34"/>
              </a:rPr>
              <a:t>II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+mj-lt"/>
                <a:ea typeface="Noto Sans Light" panose="020B0402040504020204" pitchFamily="34"/>
                <a:cs typeface="Noto Sans Light" panose="020B0402040504020204" pitchFamily="34"/>
              </a:rPr>
              <a:t>поликлиническое отделение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+mj-lt"/>
                <a:ea typeface="Noto Sans Light" panose="020B0402040504020204" pitchFamily="34"/>
                <a:cs typeface="Noto Sans Light" panose="020B0402040504020204" pitchFamily="34"/>
              </a:rPr>
              <a:t>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+mj-lt"/>
                <a:ea typeface="Noto Sans Light" panose="020B0402040504020204" pitchFamily="34"/>
                <a:cs typeface="Noto Sans Light" panose="020B0402040504020204" pitchFamily="34"/>
              </a:rPr>
              <a:t>по адресу Каширский проезд д.1/1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8" name="Овал 61">
            <a:extLst>
              <a:ext uri="{FF2B5EF4-FFF2-40B4-BE49-F238E27FC236}">
                <a16:creationId xmlns:a16="http://schemas.microsoft.com/office/drawing/2014/main" id="{4A90F3BA-20E8-46CF-8640-D06C68CCE964}"/>
              </a:ext>
            </a:extLst>
          </p:cNvPr>
          <p:cNvSpPr/>
          <p:nvPr/>
        </p:nvSpPr>
        <p:spPr>
          <a:xfrm>
            <a:off x="1756425" y="4981183"/>
            <a:ext cx="530581" cy="530581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632" dirty="0" err="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9" name="Овал 71">
            <a:extLst>
              <a:ext uri="{FF2B5EF4-FFF2-40B4-BE49-F238E27FC236}">
                <a16:creationId xmlns:a16="http://schemas.microsoft.com/office/drawing/2014/main" id="{D86F9723-858D-4BAC-947C-AAC8ECE191B1}"/>
              </a:ext>
            </a:extLst>
          </p:cNvPr>
          <p:cNvSpPr/>
          <p:nvPr/>
        </p:nvSpPr>
        <p:spPr>
          <a:xfrm>
            <a:off x="2876965" y="2881372"/>
            <a:ext cx="538597" cy="538597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632" dirty="0" err="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1" name="Овал 61">
            <a:extLst>
              <a:ext uri="{FF2B5EF4-FFF2-40B4-BE49-F238E27FC236}">
                <a16:creationId xmlns:a16="http://schemas.microsoft.com/office/drawing/2014/main" id="{61210176-96E3-4683-B286-092D7948D8DB}"/>
              </a:ext>
            </a:extLst>
          </p:cNvPr>
          <p:cNvSpPr/>
          <p:nvPr/>
        </p:nvSpPr>
        <p:spPr>
          <a:xfrm>
            <a:off x="4023322" y="4959503"/>
            <a:ext cx="530581" cy="530581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632" dirty="0" err="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2" name="Овал 64">
            <a:extLst>
              <a:ext uri="{FF2B5EF4-FFF2-40B4-BE49-F238E27FC236}">
                <a16:creationId xmlns:a16="http://schemas.microsoft.com/office/drawing/2014/main" id="{5BF90A8B-7079-40E0-96D3-A9DFFCFB3684}"/>
              </a:ext>
            </a:extLst>
          </p:cNvPr>
          <p:cNvSpPr/>
          <p:nvPr/>
        </p:nvSpPr>
        <p:spPr>
          <a:xfrm>
            <a:off x="8864221" y="2980278"/>
            <a:ext cx="538597" cy="53859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632" dirty="0" err="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4" name="Овал 67">
            <a:extLst>
              <a:ext uri="{FF2B5EF4-FFF2-40B4-BE49-F238E27FC236}">
                <a16:creationId xmlns:a16="http://schemas.microsoft.com/office/drawing/2014/main" id="{418507D2-85FA-4EEC-BD27-C2307768F908}"/>
              </a:ext>
            </a:extLst>
          </p:cNvPr>
          <p:cNvSpPr/>
          <p:nvPr/>
        </p:nvSpPr>
        <p:spPr>
          <a:xfrm>
            <a:off x="7854519" y="4980891"/>
            <a:ext cx="530581" cy="5305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632" dirty="0" err="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0" name="Номер слайда 5">
            <a:extLst>
              <a:ext uri="{FF2B5EF4-FFF2-40B4-BE49-F238E27FC236}">
                <a16:creationId xmlns:a16="http://schemas.microsoft.com/office/drawing/2014/main" id="{0052BBFA-5B0C-4559-953D-025804C5AE4E}"/>
              </a:ext>
            </a:extLst>
          </p:cNvPr>
          <p:cNvSpPr txBox="1">
            <a:spLocks/>
          </p:cNvSpPr>
          <p:nvPr/>
        </p:nvSpPr>
        <p:spPr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lnSpc>
                <a:spcPct val="90000"/>
              </a:lnSpc>
              <a:spcBef>
                <a:spcPct val="0"/>
              </a:spcBef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Akrobat" panose="00000600000000000000" pitchFamily="2" charset="-52"/>
                <a:ea typeface="VTB Group Cond Book" panose="020B0506050504020204" pitchFamily="34" charset="0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3AE3C4-C2A6-4DCD-9963-3D7F259FD580}" type="slidenum">
              <a:rPr lang="ru-RU">
                <a:solidFill>
                  <a:schemeClr val="bg1"/>
                </a:solidFill>
                <a:latin typeface="Oswald Light" pitchFamily="2" charset="-52"/>
              </a:rPr>
              <a:pPr/>
              <a:t>20</a:t>
            </a:fld>
            <a:endParaRPr lang="ru-RU" dirty="0">
              <a:solidFill>
                <a:schemeClr val="bg1"/>
              </a:solidFill>
              <a:latin typeface="Oswald Light" pitchFamily="2" charset="-52"/>
            </a:endParaRPr>
          </a:p>
        </p:txBody>
      </p:sp>
      <p:pic>
        <p:nvPicPr>
          <p:cNvPr id="9" name="Объект 5">
            <a:extLst>
              <a:ext uri="{FF2B5EF4-FFF2-40B4-BE49-F238E27FC236}">
                <a16:creationId xmlns:a16="http://schemas.microsoft.com/office/drawing/2014/main" id="{B25E4F73-9035-9725-2189-F402D27F4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3651" y="3698161"/>
            <a:ext cx="1325563" cy="13255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3070563-F629-B7E6-A0CF-4997EF99E4F9}"/>
              </a:ext>
            </a:extLst>
          </p:cNvPr>
          <p:cNvSpPr txBox="1"/>
          <p:nvPr/>
        </p:nvSpPr>
        <p:spPr>
          <a:xfrm>
            <a:off x="8853740" y="2556577"/>
            <a:ext cx="877296" cy="376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ПО 2</a:t>
            </a:r>
          </a:p>
        </p:txBody>
      </p:sp>
      <p:pic>
        <p:nvPicPr>
          <p:cNvPr id="9222" name="Picture 6" descr="Asian, coronavirus, doctor, male, n-95 mask">
            <a:extLst>
              <a:ext uri="{FF2B5EF4-FFF2-40B4-BE49-F238E27FC236}">
                <a16:creationId xmlns:a16="http://schemas.microsoft.com/office/drawing/2014/main" id="{6389FAF5-26E1-285C-C2AB-BD4B3BFFF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746" y="3814183"/>
            <a:ext cx="1309627" cy="130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B4FB09-D64D-0131-EA32-8E8E5C0738C2}"/>
              </a:ext>
            </a:extLst>
          </p:cNvPr>
          <p:cNvSpPr txBox="1"/>
          <p:nvPr/>
        </p:nvSpPr>
        <p:spPr>
          <a:xfrm>
            <a:off x="324951" y="1689697"/>
            <a:ext cx="5623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Офтальмолог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Оториноларинголог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Хирург</a:t>
            </a:r>
          </a:p>
          <a:p>
            <a:pPr algn="ctr"/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Травматолог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физиотерапевт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С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осудистый хирург Уролог</a:t>
            </a:r>
          </a:p>
        </p:txBody>
      </p:sp>
    </p:spTree>
    <p:extLst>
      <p:ext uri="{BB962C8B-B14F-4D97-AF65-F5344CB8AC3E}">
        <p14:creationId xmlns:p14="http://schemas.microsoft.com/office/powerpoint/2010/main" val="198940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89">
            <a:extLst>
              <a:ext uri="{FF2B5EF4-FFF2-40B4-BE49-F238E27FC236}">
                <a16:creationId xmlns:a16="http://schemas.microsoft.com/office/drawing/2014/main" id="{D9D26434-EA57-B947-A355-DD9C43A9BF65}"/>
              </a:ext>
            </a:extLst>
          </p:cNvPr>
          <p:cNvSpPr/>
          <p:nvPr/>
        </p:nvSpPr>
        <p:spPr>
          <a:xfrm>
            <a:off x="366079" y="1425785"/>
            <a:ext cx="1650752" cy="301581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9143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998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VTB Group Cond Demi Bold" panose="020B0506050504020204" pitchFamily="34" charset="77"/>
              </a:rPr>
              <a:t>1</a:t>
            </a:r>
            <a:endParaRPr lang="ru-RU" sz="18998" b="1" dirty="0">
              <a:solidFill>
                <a:schemeClr val="accent2">
                  <a:lumMod val="20000"/>
                  <a:lumOff val="80000"/>
                </a:schemeClr>
              </a:solidFill>
              <a:latin typeface="+mj-lt"/>
              <a:ea typeface="VTB Group Cond Demi Bold" panose="020B0506050504020204" pitchFamily="34" charset="77"/>
            </a:endParaRPr>
          </a:p>
        </p:txBody>
      </p:sp>
      <p:sp>
        <p:nvSpPr>
          <p:cNvPr id="26" name="Прямоугольник 89">
            <a:extLst>
              <a:ext uri="{FF2B5EF4-FFF2-40B4-BE49-F238E27FC236}">
                <a16:creationId xmlns:a16="http://schemas.microsoft.com/office/drawing/2014/main" id="{1321A889-6000-D44C-81CF-DF77430B04A8}"/>
              </a:ext>
            </a:extLst>
          </p:cNvPr>
          <p:cNvSpPr/>
          <p:nvPr/>
        </p:nvSpPr>
        <p:spPr>
          <a:xfrm>
            <a:off x="4078951" y="1425785"/>
            <a:ext cx="1650752" cy="301581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9143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998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VTB Group Cond Demi Bold" panose="020B0506050504020204" pitchFamily="34" charset="77"/>
              </a:rPr>
              <a:t>2</a:t>
            </a:r>
            <a:endParaRPr lang="ru-RU" sz="18998" b="1" dirty="0">
              <a:solidFill>
                <a:schemeClr val="accent2">
                  <a:lumMod val="20000"/>
                  <a:lumOff val="80000"/>
                </a:schemeClr>
              </a:solidFill>
              <a:latin typeface="+mj-lt"/>
              <a:ea typeface="VTB Group Cond Demi Bold" panose="020B0506050504020204" pitchFamily="34" charset="77"/>
            </a:endParaRPr>
          </a:p>
        </p:txBody>
      </p:sp>
      <p:sp>
        <p:nvSpPr>
          <p:cNvPr id="27" name="Прямоугольник 89">
            <a:extLst>
              <a:ext uri="{FF2B5EF4-FFF2-40B4-BE49-F238E27FC236}">
                <a16:creationId xmlns:a16="http://schemas.microsoft.com/office/drawing/2014/main" id="{B53E7CAC-8E76-0D41-A6D5-D12B7497D66C}"/>
              </a:ext>
            </a:extLst>
          </p:cNvPr>
          <p:cNvSpPr/>
          <p:nvPr/>
        </p:nvSpPr>
        <p:spPr>
          <a:xfrm>
            <a:off x="7401583" y="1425785"/>
            <a:ext cx="1650752" cy="301581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9143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998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VTB Group Cond Demi Bold" panose="020B0506050504020204" pitchFamily="34" charset="77"/>
              </a:rPr>
              <a:t>3</a:t>
            </a:r>
            <a:endParaRPr lang="ru-RU" sz="18998" b="1" dirty="0">
              <a:solidFill>
                <a:schemeClr val="accent2">
                  <a:lumMod val="20000"/>
                  <a:lumOff val="80000"/>
                </a:schemeClr>
              </a:solidFill>
              <a:latin typeface="+mj-lt"/>
              <a:ea typeface="VTB Group Cond Demi Bold" panose="020B0506050504020204" pitchFamily="34" charset="77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4C3ACB-0164-7845-ADE5-96D3BEC8B2AD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РЕМОНТ В ПО 1</a:t>
            </a:r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C2DFD1A4-A2BA-4131-9143-9C232E6C270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100797" y="6296213"/>
            <a:ext cx="2743200" cy="263149"/>
          </a:xfrm>
          <a:prstGeom prst="rect">
            <a:avLst/>
          </a:prstGeom>
        </p:spPr>
        <p:txBody>
          <a:bodyPr/>
          <a:lstStyle/>
          <a:p>
            <a:fld id="{373AE3C4-C2A6-4DCD-9963-3D7F259FD580}" type="slidenum">
              <a:rPr lang="ru-RU" smtClean="0"/>
              <a:t>21</a:t>
            </a:fld>
            <a:endParaRPr lang="ru-RU"/>
          </a:p>
        </p:txBody>
      </p:sp>
      <p:sp>
        <p:nvSpPr>
          <p:cNvPr id="41" name="Rectangle 11">
            <a:extLst>
              <a:ext uri="{FF2B5EF4-FFF2-40B4-BE49-F238E27FC236}">
                <a16:creationId xmlns:a16="http://schemas.microsoft.com/office/drawing/2014/main" id="{A5459FF9-5852-4461-8485-C62B3F117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21BB02-CCB9-0849-D2C1-80A6256048B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4" r="13944"/>
          <a:stretch>
            <a:fillRect/>
          </a:stretch>
        </p:blipFill>
        <p:spPr/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33C62EC-05CE-3092-5380-68546B2BD0F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0" r="12470"/>
          <a:stretch>
            <a:fillRect/>
          </a:stretch>
        </p:blipFill>
        <p:spPr/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0238DC2-C3D0-AF39-6FBD-F7C79E822FE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7" r="141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258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51">
            <a:extLst>
              <a:ext uri="{FF2B5EF4-FFF2-40B4-BE49-F238E27FC236}">
                <a16:creationId xmlns:a16="http://schemas.microsoft.com/office/drawing/2014/main" id="{75B36D19-A768-4D95-A3FB-E2317CB16198}"/>
              </a:ext>
            </a:extLst>
          </p:cNvPr>
          <p:cNvSpPr/>
          <p:nvPr/>
        </p:nvSpPr>
        <p:spPr>
          <a:xfrm>
            <a:off x="0" y="-163254"/>
            <a:ext cx="6707335" cy="6874276"/>
          </a:xfrm>
          <a:custGeom>
            <a:avLst/>
            <a:gdLst>
              <a:gd name="connsiteX0" fmla="*/ 0 w 6707335"/>
              <a:gd name="connsiteY0" fmla="*/ 0 h 6874276"/>
              <a:gd name="connsiteX1" fmla="*/ 6707335 w 6707335"/>
              <a:gd name="connsiteY1" fmla="*/ 14477 h 6874276"/>
              <a:gd name="connsiteX2" fmla="*/ 6578507 w 6707335"/>
              <a:gd name="connsiteY2" fmla="*/ 156224 h 6874276"/>
              <a:gd name="connsiteX3" fmla="*/ 5798525 w 6707335"/>
              <a:gd name="connsiteY3" fmla="*/ 2328931 h 6874276"/>
              <a:gd name="connsiteX4" fmla="*/ 6066949 w 6707335"/>
              <a:gd name="connsiteY4" fmla="*/ 3658479 h 6874276"/>
              <a:gd name="connsiteX5" fmla="*/ 6095259 w 6707335"/>
              <a:gd name="connsiteY5" fmla="*/ 3717248 h 6874276"/>
              <a:gd name="connsiteX6" fmla="*/ 6112765 w 6707335"/>
              <a:gd name="connsiteY6" fmla="*/ 3795331 h 6874276"/>
              <a:gd name="connsiteX7" fmla="*/ 6155314 w 6707335"/>
              <a:gd name="connsiteY7" fmla="*/ 3865367 h 6874276"/>
              <a:gd name="connsiteX8" fmla="*/ 6567571 w 6707335"/>
              <a:gd name="connsiteY8" fmla="*/ 5493496 h 6874276"/>
              <a:gd name="connsiteX9" fmla="*/ 6299148 w 6707335"/>
              <a:gd name="connsiteY9" fmla="*/ 6823044 h 6874276"/>
              <a:gd name="connsiteX10" fmla="*/ 6274468 w 6707335"/>
              <a:gd name="connsiteY10" fmla="*/ 6874276 h 6874276"/>
              <a:gd name="connsiteX11" fmla="*/ 0 w 6707335"/>
              <a:gd name="connsiteY11" fmla="*/ 6874276 h 6874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07335" h="6874276">
                <a:moveTo>
                  <a:pt x="0" y="0"/>
                </a:moveTo>
                <a:lnTo>
                  <a:pt x="6707335" y="14477"/>
                </a:lnTo>
                <a:lnTo>
                  <a:pt x="6578507" y="156224"/>
                </a:lnTo>
                <a:cubicBezTo>
                  <a:pt x="6091236" y="746660"/>
                  <a:pt x="5798525" y="1503612"/>
                  <a:pt x="5798525" y="2328931"/>
                </a:cubicBezTo>
                <a:cubicBezTo>
                  <a:pt x="5798525" y="2800542"/>
                  <a:pt x="5894104" y="3249829"/>
                  <a:pt x="6066949" y="3658479"/>
                </a:cubicBezTo>
                <a:lnTo>
                  <a:pt x="6095259" y="3717248"/>
                </a:lnTo>
                <a:lnTo>
                  <a:pt x="6112765" y="3795331"/>
                </a:lnTo>
                <a:lnTo>
                  <a:pt x="6155314" y="3865367"/>
                </a:lnTo>
                <a:cubicBezTo>
                  <a:pt x="6418229" y="4349350"/>
                  <a:pt x="6567571" y="4903983"/>
                  <a:pt x="6567571" y="5493496"/>
                </a:cubicBezTo>
                <a:cubicBezTo>
                  <a:pt x="6567571" y="5965107"/>
                  <a:pt x="6471992" y="6414394"/>
                  <a:pt x="6299148" y="6823044"/>
                </a:cubicBezTo>
                <a:lnTo>
                  <a:pt x="6274468" y="6874276"/>
                </a:lnTo>
                <a:lnTo>
                  <a:pt x="0" y="68742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Oswald Light" pitchFamily="2" charset="-52"/>
            </a:endParaRPr>
          </a:p>
        </p:txBody>
      </p:sp>
      <p:grpSp>
        <p:nvGrpSpPr>
          <p:cNvPr id="30" name="Group 1">
            <a:extLst>
              <a:ext uri="{FF2B5EF4-FFF2-40B4-BE49-F238E27FC236}">
                <a16:creationId xmlns:a16="http://schemas.microsoft.com/office/drawing/2014/main" id="{73016C70-88F3-4A3B-894E-FF73921BCB29}"/>
              </a:ext>
            </a:extLst>
          </p:cNvPr>
          <p:cNvGrpSpPr/>
          <p:nvPr/>
        </p:nvGrpSpPr>
        <p:grpSpPr>
          <a:xfrm rot="10800000">
            <a:off x="5722791" y="3273884"/>
            <a:ext cx="756951" cy="756951"/>
            <a:chOff x="-646196" y="2122319"/>
            <a:chExt cx="381000" cy="381000"/>
          </a:xfrm>
        </p:grpSpPr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81DFFAE5-9338-42C6-9D3C-9F27CA2271B8}"/>
                </a:ext>
              </a:extLst>
            </p:cNvPr>
            <p:cNvSpPr/>
            <p:nvPr/>
          </p:nvSpPr>
          <p:spPr>
            <a:xfrm>
              <a:off x="-646196" y="2122319"/>
              <a:ext cx="381000" cy="38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>
                <a:latin typeface="+mj-lt"/>
              </a:endParaRPr>
            </a:p>
          </p:txBody>
        </p:sp>
        <p:cxnSp>
          <p:nvCxnSpPr>
            <p:cNvPr id="32" name="Прямая со стрелкой 31">
              <a:extLst>
                <a:ext uri="{FF2B5EF4-FFF2-40B4-BE49-F238E27FC236}">
                  <a16:creationId xmlns:a16="http://schemas.microsoft.com/office/drawing/2014/main" id="{A1994210-1797-4272-BC59-5E963A2650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539843" y="2318265"/>
              <a:ext cx="168627" cy="0"/>
            </a:xfrm>
            <a:prstGeom prst="straightConnector1">
              <a:avLst/>
            </a:prstGeom>
            <a:solidFill>
              <a:srgbClr val="1E2982"/>
            </a:solidFill>
            <a:ln w="25400">
              <a:solidFill>
                <a:schemeClr val="bg1"/>
              </a:solidFill>
              <a:round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Овал 62">
            <a:extLst>
              <a:ext uri="{FF2B5EF4-FFF2-40B4-BE49-F238E27FC236}">
                <a16:creationId xmlns:a16="http://schemas.microsoft.com/office/drawing/2014/main" id="{310E054F-9B6A-4021-A80E-932C7EFC05A8}"/>
              </a:ext>
            </a:extLst>
          </p:cNvPr>
          <p:cNvSpPr/>
          <p:nvPr/>
        </p:nvSpPr>
        <p:spPr>
          <a:xfrm>
            <a:off x="7896635" y="3233958"/>
            <a:ext cx="2416229" cy="2416229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>
            <a:outerShdw blurRad="1270000" sx="109000" sy="109000" algn="ctr" rotWithShape="0">
              <a:srgbClr val="367CFF">
                <a:alpha val="42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pPr algn="ctr" defTabSz="914400"/>
            <a:endParaRPr lang="ru-RU" sz="450" kern="0" dirty="0" err="1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4" name="Овал 67">
            <a:extLst>
              <a:ext uri="{FF2B5EF4-FFF2-40B4-BE49-F238E27FC236}">
                <a16:creationId xmlns:a16="http://schemas.microsoft.com/office/drawing/2014/main" id="{56991C63-DD79-40D8-B521-D511107752BC}"/>
              </a:ext>
            </a:extLst>
          </p:cNvPr>
          <p:cNvSpPr/>
          <p:nvPr/>
        </p:nvSpPr>
        <p:spPr>
          <a:xfrm>
            <a:off x="9929143" y="5000743"/>
            <a:ext cx="530873" cy="530873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632" dirty="0" err="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5" name="Овал 74">
            <a:extLst>
              <a:ext uri="{FF2B5EF4-FFF2-40B4-BE49-F238E27FC236}">
                <a16:creationId xmlns:a16="http://schemas.microsoft.com/office/drawing/2014/main" id="{9F2E4FC2-6318-4C75-B0F3-C0043E6DE5ED}"/>
              </a:ext>
            </a:extLst>
          </p:cNvPr>
          <p:cNvSpPr/>
          <p:nvPr/>
        </p:nvSpPr>
        <p:spPr>
          <a:xfrm>
            <a:off x="1817064" y="3233958"/>
            <a:ext cx="2588622" cy="2588621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270000" sx="102000" sy="102000" algn="ctr" rotWithShape="0">
              <a:schemeClr val="bg1">
                <a:lumMod val="75000"/>
                <a:alpha val="72000"/>
              </a:schemeClr>
            </a:outerShdw>
          </a:effectLst>
        </p:spPr>
        <p:txBody>
          <a:bodyPr wrap="square" rtlCol="0" anchor="ctr">
            <a:noAutofit/>
          </a:bodyPr>
          <a:lstStyle/>
          <a:p>
            <a:pPr algn="ctr" defTabSz="914400"/>
            <a:endParaRPr lang="ru-RU" sz="450" kern="0" dirty="0" err="1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6" name="Rectangle 11">
            <a:extLst>
              <a:ext uri="{FF2B5EF4-FFF2-40B4-BE49-F238E27FC236}">
                <a16:creationId xmlns:a16="http://schemas.microsoft.com/office/drawing/2014/main" id="{5BF3F9FB-48DF-4C14-A4E8-6B1DD486C94B}"/>
              </a:ext>
            </a:extLst>
          </p:cNvPr>
          <p:cNvSpPr/>
          <p:nvPr/>
        </p:nvSpPr>
        <p:spPr>
          <a:xfrm>
            <a:off x="152400" y="615420"/>
            <a:ext cx="118872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ПЕРЕЕЗД ЖЕНСКИХ КОНСУЛЬТАЦИЙ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8" name="Овал 61">
            <a:extLst>
              <a:ext uri="{FF2B5EF4-FFF2-40B4-BE49-F238E27FC236}">
                <a16:creationId xmlns:a16="http://schemas.microsoft.com/office/drawing/2014/main" id="{4A90F3BA-20E8-46CF-8640-D06C68CCE964}"/>
              </a:ext>
            </a:extLst>
          </p:cNvPr>
          <p:cNvSpPr/>
          <p:nvPr/>
        </p:nvSpPr>
        <p:spPr>
          <a:xfrm>
            <a:off x="1756425" y="4981183"/>
            <a:ext cx="530581" cy="530581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632" dirty="0" err="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9" name="Овал 71">
            <a:extLst>
              <a:ext uri="{FF2B5EF4-FFF2-40B4-BE49-F238E27FC236}">
                <a16:creationId xmlns:a16="http://schemas.microsoft.com/office/drawing/2014/main" id="{D86F9723-858D-4BAC-947C-AAC8ECE191B1}"/>
              </a:ext>
            </a:extLst>
          </p:cNvPr>
          <p:cNvSpPr/>
          <p:nvPr/>
        </p:nvSpPr>
        <p:spPr>
          <a:xfrm>
            <a:off x="2876965" y="2881372"/>
            <a:ext cx="538597" cy="538597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632" dirty="0" err="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1" name="Овал 61">
            <a:extLst>
              <a:ext uri="{FF2B5EF4-FFF2-40B4-BE49-F238E27FC236}">
                <a16:creationId xmlns:a16="http://schemas.microsoft.com/office/drawing/2014/main" id="{61210176-96E3-4683-B286-092D7948D8DB}"/>
              </a:ext>
            </a:extLst>
          </p:cNvPr>
          <p:cNvSpPr/>
          <p:nvPr/>
        </p:nvSpPr>
        <p:spPr>
          <a:xfrm>
            <a:off x="4023322" y="4959503"/>
            <a:ext cx="530581" cy="530581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632" dirty="0" err="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2" name="Овал 64">
            <a:extLst>
              <a:ext uri="{FF2B5EF4-FFF2-40B4-BE49-F238E27FC236}">
                <a16:creationId xmlns:a16="http://schemas.microsoft.com/office/drawing/2014/main" id="{5BF90A8B-7079-40E0-96D3-A9DFFCFB3684}"/>
              </a:ext>
            </a:extLst>
          </p:cNvPr>
          <p:cNvSpPr/>
          <p:nvPr/>
        </p:nvSpPr>
        <p:spPr>
          <a:xfrm>
            <a:off x="8864221" y="2980278"/>
            <a:ext cx="538597" cy="538597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632" dirty="0" err="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4" name="Овал 67">
            <a:extLst>
              <a:ext uri="{FF2B5EF4-FFF2-40B4-BE49-F238E27FC236}">
                <a16:creationId xmlns:a16="http://schemas.microsoft.com/office/drawing/2014/main" id="{418507D2-85FA-4EEC-BD27-C2307768F908}"/>
              </a:ext>
            </a:extLst>
          </p:cNvPr>
          <p:cNvSpPr/>
          <p:nvPr/>
        </p:nvSpPr>
        <p:spPr>
          <a:xfrm>
            <a:off x="7854519" y="4980891"/>
            <a:ext cx="530581" cy="530581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632" dirty="0" err="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0" name="Номер слайда 5">
            <a:extLst>
              <a:ext uri="{FF2B5EF4-FFF2-40B4-BE49-F238E27FC236}">
                <a16:creationId xmlns:a16="http://schemas.microsoft.com/office/drawing/2014/main" id="{0052BBFA-5B0C-4559-953D-025804C5AE4E}"/>
              </a:ext>
            </a:extLst>
          </p:cNvPr>
          <p:cNvSpPr txBox="1">
            <a:spLocks/>
          </p:cNvSpPr>
          <p:nvPr/>
        </p:nvSpPr>
        <p:spPr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lnSpc>
                <a:spcPct val="90000"/>
              </a:lnSpc>
              <a:spcBef>
                <a:spcPct val="0"/>
              </a:spcBef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Akrobat" panose="00000600000000000000" pitchFamily="2" charset="-52"/>
                <a:ea typeface="VTB Group Cond Book" panose="020B0506050504020204" pitchFamily="34" charset="0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3AE3C4-C2A6-4DCD-9963-3D7F259FD580}" type="slidenum">
              <a:rPr lang="ru-RU">
                <a:solidFill>
                  <a:schemeClr val="bg1"/>
                </a:solidFill>
                <a:latin typeface="Oswald Light" pitchFamily="2" charset="-52"/>
              </a:rPr>
              <a:pPr/>
              <a:t>22</a:t>
            </a:fld>
            <a:endParaRPr lang="ru-RU" dirty="0">
              <a:solidFill>
                <a:schemeClr val="bg1"/>
              </a:solidFill>
              <a:latin typeface="Oswald Light" pitchFamily="2" charset="-52"/>
            </a:endParaRPr>
          </a:p>
        </p:txBody>
      </p:sp>
      <p:pic>
        <p:nvPicPr>
          <p:cNvPr id="9" name="Объект 5">
            <a:extLst>
              <a:ext uri="{FF2B5EF4-FFF2-40B4-BE49-F238E27FC236}">
                <a16:creationId xmlns:a16="http://schemas.microsoft.com/office/drawing/2014/main" id="{B25E4F73-9035-9725-2189-F402D27F4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698" y="3865486"/>
            <a:ext cx="1325563" cy="13255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1D3B2D-9478-062B-232C-9BBCF2A426D1}"/>
              </a:ext>
            </a:extLst>
          </p:cNvPr>
          <p:cNvSpPr txBox="1"/>
          <p:nvPr/>
        </p:nvSpPr>
        <p:spPr>
          <a:xfrm>
            <a:off x="2738224" y="2512040"/>
            <a:ext cx="816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</a:rPr>
              <a:t>ЖК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FFBE7C-C6BF-3E8D-F53C-6148F92A10D6}"/>
              </a:ext>
            </a:extLst>
          </p:cNvPr>
          <p:cNvSpPr txBox="1"/>
          <p:nvPr/>
        </p:nvSpPr>
        <p:spPr>
          <a:xfrm>
            <a:off x="8220810" y="2587932"/>
            <a:ext cx="1759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ПО 2</a:t>
            </a:r>
          </a:p>
        </p:txBody>
      </p:sp>
      <p:pic>
        <p:nvPicPr>
          <p:cNvPr id="4" name="Объект 5">
            <a:extLst>
              <a:ext uri="{FF2B5EF4-FFF2-40B4-BE49-F238E27FC236}">
                <a16:creationId xmlns:a16="http://schemas.microsoft.com/office/drawing/2014/main" id="{B5BCD503-491B-FA63-6951-0654199EE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8015" y="3827969"/>
            <a:ext cx="1325563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7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51">
            <a:extLst>
              <a:ext uri="{FF2B5EF4-FFF2-40B4-BE49-F238E27FC236}">
                <a16:creationId xmlns:a16="http://schemas.microsoft.com/office/drawing/2014/main" id="{75B36D19-A768-4D95-A3FB-E2317CB16198}"/>
              </a:ext>
            </a:extLst>
          </p:cNvPr>
          <p:cNvSpPr/>
          <p:nvPr/>
        </p:nvSpPr>
        <p:spPr>
          <a:xfrm>
            <a:off x="0" y="-163254"/>
            <a:ext cx="6707335" cy="6874276"/>
          </a:xfrm>
          <a:custGeom>
            <a:avLst/>
            <a:gdLst>
              <a:gd name="connsiteX0" fmla="*/ 0 w 6707335"/>
              <a:gd name="connsiteY0" fmla="*/ 0 h 6874276"/>
              <a:gd name="connsiteX1" fmla="*/ 6707335 w 6707335"/>
              <a:gd name="connsiteY1" fmla="*/ 14477 h 6874276"/>
              <a:gd name="connsiteX2" fmla="*/ 6578507 w 6707335"/>
              <a:gd name="connsiteY2" fmla="*/ 156224 h 6874276"/>
              <a:gd name="connsiteX3" fmla="*/ 5798525 w 6707335"/>
              <a:gd name="connsiteY3" fmla="*/ 2328931 h 6874276"/>
              <a:gd name="connsiteX4" fmla="*/ 6066949 w 6707335"/>
              <a:gd name="connsiteY4" fmla="*/ 3658479 h 6874276"/>
              <a:gd name="connsiteX5" fmla="*/ 6095259 w 6707335"/>
              <a:gd name="connsiteY5" fmla="*/ 3717248 h 6874276"/>
              <a:gd name="connsiteX6" fmla="*/ 6112765 w 6707335"/>
              <a:gd name="connsiteY6" fmla="*/ 3795331 h 6874276"/>
              <a:gd name="connsiteX7" fmla="*/ 6155314 w 6707335"/>
              <a:gd name="connsiteY7" fmla="*/ 3865367 h 6874276"/>
              <a:gd name="connsiteX8" fmla="*/ 6567571 w 6707335"/>
              <a:gd name="connsiteY8" fmla="*/ 5493496 h 6874276"/>
              <a:gd name="connsiteX9" fmla="*/ 6299148 w 6707335"/>
              <a:gd name="connsiteY9" fmla="*/ 6823044 h 6874276"/>
              <a:gd name="connsiteX10" fmla="*/ 6274468 w 6707335"/>
              <a:gd name="connsiteY10" fmla="*/ 6874276 h 6874276"/>
              <a:gd name="connsiteX11" fmla="*/ 0 w 6707335"/>
              <a:gd name="connsiteY11" fmla="*/ 6874276 h 6874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07335" h="6874276">
                <a:moveTo>
                  <a:pt x="0" y="0"/>
                </a:moveTo>
                <a:lnTo>
                  <a:pt x="6707335" y="14477"/>
                </a:lnTo>
                <a:lnTo>
                  <a:pt x="6578507" y="156224"/>
                </a:lnTo>
                <a:cubicBezTo>
                  <a:pt x="6091236" y="746660"/>
                  <a:pt x="5798525" y="1503612"/>
                  <a:pt x="5798525" y="2328931"/>
                </a:cubicBezTo>
                <a:cubicBezTo>
                  <a:pt x="5798525" y="2800542"/>
                  <a:pt x="5894104" y="3249829"/>
                  <a:pt x="6066949" y="3658479"/>
                </a:cubicBezTo>
                <a:lnTo>
                  <a:pt x="6095259" y="3717248"/>
                </a:lnTo>
                <a:lnTo>
                  <a:pt x="6112765" y="3795331"/>
                </a:lnTo>
                <a:lnTo>
                  <a:pt x="6155314" y="3865367"/>
                </a:lnTo>
                <a:cubicBezTo>
                  <a:pt x="6418229" y="4349350"/>
                  <a:pt x="6567571" y="4903983"/>
                  <a:pt x="6567571" y="5493496"/>
                </a:cubicBezTo>
                <a:cubicBezTo>
                  <a:pt x="6567571" y="5965107"/>
                  <a:pt x="6471992" y="6414394"/>
                  <a:pt x="6299148" y="6823044"/>
                </a:cubicBezTo>
                <a:lnTo>
                  <a:pt x="6274468" y="6874276"/>
                </a:lnTo>
                <a:lnTo>
                  <a:pt x="0" y="68742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Oswald Light" pitchFamily="2" charset="-52"/>
            </a:endParaRPr>
          </a:p>
        </p:txBody>
      </p:sp>
      <p:grpSp>
        <p:nvGrpSpPr>
          <p:cNvPr id="30" name="Group 1">
            <a:extLst>
              <a:ext uri="{FF2B5EF4-FFF2-40B4-BE49-F238E27FC236}">
                <a16:creationId xmlns:a16="http://schemas.microsoft.com/office/drawing/2014/main" id="{73016C70-88F3-4A3B-894E-FF73921BCB29}"/>
              </a:ext>
            </a:extLst>
          </p:cNvPr>
          <p:cNvGrpSpPr/>
          <p:nvPr/>
        </p:nvGrpSpPr>
        <p:grpSpPr>
          <a:xfrm rot="10800000">
            <a:off x="5722791" y="3273884"/>
            <a:ext cx="756951" cy="756951"/>
            <a:chOff x="-646196" y="2122319"/>
            <a:chExt cx="381000" cy="381000"/>
          </a:xfrm>
        </p:grpSpPr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81DFFAE5-9338-42C6-9D3C-9F27CA2271B8}"/>
                </a:ext>
              </a:extLst>
            </p:cNvPr>
            <p:cNvSpPr/>
            <p:nvPr/>
          </p:nvSpPr>
          <p:spPr>
            <a:xfrm>
              <a:off x="-646196" y="2122319"/>
              <a:ext cx="381000" cy="38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>
                <a:latin typeface="+mj-lt"/>
              </a:endParaRPr>
            </a:p>
          </p:txBody>
        </p:sp>
        <p:cxnSp>
          <p:nvCxnSpPr>
            <p:cNvPr id="32" name="Прямая со стрелкой 31">
              <a:extLst>
                <a:ext uri="{FF2B5EF4-FFF2-40B4-BE49-F238E27FC236}">
                  <a16:creationId xmlns:a16="http://schemas.microsoft.com/office/drawing/2014/main" id="{A1994210-1797-4272-BC59-5E963A2650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539843" y="2318265"/>
              <a:ext cx="168627" cy="0"/>
            </a:xfrm>
            <a:prstGeom prst="straightConnector1">
              <a:avLst/>
            </a:prstGeom>
            <a:solidFill>
              <a:srgbClr val="1E2982"/>
            </a:solidFill>
            <a:ln w="25400">
              <a:solidFill>
                <a:schemeClr val="bg1"/>
              </a:solidFill>
              <a:round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Овал 62">
            <a:extLst>
              <a:ext uri="{FF2B5EF4-FFF2-40B4-BE49-F238E27FC236}">
                <a16:creationId xmlns:a16="http://schemas.microsoft.com/office/drawing/2014/main" id="{310E054F-9B6A-4021-A80E-932C7EFC05A8}"/>
              </a:ext>
            </a:extLst>
          </p:cNvPr>
          <p:cNvSpPr/>
          <p:nvPr/>
        </p:nvSpPr>
        <p:spPr>
          <a:xfrm>
            <a:off x="7896635" y="3233958"/>
            <a:ext cx="2416229" cy="241622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1270000" sx="109000" sy="109000" algn="ctr" rotWithShape="0">
              <a:srgbClr val="367CFF">
                <a:alpha val="42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pPr algn="ctr" defTabSz="914400"/>
            <a:endParaRPr lang="ru-RU" sz="450" kern="0" dirty="0" err="1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4" name="Овал 67">
            <a:extLst>
              <a:ext uri="{FF2B5EF4-FFF2-40B4-BE49-F238E27FC236}">
                <a16:creationId xmlns:a16="http://schemas.microsoft.com/office/drawing/2014/main" id="{56991C63-DD79-40D8-B521-D511107752BC}"/>
              </a:ext>
            </a:extLst>
          </p:cNvPr>
          <p:cNvSpPr/>
          <p:nvPr/>
        </p:nvSpPr>
        <p:spPr>
          <a:xfrm>
            <a:off x="9929143" y="5000743"/>
            <a:ext cx="530873" cy="530873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632" dirty="0" err="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5" name="Овал 74">
            <a:extLst>
              <a:ext uri="{FF2B5EF4-FFF2-40B4-BE49-F238E27FC236}">
                <a16:creationId xmlns:a16="http://schemas.microsoft.com/office/drawing/2014/main" id="{9F2E4FC2-6318-4C75-B0F3-C0043E6DE5ED}"/>
              </a:ext>
            </a:extLst>
          </p:cNvPr>
          <p:cNvSpPr/>
          <p:nvPr/>
        </p:nvSpPr>
        <p:spPr>
          <a:xfrm>
            <a:off x="1817064" y="3233958"/>
            <a:ext cx="2588622" cy="2588621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270000" sx="102000" sy="102000" algn="ctr" rotWithShape="0">
              <a:schemeClr val="bg1">
                <a:lumMod val="75000"/>
                <a:alpha val="72000"/>
              </a:schemeClr>
            </a:outerShdw>
          </a:effectLst>
        </p:spPr>
        <p:txBody>
          <a:bodyPr wrap="square" rtlCol="0" anchor="ctr">
            <a:noAutofit/>
          </a:bodyPr>
          <a:lstStyle/>
          <a:p>
            <a:pPr algn="ctr" defTabSz="914400"/>
            <a:endParaRPr lang="ru-RU" sz="450" kern="0" dirty="0" err="1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6" name="Rectangle 11">
            <a:extLst>
              <a:ext uri="{FF2B5EF4-FFF2-40B4-BE49-F238E27FC236}">
                <a16:creationId xmlns:a16="http://schemas.microsoft.com/office/drawing/2014/main" id="{5BF3F9FB-48DF-4C14-A4E8-6B1DD486C94B}"/>
              </a:ext>
            </a:extLst>
          </p:cNvPr>
          <p:cNvSpPr/>
          <p:nvPr/>
        </p:nvSpPr>
        <p:spPr>
          <a:xfrm>
            <a:off x="152400" y="615420"/>
            <a:ext cx="118872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ПЕРЕЕЗД ЖЕНСКИХ КОНСУЛЬТАЦИЙ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8" name="Овал 61">
            <a:extLst>
              <a:ext uri="{FF2B5EF4-FFF2-40B4-BE49-F238E27FC236}">
                <a16:creationId xmlns:a16="http://schemas.microsoft.com/office/drawing/2014/main" id="{4A90F3BA-20E8-46CF-8640-D06C68CCE964}"/>
              </a:ext>
            </a:extLst>
          </p:cNvPr>
          <p:cNvSpPr/>
          <p:nvPr/>
        </p:nvSpPr>
        <p:spPr>
          <a:xfrm>
            <a:off x="1756425" y="4981183"/>
            <a:ext cx="530581" cy="530581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632" dirty="0" err="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9" name="Овал 71">
            <a:extLst>
              <a:ext uri="{FF2B5EF4-FFF2-40B4-BE49-F238E27FC236}">
                <a16:creationId xmlns:a16="http://schemas.microsoft.com/office/drawing/2014/main" id="{D86F9723-858D-4BAC-947C-AAC8ECE191B1}"/>
              </a:ext>
            </a:extLst>
          </p:cNvPr>
          <p:cNvSpPr/>
          <p:nvPr/>
        </p:nvSpPr>
        <p:spPr>
          <a:xfrm>
            <a:off x="2876965" y="2881372"/>
            <a:ext cx="538597" cy="538597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632" dirty="0" err="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1" name="Овал 61">
            <a:extLst>
              <a:ext uri="{FF2B5EF4-FFF2-40B4-BE49-F238E27FC236}">
                <a16:creationId xmlns:a16="http://schemas.microsoft.com/office/drawing/2014/main" id="{61210176-96E3-4683-B286-092D7948D8DB}"/>
              </a:ext>
            </a:extLst>
          </p:cNvPr>
          <p:cNvSpPr/>
          <p:nvPr/>
        </p:nvSpPr>
        <p:spPr>
          <a:xfrm>
            <a:off x="4023322" y="4959503"/>
            <a:ext cx="530581" cy="530581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632" dirty="0" err="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2" name="Овал 64">
            <a:extLst>
              <a:ext uri="{FF2B5EF4-FFF2-40B4-BE49-F238E27FC236}">
                <a16:creationId xmlns:a16="http://schemas.microsoft.com/office/drawing/2014/main" id="{5BF90A8B-7079-40E0-96D3-A9DFFCFB3684}"/>
              </a:ext>
            </a:extLst>
          </p:cNvPr>
          <p:cNvSpPr/>
          <p:nvPr/>
        </p:nvSpPr>
        <p:spPr>
          <a:xfrm>
            <a:off x="8864221" y="2980278"/>
            <a:ext cx="538597" cy="538597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632" dirty="0" err="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4" name="Овал 67">
            <a:extLst>
              <a:ext uri="{FF2B5EF4-FFF2-40B4-BE49-F238E27FC236}">
                <a16:creationId xmlns:a16="http://schemas.microsoft.com/office/drawing/2014/main" id="{418507D2-85FA-4EEC-BD27-C2307768F908}"/>
              </a:ext>
            </a:extLst>
          </p:cNvPr>
          <p:cNvSpPr/>
          <p:nvPr/>
        </p:nvSpPr>
        <p:spPr>
          <a:xfrm>
            <a:off x="7854519" y="4980891"/>
            <a:ext cx="530581" cy="530581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632" dirty="0" err="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0" name="Номер слайда 5">
            <a:extLst>
              <a:ext uri="{FF2B5EF4-FFF2-40B4-BE49-F238E27FC236}">
                <a16:creationId xmlns:a16="http://schemas.microsoft.com/office/drawing/2014/main" id="{0052BBFA-5B0C-4559-953D-025804C5AE4E}"/>
              </a:ext>
            </a:extLst>
          </p:cNvPr>
          <p:cNvSpPr txBox="1">
            <a:spLocks/>
          </p:cNvSpPr>
          <p:nvPr/>
        </p:nvSpPr>
        <p:spPr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lnSpc>
                <a:spcPct val="90000"/>
              </a:lnSpc>
              <a:spcBef>
                <a:spcPct val="0"/>
              </a:spcBef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Akrobat" panose="00000600000000000000" pitchFamily="2" charset="-52"/>
                <a:ea typeface="VTB Group Cond Book" panose="020B0506050504020204" pitchFamily="34" charset="0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3AE3C4-C2A6-4DCD-9963-3D7F259FD580}" type="slidenum">
              <a:rPr lang="ru-RU">
                <a:solidFill>
                  <a:schemeClr val="bg1"/>
                </a:solidFill>
                <a:latin typeface="Oswald Light" pitchFamily="2" charset="-52"/>
              </a:rPr>
              <a:pPr/>
              <a:t>23</a:t>
            </a:fld>
            <a:endParaRPr lang="ru-RU" dirty="0">
              <a:solidFill>
                <a:schemeClr val="bg1"/>
              </a:solidFill>
              <a:latin typeface="Oswald Light" pitchFamily="2" charset="-52"/>
            </a:endParaRPr>
          </a:p>
        </p:txBody>
      </p:sp>
      <p:pic>
        <p:nvPicPr>
          <p:cNvPr id="9" name="Объект 5">
            <a:extLst>
              <a:ext uri="{FF2B5EF4-FFF2-40B4-BE49-F238E27FC236}">
                <a16:creationId xmlns:a16="http://schemas.microsoft.com/office/drawing/2014/main" id="{B25E4F73-9035-9725-2189-F402D27F4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698" y="3865486"/>
            <a:ext cx="1325563" cy="13255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1D3B2D-9478-062B-232C-9BBCF2A426D1}"/>
              </a:ext>
            </a:extLst>
          </p:cNvPr>
          <p:cNvSpPr txBox="1"/>
          <p:nvPr/>
        </p:nvSpPr>
        <p:spPr>
          <a:xfrm>
            <a:off x="2738224" y="2512040"/>
            <a:ext cx="816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</a:rPr>
              <a:t>ЖК 2</a:t>
            </a:r>
          </a:p>
        </p:txBody>
      </p:sp>
      <p:pic>
        <p:nvPicPr>
          <p:cNvPr id="4" name="Объект 5">
            <a:extLst>
              <a:ext uri="{FF2B5EF4-FFF2-40B4-BE49-F238E27FC236}">
                <a16:creationId xmlns:a16="http://schemas.microsoft.com/office/drawing/2014/main" id="{B5BCD503-491B-FA63-6951-0654199EE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8015" y="3827969"/>
            <a:ext cx="1325563" cy="13255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F3762A-01AF-BAB9-AB64-F1C05BAC3200}"/>
              </a:ext>
            </a:extLst>
          </p:cNvPr>
          <p:cNvSpPr txBox="1"/>
          <p:nvPr/>
        </p:nvSpPr>
        <p:spPr>
          <a:xfrm>
            <a:off x="2307431" y="1320084"/>
            <a:ext cx="7354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ЖК 2 в июне 2022 года переехали в</a:t>
            </a:r>
          </a:p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ЖК 16 по адресу Ленинская Слобода д. 5с1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705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РАБОТА ПО РАССМОТРЕНИЮ ЖАЛОБ И ОБРАЩЕНИЙ ГРАЖДАН</a:t>
            </a:r>
          </a:p>
        </p:txBody>
      </p:sp>
      <p:sp>
        <p:nvSpPr>
          <p:cNvPr id="47" name="Заголовок 1"/>
          <p:cNvSpPr txBox="1">
            <a:spLocks/>
          </p:cNvSpPr>
          <p:nvPr/>
        </p:nvSpPr>
        <p:spPr>
          <a:xfrm>
            <a:off x="2927648" y="4845468"/>
            <a:ext cx="8280920" cy="15675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ru-RU" sz="2000" dirty="0">
                <a:solidFill>
                  <a:schemeClr val="bg1"/>
                </a:solidFill>
                <a:latin typeface="Oswald Light" panose="00000400000000000000" pitchFamily="2" charset="-52"/>
                <a:ea typeface="Roboto" panose="02000000000000000000" pitchFamily="2" charset="0"/>
                <a:cs typeface="Roboto" panose="02000000000000000000" pitchFamily="2" charset="0"/>
              </a:rPr>
              <a:t>Все обращения пациентов рассматриваются в индивидуальном порядке</a:t>
            </a:r>
          </a:p>
          <a:p>
            <a:pPr algn="ctr">
              <a:spcAft>
                <a:spcPts val="600"/>
              </a:spcAft>
            </a:pPr>
            <a:r>
              <a:rPr lang="ru-RU" sz="2000" dirty="0">
                <a:solidFill>
                  <a:schemeClr val="bg1"/>
                </a:solidFill>
                <a:latin typeface="Oswald Light" panose="00000400000000000000" pitchFamily="2" charset="-52"/>
                <a:ea typeface="Roboto" panose="02000000000000000000" pitchFamily="2" charset="0"/>
                <a:cs typeface="Roboto" panose="02000000000000000000" pitchFamily="2" charset="0"/>
              </a:rPr>
              <a:t>В случае негативного содержания обращения, специалисты поликлиники вступают в диалог с пациентом и детализируют проблему для ее решения</a:t>
            </a:r>
          </a:p>
          <a:p>
            <a:pPr algn="ctr">
              <a:spcAft>
                <a:spcPts val="600"/>
              </a:spcAft>
            </a:pPr>
            <a:r>
              <a:rPr lang="ru-RU" sz="2000" dirty="0">
                <a:solidFill>
                  <a:schemeClr val="bg1"/>
                </a:solidFill>
                <a:latin typeface="Oswald Light" panose="00000400000000000000" pitchFamily="2" charset="-52"/>
                <a:ea typeface="Roboto" panose="02000000000000000000" pitchFamily="2" charset="0"/>
                <a:cs typeface="Roboto" panose="02000000000000000000" pitchFamily="2" charset="0"/>
              </a:rPr>
              <a:t>Изучаются предложения граждан по улучшению работы поликлиники, руководство использует обратную связь от пациентов для совершенствования оказания медицинской помощи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324" y="4910645"/>
            <a:ext cx="1502324" cy="150232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30" name="Скругленный прямоугольник 29"/>
          <p:cNvSpPr/>
          <p:nvPr/>
        </p:nvSpPr>
        <p:spPr>
          <a:xfrm>
            <a:off x="695325" y="1164753"/>
            <a:ext cx="10801350" cy="3024336"/>
          </a:xfrm>
          <a:prstGeom prst="roundRect">
            <a:avLst>
              <a:gd name="adj" fmla="val 1954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784644" y="1830505"/>
            <a:ext cx="216024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7896125" y="1844824"/>
            <a:ext cx="2232322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Заголовок 1"/>
          <p:cNvSpPr txBox="1">
            <a:spLocks/>
          </p:cNvSpPr>
          <p:nvPr/>
        </p:nvSpPr>
        <p:spPr>
          <a:xfrm>
            <a:off x="3910170" y="1219920"/>
            <a:ext cx="2160240" cy="6435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</a:t>
            </a:r>
            <a:r>
              <a:rPr lang="ru-RU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</a:t>
            </a:r>
          </a:p>
        </p:txBody>
      </p:sp>
      <p:sp>
        <p:nvSpPr>
          <p:cNvPr id="64" name="Заголовок 1"/>
          <p:cNvSpPr txBox="1">
            <a:spLocks/>
          </p:cNvSpPr>
          <p:nvPr/>
        </p:nvSpPr>
        <p:spPr>
          <a:xfrm>
            <a:off x="616140" y="3156507"/>
            <a:ext cx="2264255" cy="472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Число обращений </a:t>
            </a:r>
            <a:endParaRPr lang="en-U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 2021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2022 год</a:t>
            </a:r>
          </a:p>
        </p:txBody>
      </p:sp>
      <p:sp>
        <p:nvSpPr>
          <p:cNvPr id="71" name="Заголовок 1"/>
          <p:cNvSpPr txBox="1">
            <a:spLocks/>
          </p:cNvSpPr>
          <p:nvPr/>
        </p:nvSpPr>
        <p:spPr>
          <a:xfrm>
            <a:off x="8013035" y="1229520"/>
            <a:ext cx="2227905" cy="6009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 </a:t>
            </a:r>
            <a:r>
              <a:rPr lang="ru-RU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</a:t>
            </a:r>
          </a:p>
        </p:txBody>
      </p:sp>
      <p:sp>
        <p:nvSpPr>
          <p:cNvPr id="75" name="Овал 74"/>
          <p:cNvSpPr/>
          <p:nvPr/>
        </p:nvSpPr>
        <p:spPr>
          <a:xfrm>
            <a:off x="3165043" y="1263826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7330859" y="1263826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9" name="Рисунок 7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756" y="1465539"/>
            <a:ext cx="482150" cy="482150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572" y="1462037"/>
            <a:ext cx="482150" cy="48215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4143987" y="2737125"/>
            <a:ext cx="303476" cy="76375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019569" y="2998092"/>
            <a:ext cx="303476" cy="49945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8406252" y="3007338"/>
            <a:ext cx="303476" cy="4809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9242104" y="2780035"/>
            <a:ext cx="303476" cy="726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8147609" y="3474600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2021г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74519" y="3520715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2021г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771135" y="3520715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2022г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989973" y="3514470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2022г</a:t>
            </a:r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4105496" y="2443424"/>
            <a:ext cx="390298" cy="2937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63</a:t>
            </a:r>
          </a:p>
        </p:txBody>
      </p:sp>
      <p:sp>
        <p:nvSpPr>
          <p:cNvPr id="37" name="Заголовок 1"/>
          <p:cNvSpPr txBox="1">
            <a:spLocks/>
          </p:cNvSpPr>
          <p:nvPr/>
        </p:nvSpPr>
        <p:spPr>
          <a:xfrm>
            <a:off x="8362789" y="2705859"/>
            <a:ext cx="390402" cy="2937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16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4982818" y="2688141"/>
            <a:ext cx="390298" cy="2937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48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9198641" y="2522125"/>
            <a:ext cx="390402" cy="2937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 </a:t>
            </a:r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C8CBAF8C-4239-28A0-367B-D17971B4C03B}"/>
              </a:ext>
            </a:extLst>
          </p:cNvPr>
          <p:cNvCxnSpPr/>
          <p:nvPr/>
        </p:nvCxnSpPr>
        <p:spPr>
          <a:xfrm>
            <a:off x="613157" y="244474"/>
            <a:ext cx="1080135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48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РАБОТА С ОБЩЕСТВЕННОСТЬЮ</a:t>
            </a:r>
            <a:endParaRPr lang="ru-RU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964" y="931966"/>
            <a:ext cx="783962" cy="78396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465" y="931966"/>
            <a:ext cx="783962" cy="783962"/>
          </a:xfrm>
          <a:prstGeom prst="rect">
            <a:avLst/>
          </a:prstGeom>
        </p:spPr>
      </p:pic>
      <p:sp>
        <p:nvSpPr>
          <p:cNvPr id="26" name="Скругленный прямоугольник 25"/>
          <p:cNvSpPr/>
          <p:nvPr/>
        </p:nvSpPr>
        <p:spPr>
          <a:xfrm>
            <a:off x="695325" y="1921397"/>
            <a:ext cx="10801350" cy="3612656"/>
          </a:xfrm>
          <a:prstGeom prst="roundRect">
            <a:avLst>
              <a:gd name="adj" fmla="val 1954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3200" dirty="0">
                <a:solidFill>
                  <a:schemeClr val="tx1"/>
                </a:solidFill>
                <a:latin typeface="+mj-lt"/>
              </a:rPr>
              <a:t>В 202</a:t>
            </a:r>
            <a:r>
              <a:rPr lang="en-US" altLang="ru-RU" sz="3200" dirty="0">
                <a:solidFill>
                  <a:schemeClr val="tx1"/>
                </a:solidFill>
                <a:latin typeface="+mj-lt"/>
              </a:rPr>
              <a:t>1</a:t>
            </a:r>
            <a:r>
              <a:rPr lang="ru-RU" altLang="ru-RU" sz="3200" dirty="0">
                <a:solidFill>
                  <a:schemeClr val="tx1"/>
                </a:solidFill>
                <a:latin typeface="+mj-lt"/>
              </a:rPr>
              <a:t> году в связи с пандемией «Общественный совет» собирался </a:t>
            </a:r>
            <a:r>
              <a:rPr lang="en-US" altLang="ru-RU" sz="3200" dirty="0">
                <a:solidFill>
                  <a:schemeClr val="tx1"/>
                </a:solidFill>
                <a:latin typeface="+mj-lt"/>
              </a:rPr>
              <a:t>3</a:t>
            </a:r>
            <a:r>
              <a:rPr lang="ru-RU" altLang="ru-RU" sz="3200" dirty="0">
                <a:solidFill>
                  <a:schemeClr val="tx1"/>
                </a:solidFill>
                <a:latin typeface="+mj-lt"/>
              </a:rPr>
              <a:t> раза. По итогам заседания Общественного совета принимались протокольные решения. </a:t>
            </a:r>
            <a:endParaRPr lang="en-US" altLang="ru-RU" sz="3200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ru-RU" altLang="ru-RU" sz="3200" dirty="0">
                <a:solidFill>
                  <a:schemeClr val="tx1"/>
                </a:solidFill>
                <a:latin typeface="+mj-lt"/>
              </a:rPr>
              <a:t>В 202</a:t>
            </a:r>
            <a:r>
              <a:rPr lang="en-US" altLang="ru-RU" sz="3200" dirty="0">
                <a:solidFill>
                  <a:schemeClr val="tx1"/>
                </a:solidFill>
                <a:latin typeface="+mj-lt"/>
              </a:rPr>
              <a:t>2</a:t>
            </a:r>
            <a:r>
              <a:rPr lang="ru-RU" altLang="ru-RU" sz="3200" dirty="0">
                <a:solidFill>
                  <a:schemeClr val="tx1"/>
                </a:solidFill>
                <a:latin typeface="+mj-lt"/>
              </a:rPr>
              <a:t> году «Общественный совет» собирался 3 раза. По итогам заседания Общественного совета принимались протокольные решения.</a:t>
            </a:r>
          </a:p>
          <a:p>
            <a:pPr algn="just"/>
            <a:endParaRPr lang="ru-RU" altLang="ru-RU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altLang="ru-RU" dirty="0">
              <a:solidFill>
                <a:schemeClr val="tx1"/>
              </a:solidFill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925C17C1-1E7A-9490-6902-F7A82B923C1D}"/>
              </a:ext>
            </a:extLst>
          </p:cNvPr>
          <p:cNvCxnSpPr/>
          <p:nvPr/>
        </p:nvCxnSpPr>
        <p:spPr>
          <a:xfrm>
            <a:off x="613157" y="244474"/>
            <a:ext cx="1080135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4601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/>
              <a:t>2023 ПЛАНЫ</a:t>
            </a:r>
            <a:endParaRPr lang="ru-RU" sz="3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367" y="960115"/>
            <a:ext cx="783962" cy="78396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523" y="920984"/>
            <a:ext cx="783962" cy="783962"/>
          </a:xfrm>
          <a:prstGeom prst="rect">
            <a:avLst/>
          </a:prstGeom>
        </p:spPr>
      </p:pic>
      <p:sp>
        <p:nvSpPr>
          <p:cNvPr id="26" name="Скругленный прямоугольник 25"/>
          <p:cNvSpPr/>
          <p:nvPr/>
        </p:nvSpPr>
        <p:spPr>
          <a:xfrm>
            <a:off x="695325" y="1826810"/>
            <a:ext cx="10801350" cy="4464496"/>
          </a:xfrm>
          <a:prstGeom prst="roundRect">
            <a:avLst>
              <a:gd name="adj" fmla="val 1549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400" dirty="0">
                <a:solidFill>
                  <a:schemeClr val="tx1"/>
                </a:solidFill>
              </a:rPr>
              <a:t>             </a:t>
            </a:r>
            <a:r>
              <a:rPr lang="ru-RU" altLang="ru-RU" sz="3200" dirty="0">
                <a:solidFill>
                  <a:schemeClr val="tx1"/>
                </a:solidFill>
                <a:latin typeface="+mj-lt"/>
              </a:rPr>
              <a:t>Завершение капитального ремонта </a:t>
            </a:r>
            <a:r>
              <a:rPr lang="en-US" altLang="ru-RU" sz="3200" dirty="0">
                <a:solidFill>
                  <a:schemeClr val="tx1"/>
                </a:solidFill>
                <a:latin typeface="+mj-lt"/>
              </a:rPr>
              <a:t>I</a:t>
            </a:r>
            <a:r>
              <a:rPr lang="ru-RU" altLang="ru-RU" sz="3200" dirty="0">
                <a:solidFill>
                  <a:schemeClr val="tx1"/>
                </a:solidFill>
                <a:latin typeface="+mj-lt"/>
              </a:rPr>
              <a:t> поликлинического отделения!</a:t>
            </a:r>
          </a:p>
          <a:p>
            <a:pPr algn="ctr"/>
            <a:r>
              <a:rPr lang="ru-RU" altLang="ru-RU" sz="3200" dirty="0">
                <a:solidFill>
                  <a:schemeClr val="tx1"/>
                </a:solidFill>
                <a:latin typeface="+mj-lt"/>
              </a:rPr>
              <a:t>          Проведение школ здоровья «сахарный диабет», «гипертоническая   болезнь» с профильными специалистами.</a:t>
            </a:r>
          </a:p>
          <a:p>
            <a:pPr algn="ctr"/>
            <a:r>
              <a:rPr lang="ru-RU" altLang="ru-RU" sz="3200" dirty="0">
                <a:solidFill>
                  <a:schemeClr val="tx1"/>
                </a:solidFill>
                <a:latin typeface="+mj-lt"/>
              </a:rPr>
              <a:t>          Усиление работы с патронажными больными и диспансерное наблюдение</a:t>
            </a:r>
          </a:p>
          <a:p>
            <a:pPr marL="285750" indent="-285750" algn="just"/>
            <a:endParaRPr lang="ru-RU" altLang="ru-RU" dirty="0">
              <a:solidFill>
                <a:schemeClr val="tx1"/>
              </a:solidFill>
            </a:endParaRPr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F9EC6020-E89E-918B-7724-3586DB0F79C8}"/>
              </a:ext>
            </a:extLst>
          </p:cNvPr>
          <p:cNvCxnSpPr/>
          <p:nvPr/>
        </p:nvCxnSpPr>
        <p:spPr>
          <a:xfrm>
            <a:off x="613157" y="244474"/>
            <a:ext cx="1080135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0484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B7CABD-F088-714B-B454-FB6F6AC1E2B8}"/>
              </a:ext>
            </a:extLst>
          </p:cNvPr>
          <p:cNvSpPr/>
          <p:nvPr/>
        </p:nvSpPr>
        <p:spPr>
          <a:xfrm>
            <a:off x="8273654" y="447"/>
            <a:ext cx="3918347" cy="6857107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100000">
                <a:schemeClr val="accent3"/>
              </a:gs>
            </a:gsLst>
            <a:lin ang="132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chemeClr val="bg1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09"/>
            <a:endParaRPr lang="ru-RU" sz="450" b="1" ker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277A50E-D0DD-4F45-899E-BFB3C26738E7}"/>
              </a:ext>
            </a:extLst>
          </p:cNvPr>
          <p:cNvSpPr txBox="1">
            <a:spLocks/>
          </p:cNvSpPr>
          <p:nvPr/>
        </p:nvSpPr>
        <p:spPr>
          <a:xfrm>
            <a:off x="11572138" y="6163987"/>
            <a:ext cx="303351" cy="544669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309">
              <a:lnSpc>
                <a:spcPct val="90000"/>
              </a:lnSpc>
              <a:spcBef>
                <a:spcPct val="0"/>
              </a:spcBef>
            </a:pPr>
            <a:fld id="{1A290D8D-6BA0-418D-AFED-C65293F70DA0}" type="slidenum">
              <a:rPr lang="en-US" sz="1000">
                <a:solidFill>
                  <a:schemeClr val="bg1"/>
                </a:solidFill>
                <a:latin typeface="Oswald Light" pitchFamily="2" charset="-52"/>
                <a:ea typeface="VTB Group Cond" panose="020B0506050504020204" pitchFamily="34" charset="0"/>
                <a:cs typeface="+mj-cs"/>
              </a:rPr>
              <a:pPr algn="l" defTabSz="914309">
                <a:lnSpc>
                  <a:spcPct val="90000"/>
                </a:lnSpc>
                <a:spcBef>
                  <a:spcPct val="0"/>
                </a:spcBef>
              </a:pPr>
              <a:t>27</a:t>
            </a:fld>
            <a:endParaRPr lang="en-US" sz="1000" dirty="0">
              <a:solidFill>
                <a:schemeClr val="bg1"/>
              </a:solidFill>
              <a:latin typeface="Oswald Light" pitchFamily="2" charset="-52"/>
              <a:ea typeface="VTB Group Cond" panose="020B0506050504020204" pitchFamily="34" charset="0"/>
              <a:cs typeface="+mj-cs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9E7D8A5-CF48-4004-AF29-4EA6CB85C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1032770"/>
            <a:ext cx="5861893" cy="701731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НАША РАБОТА ДЛЯ ВАС</a:t>
            </a:r>
          </a:p>
        </p:txBody>
      </p:sp>
      <p:sp>
        <p:nvSpPr>
          <p:cNvPr id="9" name="Rounded Rectangle 106">
            <a:hlinkClick r:id="rId3"/>
            <a:extLst>
              <a:ext uri="{FF2B5EF4-FFF2-40B4-BE49-F238E27FC236}">
                <a16:creationId xmlns:a16="http://schemas.microsoft.com/office/drawing/2014/main" id="{49C16BCE-3450-4037-B46A-5594ED7293BB}"/>
              </a:ext>
            </a:extLst>
          </p:cNvPr>
          <p:cNvSpPr/>
          <p:nvPr/>
        </p:nvSpPr>
        <p:spPr>
          <a:xfrm>
            <a:off x="967029" y="4347881"/>
            <a:ext cx="3120876" cy="92336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215900" dist="139700" dir="6060000" sx="86000" sy="86000" algn="ctr" rotWithShape="0">
              <a:schemeClr val="tx1">
                <a:lumMod val="75000"/>
                <a:lumOff val="25000"/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ru-RU" sz="1600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ГБУЗ «ГКБ им. С.С. Юдина ДЗМ»</a:t>
            </a:r>
          </a:p>
        </p:txBody>
      </p:sp>
      <p:sp>
        <p:nvSpPr>
          <p:cNvPr id="22" name="Oval 49">
            <a:extLst>
              <a:ext uri="{FF2B5EF4-FFF2-40B4-BE49-F238E27FC236}">
                <a16:creationId xmlns:a16="http://schemas.microsoft.com/office/drawing/2014/main" id="{ABF111D1-F400-4113-9728-D640F4A0E91C}"/>
              </a:ext>
            </a:extLst>
          </p:cNvPr>
          <p:cNvSpPr/>
          <p:nvPr/>
        </p:nvSpPr>
        <p:spPr>
          <a:xfrm>
            <a:off x="1868999" y="3422083"/>
            <a:ext cx="663327" cy="663327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chemeClr val="bg1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09"/>
            <a:endParaRPr lang="ru-RU" sz="450" b="1" kern="0" dirty="0">
              <a:solidFill>
                <a:srgbClr val="FFFFFF"/>
              </a:solidFill>
              <a:latin typeface="Oswald Light" pitchFamily="2" charset="-52"/>
            </a:endParaRPr>
          </a:p>
        </p:txBody>
      </p:sp>
      <p:sp>
        <p:nvSpPr>
          <p:cNvPr id="30" name="Рисунок 25">
            <a:extLst>
              <a:ext uri="{FF2B5EF4-FFF2-40B4-BE49-F238E27FC236}">
                <a16:creationId xmlns:a16="http://schemas.microsoft.com/office/drawing/2014/main" id="{D5A61902-905E-4158-8FC2-378ECCDC5176}"/>
              </a:ext>
            </a:extLst>
          </p:cNvPr>
          <p:cNvSpPr/>
          <p:nvPr/>
        </p:nvSpPr>
        <p:spPr>
          <a:xfrm>
            <a:off x="607130" y="4199830"/>
            <a:ext cx="359899" cy="257070"/>
          </a:xfrm>
          <a:custGeom>
            <a:avLst/>
            <a:gdLst>
              <a:gd name="connsiteX0" fmla="*/ 347046 w 359899"/>
              <a:gd name="connsiteY0" fmla="*/ 0 h 257070"/>
              <a:gd name="connsiteX1" fmla="*/ 12854 w 359899"/>
              <a:gd name="connsiteY1" fmla="*/ 0 h 257070"/>
              <a:gd name="connsiteX2" fmla="*/ 0 w 359899"/>
              <a:gd name="connsiteY2" fmla="*/ 12853 h 257070"/>
              <a:gd name="connsiteX3" fmla="*/ 0 w 359899"/>
              <a:gd name="connsiteY3" fmla="*/ 244217 h 257070"/>
              <a:gd name="connsiteX4" fmla="*/ 12854 w 359899"/>
              <a:gd name="connsiteY4" fmla="*/ 257071 h 257070"/>
              <a:gd name="connsiteX5" fmla="*/ 347046 w 359899"/>
              <a:gd name="connsiteY5" fmla="*/ 257071 h 257070"/>
              <a:gd name="connsiteX6" fmla="*/ 359900 w 359899"/>
              <a:gd name="connsiteY6" fmla="*/ 244217 h 257070"/>
              <a:gd name="connsiteX7" fmla="*/ 359900 w 359899"/>
              <a:gd name="connsiteY7" fmla="*/ 12853 h 257070"/>
              <a:gd name="connsiteX8" fmla="*/ 347046 w 359899"/>
              <a:gd name="connsiteY8" fmla="*/ 0 h 257070"/>
              <a:gd name="connsiteX9" fmla="*/ 325966 w 359899"/>
              <a:gd name="connsiteY9" fmla="*/ 25707 h 257070"/>
              <a:gd name="connsiteX10" fmla="*/ 179950 w 359899"/>
              <a:gd name="connsiteY10" fmla="*/ 138022 h 257070"/>
              <a:gd name="connsiteX11" fmla="*/ 33933 w 359899"/>
              <a:gd name="connsiteY11" fmla="*/ 25707 h 257070"/>
              <a:gd name="connsiteX12" fmla="*/ 325966 w 359899"/>
              <a:gd name="connsiteY12" fmla="*/ 25707 h 257070"/>
              <a:gd name="connsiteX13" fmla="*/ 334192 w 359899"/>
              <a:gd name="connsiteY13" fmla="*/ 231364 h 257070"/>
              <a:gd name="connsiteX14" fmla="*/ 25707 w 359899"/>
              <a:gd name="connsiteY14" fmla="*/ 231364 h 257070"/>
              <a:gd name="connsiteX15" fmla="*/ 25707 w 359899"/>
              <a:gd name="connsiteY15" fmla="*/ 51812 h 257070"/>
              <a:gd name="connsiteX16" fmla="*/ 172122 w 359899"/>
              <a:gd name="connsiteY16" fmla="*/ 164435 h 257070"/>
              <a:gd name="connsiteX17" fmla="*/ 187778 w 359899"/>
              <a:gd name="connsiteY17" fmla="*/ 164435 h 257070"/>
              <a:gd name="connsiteX18" fmla="*/ 334192 w 359899"/>
              <a:gd name="connsiteY18" fmla="*/ 51812 h 257070"/>
              <a:gd name="connsiteX19" fmla="*/ 334192 w 359899"/>
              <a:gd name="connsiteY19" fmla="*/ 231364 h 257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59899" h="257070">
                <a:moveTo>
                  <a:pt x="347046" y="0"/>
                </a:moveTo>
                <a:lnTo>
                  <a:pt x="12854" y="0"/>
                </a:lnTo>
                <a:cubicBezTo>
                  <a:pt x="5755" y="0"/>
                  <a:pt x="0" y="5755"/>
                  <a:pt x="0" y="12853"/>
                </a:cubicBezTo>
                <a:lnTo>
                  <a:pt x="0" y="244217"/>
                </a:lnTo>
                <a:cubicBezTo>
                  <a:pt x="0" y="251316"/>
                  <a:pt x="5755" y="257071"/>
                  <a:pt x="12854" y="257071"/>
                </a:cubicBezTo>
                <a:lnTo>
                  <a:pt x="347046" y="257071"/>
                </a:lnTo>
                <a:cubicBezTo>
                  <a:pt x="354145" y="257071"/>
                  <a:pt x="359900" y="251316"/>
                  <a:pt x="359900" y="244217"/>
                </a:cubicBezTo>
                <a:lnTo>
                  <a:pt x="359900" y="12853"/>
                </a:lnTo>
                <a:cubicBezTo>
                  <a:pt x="359900" y="5755"/>
                  <a:pt x="354145" y="0"/>
                  <a:pt x="347046" y="0"/>
                </a:cubicBezTo>
                <a:close/>
                <a:moveTo>
                  <a:pt x="325966" y="25707"/>
                </a:moveTo>
                <a:lnTo>
                  <a:pt x="179950" y="138022"/>
                </a:lnTo>
                <a:lnTo>
                  <a:pt x="33933" y="25707"/>
                </a:lnTo>
                <a:lnTo>
                  <a:pt x="325966" y="25707"/>
                </a:lnTo>
                <a:close/>
                <a:moveTo>
                  <a:pt x="334192" y="231364"/>
                </a:moveTo>
                <a:lnTo>
                  <a:pt x="25707" y="231364"/>
                </a:lnTo>
                <a:lnTo>
                  <a:pt x="25707" y="51812"/>
                </a:lnTo>
                <a:lnTo>
                  <a:pt x="172122" y="164435"/>
                </a:lnTo>
                <a:cubicBezTo>
                  <a:pt x="176739" y="167980"/>
                  <a:pt x="183161" y="167980"/>
                  <a:pt x="187778" y="164435"/>
                </a:cubicBezTo>
                <a:lnTo>
                  <a:pt x="334192" y="51812"/>
                </a:lnTo>
                <a:lnTo>
                  <a:pt x="334192" y="231364"/>
                </a:lnTo>
                <a:close/>
              </a:path>
            </a:pathLst>
          </a:custGeom>
          <a:solidFill>
            <a:schemeClr val="bg1"/>
          </a:solidFill>
          <a:ln w="737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6D54148-FBF6-FFF7-0F76-2D84B0E179E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0" r="16680"/>
          <a:stretch>
            <a:fillRect/>
          </a:stretch>
        </p:blipFill>
        <p:spPr>
          <a:xfrm>
            <a:off x="5388768" y="363121"/>
            <a:ext cx="6073200" cy="6073200"/>
          </a:xfrm>
        </p:spPr>
      </p:pic>
    </p:spTree>
    <p:extLst>
      <p:ext uri="{BB962C8B-B14F-4D97-AF65-F5344CB8AC3E}">
        <p14:creationId xmlns:p14="http://schemas.microsoft.com/office/powerpoint/2010/main" val="392666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>
          <a:xfrm>
            <a:off x="695325" y="1039913"/>
            <a:ext cx="10801350" cy="3094341"/>
          </a:xfrm>
          <a:prstGeom prst="roundRect">
            <a:avLst>
              <a:gd name="adj" fmla="val 1954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295799" y="1297524"/>
            <a:ext cx="2491711" cy="2722092"/>
          </a:xfrm>
          <a:prstGeom prst="roundRect">
            <a:avLst>
              <a:gd name="adj" fmla="val 449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986204" y="1280235"/>
            <a:ext cx="2520280" cy="2722092"/>
          </a:xfrm>
          <a:prstGeom prst="roundRect">
            <a:avLst>
              <a:gd name="adj" fmla="val 449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МОЩНОСТЬ ПОЛИКЛИНИЧЕСКИХ ОТДЕЛЕНИЙ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95600" y="130955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95800" y="1297525"/>
            <a:ext cx="249171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ГКБ им. С.С. Юдина </a:t>
            </a:r>
          </a:p>
          <a:p>
            <a:pPr algn="ctr"/>
            <a:r>
              <a:rPr lang="ru-RU" sz="20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2021 ГОД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896200" y="1304509"/>
            <a:ext cx="252028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ГКБ им. С.С. Юдина </a:t>
            </a:r>
          </a:p>
          <a:p>
            <a:pPr algn="ctr"/>
            <a:r>
              <a:rPr lang="ru-RU" sz="20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2022 ГОД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896200" y="1297524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3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9696400" y="1297524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3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906459" y="2309913"/>
            <a:ext cx="1835322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Мощность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95325" y="244474"/>
            <a:ext cx="1080135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/>
        </p:nvSpPr>
        <p:spPr>
          <a:xfrm>
            <a:off x="2495600" y="1839179"/>
            <a:ext cx="1440160" cy="12453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7896200" y="1846164"/>
            <a:ext cx="2520280" cy="10920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1044 </a:t>
            </a:r>
          </a:p>
          <a:p>
            <a:pPr algn="ctr"/>
            <a:r>
              <a:rPr lang="ru-RU" sz="1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pPr algn="ctr"/>
            <a:r>
              <a:rPr lang="ru-RU" sz="1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 по данным ЕМИАС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295800" y="1839179"/>
            <a:ext cx="2491710" cy="10143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1100</a:t>
            </a:r>
            <a:r>
              <a:rPr lang="ru-RU" sz="1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algn="ctr"/>
            <a:r>
              <a:rPr lang="ru-RU" sz="1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pPr algn="ctr"/>
            <a:r>
              <a:rPr lang="ru-RU" sz="1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 по данным ЕМИАС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7896200" y="1846165"/>
            <a:ext cx="1440160" cy="10920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ru-RU" sz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9696400" y="1846164"/>
            <a:ext cx="1440160" cy="10933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ru-RU" sz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495600" y="2830594"/>
            <a:ext cx="1440160" cy="13016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1923982" y="3596036"/>
            <a:ext cx="1800275" cy="427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Прикрепленное население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295800" y="2830594"/>
            <a:ext cx="2491710" cy="13016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36870</a:t>
            </a:r>
          </a:p>
          <a:p>
            <a:pPr algn="ctr"/>
            <a:r>
              <a:rPr lang="ru-RU" sz="1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 (</a:t>
            </a:r>
            <a:r>
              <a:rPr lang="ru-RU" sz="14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9296 </a:t>
            </a:r>
            <a:r>
              <a:rPr lang="ru-RU" sz="1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 старше трудоспособного возраста</a:t>
            </a:r>
            <a:r>
              <a:rPr lang="ru-RU" sz="12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7896200" y="2830594"/>
            <a:ext cx="2520280" cy="15335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38209 </a:t>
            </a:r>
          </a:p>
          <a:p>
            <a:pPr algn="ctr"/>
            <a:r>
              <a:rPr lang="ru-RU" sz="1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 (</a:t>
            </a:r>
            <a:r>
              <a:rPr lang="ru-RU" sz="14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11638</a:t>
            </a:r>
            <a:r>
              <a:rPr lang="ru-RU" sz="1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человек старше трудоспособного возраста</a:t>
            </a:r>
            <a:r>
              <a:rPr lang="ru-RU" sz="12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7896200" y="2844977"/>
            <a:ext cx="1440160" cy="12872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9696400" y="2844977"/>
            <a:ext cx="1440160" cy="13196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2207038" y="4172927"/>
            <a:ext cx="10538980" cy="332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Численность прикрепленного населения</a:t>
            </a: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1365020" y="4389731"/>
            <a:ext cx="1800276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36870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</a:p>
          <a:p>
            <a:endParaRPr lang="ru-RU" sz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2021</a:t>
            </a:r>
          </a:p>
        </p:txBody>
      </p:sp>
      <p:graphicFrame>
        <p:nvGraphicFramePr>
          <p:cNvPr id="38" name="Диаграмма 37"/>
          <p:cNvGraphicFramePr/>
          <p:nvPr>
            <p:extLst>
              <p:ext uri="{D42A27DB-BD31-4B8C-83A1-F6EECF244321}">
                <p14:modId xmlns:p14="http://schemas.microsoft.com/office/powerpoint/2010/main" val="328222613"/>
              </p:ext>
            </p:extLst>
          </p:nvPr>
        </p:nvGraphicFramePr>
        <p:xfrm>
          <a:off x="2802194" y="4702086"/>
          <a:ext cx="4316361" cy="2078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283" y="1585569"/>
            <a:ext cx="695612" cy="69561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730" y="2728308"/>
            <a:ext cx="720413" cy="720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279" y="2780665"/>
            <a:ext cx="665148" cy="665148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0" y="4472705"/>
            <a:ext cx="1077058" cy="1077058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75" y="5055568"/>
            <a:ext cx="994434" cy="99443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35" name="Заголовок 1"/>
          <p:cNvSpPr txBox="1">
            <a:spLocks/>
          </p:cNvSpPr>
          <p:nvPr/>
        </p:nvSpPr>
        <p:spPr>
          <a:xfrm>
            <a:off x="2135560" y="2636912"/>
            <a:ext cx="2016224" cy="10143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b="1" dirty="0"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64E1E239-2701-1916-2D85-1B93041C59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3176773"/>
              </p:ext>
            </p:extLst>
          </p:nvPr>
        </p:nvGraphicFramePr>
        <p:xfrm>
          <a:off x="7201012" y="4712933"/>
          <a:ext cx="4715259" cy="2067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E32AA57-A45E-C054-FA1F-AF9BCCFF8919}"/>
              </a:ext>
            </a:extLst>
          </p:cNvPr>
          <p:cNvSpPr txBox="1"/>
          <p:nvPr/>
        </p:nvSpPr>
        <p:spPr>
          <a:xfrm>
            <a:off x="4499812" y="4472705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2021 ГОД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CC1095-2188-84B9-A968-A4834D580586}"/>
              </a:ext>
            </a:extLst>
          </p:cNvPr>
          <p:cNvSpPr txBox="1"/>
          <p:nvPr/>
        </p:nvSpPr>
        <p:spPr>
          <a:xfrm>
            <a:off x="8971935" y="4517420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2022 ГОД</a:t>
            </a:r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9EDF0069-B7BC-BAAA-C8A6-A555E66F8341}"/>
              </a:ext>
            </a:extLst>
          </p:cNvPr>
          <p:cNvSpPr txBox="1">
            <a:spLocks/>
          </p:cNvSpPr>
          <p:nvPr/>
        </p:nvSpPr>
        <p:spPr>
          <a:xfrm>
            <a:off x="1316329" y="5773174"/>
            <a:ext cx="1800276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38209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</a:p>
          <a:p>
            <a:endParaRPr lang="ru-RU" sz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2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426297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48054F59-AC02-F946-1A0F-F983BBCF0E1A}"/>
              </a:ext>
            </a:extLst>
          </p:cNvPr>
          <p:cNvSpPr/>
          <p:nvPr/>
        </p:nvSpPr>
        <p:spPr>
          <a:xfrm>
            <a:off x="148588" y="906721"/>
            <a:ext cx="9156764" cy="2923599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973684819"/>
              </p:ext>
            </p:extLst>
          </p:nvPr>
        </p:nvGraphicFramePr>
        <p:xfrm>
          <a:off x="323323" y="1265136"/>
          <a:ext cx="9156764" cy="2658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>
            <a:off x="695325" y="2852936"/>
            <a:ext cx="7922967" cy="0"/>
          </a:xfrm>
          <a:prstGeom prst="line">
            <a:avLst/>
          </a:prstGeom>
          <a:ln w="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9476" y="2263576"/>
            <a:ext cx="1043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Терапевты/</a:t>
            </a:r>
          </a:p>
          <a:p>
            <a:pPr algn="ctr"/>
            <a:r>
              <a:rPr lang="ru-RU" sz="1200" dirty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ВОП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959" y="1780850"/>
            <a:ext cx="1168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Специалисты</a:t>
            </a:r>
          </a:p>
          <a:p>
            <a:pPr algn="ctr"/>
            <a:r>
              <a:rPr lang="en-US" sz="12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 </a:t>
            </a:r>
            <a:r>
              <a:rPr lang="ru-RU" sz="12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уровня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0364" y="1179667"/>
            <a:ext cx="1168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Специалисты</a:t>
            </a:r>
          </a:p>
          <a:p>
            <a:pPr algn="ctr"/>
            <a:r>
              <a:rPr lang="en-US" sz="12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</a:t>
            </a:r>
            <a:r>
              <a:rPr lang="ru-RU" sz="12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уровня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9221505" y="1213818"/>
            <a:ext cx="1386647" cy="16391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96,4</a:t>
            </a:r>
            <a:r>
              <a:rPr lang="en-US" sz="28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2800" dirty="0">
              <a:solidFill>
                <a:schemeClr val="accent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специалистов</a:t>
            </a:r>
            <a:endParaRPr lang="en-US" sz="1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</a:t>
            </a:r>
            <a:r>
              <a:rPr lang="ru-RU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уровня </a:t>
            </a:r>
            <a:endParaRPr lang="ru-RU" sz="9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9348756" y="5036386"/>
            <a:ext cx="1359883" cy="14810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65,5</a:t>
            </a:r>
            <a:r>
              <a:rPr lang="en-US" sz="2800" dirty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2800" dirty="0">
              <a:solidFill>
                <a:srgbClr val="49BED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терапевтов/ВОП</a:t>
            </a:r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ru-RU" sz="1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9230296" y="3085109"/>
            <a:ext cx="1478344" cy="16391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61,6</a:t>
            </a:r>
            <a:r>
              <a:rPr lang="en-US" sz="28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2800" dirty="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специалистов </a:t>
            </a:r>
            <a:endParaRPr lang="en-US" sz="1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</a:t>
            </a:r>
            <a:r>
              <a:rPr lang="ru-RU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уровня</a:t>
            </a:r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3A8F3CB5-60E7-D597-F934-DEDA02AD1349}"/>
              </a:ext>
            </a:extLst>
          </p:cNvPr>
          <p:cNvCxnSpPr/>
          <p:nvPr/>
        </p:nvCxnSpPr>
        <p:spPr>
          <a:xfrm>
            <a:off x="695325" y="244474"/>
            <a:ext cx="1080135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EA8EEDF6-FCE4-C07B-2099-4615919C9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40562"/>
            <a:ext cx="11409878" cy="701731"/>
          </a:xfrm>
        </p:spPr>
        <p:txBody>
          <a:bodyPr>
            <a:normAutofit/>
          </a:bodyPr>
          <a:lstStyle/>
          <a:p>
            <a:pPr algn="ctr"/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ДОСТУПНОСТЬ МЕДИЦИНСКОЙ ПОМОЩИ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AD23632C-A71C-5F30-41EA-EEB253B1268E}"/>
              </a:ext>
            </a:extLst>
          </p:cNvPr>
          <p:cNvSpPr/>
          <p:nvPr/>
        </p:nvSpPr>
        <p:spPr>
          <a:xfrm>
            <a:off x="148588" y="3913448"/>
            <a:ext cx="9156764" cy="2923599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5" name="Диаграмма 24">
            <a:extLst>
              <a:ext uri="{FF2B5EF4-FFF2-40B4-BE49-F238E27FC236}">
                <a16:creationId xmlns:a16="http://schemas.microsoft.com/office/drawing/2014/main" id="{FA249F04-6ABE-3AFE-B633-3CD10607D4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0794445"/>
              </p:ext>
            </p:extLst>
          </p:nvPr>
        </p:nvGraphicFramePr>
        <p:xfrm>
          <a:off x="323323" y="3913448"/>
          <a:ext cx="9157054" cy="2944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3EA16C55-F12D-DA42-FE4F-4CF556EF66DF}"/>
              </a:ext>
            </a:extLst>
          </p:cNvPr>
          <p:cNvSpPr txBox="1"/>
          <p:nvPr/>
        </p:nvSpPr>
        <p:spPr>
          <a:xfrm>
            <a:off x="163700" y="4103266"/>
            <a:ext cx="1168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Специалисты</a:t>
            </a:r>
          </a:p>
          <a:p>
            <a:pPr algn="ctr"/>
            <a:r>
              <a:rPr lang="en-US" sz="12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</a:t>
            </a:r>
            <a:r>
              <a:rPr lang="ru-RU" sz="12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уровня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6E15BDC-6765-56F7-96F1-19BBA8914482}"/>
              </a:ext>
            </a:extLst>
          </p:cNvPr>
          <p:cNvSpPr txBox="1"/>
          <p:nvPr/>
        </p:nvSpPr>
        <p:spPr>
          <a:xfrm>
            <a:off x="204541" y="4754749"/>
            <a:ext cx="1168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Специалисты</a:t>
            </a:r>
          </a:p>
          <a:p>
            <a:pPr algn="ctr"/>
            <a:r>
              <a:rPr lang="en-US" sz="12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 </a:t>
            </a:r>
            <a:r>
              <a:rPr lang="ru-RU" sz="12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уровня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DD3B6C0-23F3-EAC0-BB03-B7A72980C4FE}"/>
              </a:ext>
            </a:extLst>
          </p:cNvPr>
          <p:cNvSpPr txBox="1"/>
          <p:nvPr/>
        </p:nvSpPr>
        <p:spPr>
          <a:xfrm>
            <a:off x="191993" y="5362031"/>
            <a:ext cx="1043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Терапевты/</a:t>
            </a:r>
          </a:p>
          <a:p>
            <a:pPr algn="ctr"/>
            <a:r>
              <a:rPr lang="ru-RU" sz="1200" dirty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ВОП</a:t>
            </a:r>
          </a:p>
        </p:txBody>
      </p: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065C8E3F-58BD-72F3-7D29-6F5A77478025}"/>
              </a:ext>
            </a:extLst>
          </p:cNvPr>
          <p:cNvSpPr txBox="1">
            <a:spLocks/>
          </p:cNvSpPr>
          <p:nvPr/>
        </p:nvSpPr>
        <p:spPr>
          <a:xfrm>
            <a:off x="10608152" y="3075045"/>
            <a:ext cx="1435260" cy="16391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65,3</a:t>
            </a:r>
            <a:r>
              <a:rPr lang="en-US" sz="28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2800" dirty="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специалистов </a:t>
            </a:r>
            <a:endParaRPr lang="en-US" sz="1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</a:t>
            </a:r>
            <a:r>
              <a:rPr lang="ru-RU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уровня</a:t>
            </a:r>
            <a:endParaRPr lang="en-US" sz="1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596E4C98-3E2E-6E33-8C6E-47E5AB862BB1}"/>
              </a:ext>
            </a:extLst>
          </p:cNvPr>
          <p:cNvSpPr txBox="1">
            <a:spLocks/>
          </p:cNvSpPr>
          <p:nvPr/>
        </p:nvSpPr>
        <p:spPr>
          <a:xfrm>
            <a:off x="10621859" y="5036386"/>
            <a:ext cx="1365599" cy="14810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75,1</a:t>
            </a:r>
            <a:r>
              <a:rPr lang="en-US" sz="2800" dirty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2800" dirty="0">
              <a:solidFill>
                <a:srgbClr val="49BED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терапевтов/ВОП</a:t>
            </a:r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ru-RU" sz="1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5089E810-E184-99B3-CEE4-4AFD437E9A08}"/>
              </a:ext>
            </a:extLst>
          </p:cNvPr>
          <p:cNvSpPr txBox="1">
            <a:spLocks/>
          </p:cNvSpPr>
          <p:nvPr/>
        </p:nvSpPr>
        <p:spPr>
          <a:xfrm>
            <a:off x="10646420" y="1213818"/>
            <a:ext cx="1421553" cy="16786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97,5</a:t>
            </a:r>
            <a:r>
              <a:rPr lang="en-US" sz="28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2800" dirty="0">
              <a:solidFill>
                <a:schemeClr val="accent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специалистов </a:t>
            </a:r>
            <a:endParaRPr lang="en-US" sz="1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</a:t>
            </a:r>
            <a:r>
              <a:rPr lang="ru-RU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уровня 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8332B8E-D50E-3815-8A26-3369DFA5C3D9}"/>
              </a:ext>
            </a:extLst>
          </p:cNvPr>
          <p:cNvSpPr txBox="1"/>
          <p:nvPr/>
        </p:nvSpPr>
        <p:spPr>
          <a:xfrm>
            <a:off x="9297647" y="784383"/>
            <a:ext cx="2821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2021                           2022</a:t>
            </a:r>
          </a:p>
        </p:txBody>
      </p:sp>
    </p:spTree>
    <p:extLst>
      <p:ext uri="{BB962C8B-B14F-4D97-AF65-F5344CB8AC3E}">
        <p14:creationId xmlns:p14="http://schemas.microsoft.com/office/powerpoint/2010/main" val="18177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8">
            <a:extLst>
              <a:ext uri="{FF2B5EF4-FFF2-40B4-BE49-F238E27FC236}">
                <a16:creationId xmlns:a16="http://schemas.microsoft.com/office/drawing/2014/main" id="{45DDA6DF-066A-F7C8-C458-EC02B58F069F}"/>
              </a:ext>
            </a:extLst>
          </p:cNvPr>
          <p:cNvSpPr/>
          <p:nvPr/>
        </p:nvSpPr>
        <p:spPr>
          <a:xfrm>
            <a:off x="5219572" y="574621"/>
            <a:ext cx="6840112" cy="6077453"/>
          </a:xfrm>
          <a:prstGeom prst="roundRect">
            <a:avLst>
              <a:gd name="adj" fmla="val 1954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0D76AF-6AC1-4D80-93A9-5D0984DF1A3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5545664" y="6296025"/>
            <a:ext cx="6527243" cy="303847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dirty="0"/>
              <a:t>2022                                                                        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869BB84-4BBD-1451-7D1D-0C88ADE57381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4" r="16674"/>
          <a:stretch>
            <a:fillRect/>
          </a:stretch>
        </p:blipFill>
        <p:spPr>
          <a:xfrm>
            <a:off x="-2178632" y="-402041"/>
            <a:ext cx="7662081" cy="7662081"/>
          </a:xfrm>
          <a:prstGeom prst="ellipse">
            <a:avLst/>
          </a:prstGeom>
        </p:spPr>
      </p:pic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28B14712-96C4-DCD3-B3EC-B603BCFB8B6C}"/>
              </a:ext>
            </a:extLst>
          </p:cNvPr>
          <p:cNvCxnSpPr>
            <a:cxnSpLocks/>
          </p:cNvCxnSpPr>
          <p:nvPr/>
        </p:nvCxnSpPr>
        <p:spPr>
          <a:xfrm>
            <a:off x="5135242" y="173354"/>
            <a:ext cx="6493513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Скругленный прямоугольник 23">
            <a:extLst>
              <a:ext uri="{FF2B5EF4-FFF2-40B4-BE49-F238E27FC236}">
                <a16:creationId xmlns:a16="http://schemas.microsoft.com/office/drawing/2014/main" id="{000A88CF-1CAD-984C-DFB2-C6E15F8D13BF}"/>
              </a:ext>
            </a:extLst>
          </p:cNvPr>
          <p:cNvSpPr/>
          <p:nvPr/>
        </p:nvSpPr>
        <p:spPr>
          <a:xfrm>
            <a:off x="5385088" y="962710"/>
            <a:ext cx="3323980" cy="2520195"/>
          </a:xfrm>
          <a:prstGeom prst="roundRect">
            <a:avLst>
              <a:gd name="adj" fmla="val 449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24">
            <a:extLst>
              <a:ext uri="{FF2B5EF4-FFF2-40B4-BE49-F238E27FC236}">
                <a16:creationId xmlns:a16="http://schemas.microsoft.com/office/drawing/2014/main" id="{E92361D7-57D9-5636-55F2-7AAF3EB63786}"/>
              </a:ext>
            </a:extLst>
          </p:cNvPr>
          <p:cNvSpPr/>
          <p:nvPr/>
        </p:nvSpPr>
        <p:spPr>
          <a:xfrm>
            <a:off x="8796063" y="987067"/>
            <a:ext cx="3168352" cy="2520195"/>
          </a:xfrm>
          <a:prstGeom prst="roundRect">
            <a:avLst>
              <a:gd name="adj" fmla="val 449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Заголовок 1">
            <a:extLst>
              <a:ext uri="{FF2B5EF4-FFF2-40B4-BE49-F238E27FC236}">
                <a16:creationId xmlns:a16="http://schemas.microsoft.com/office/drawing/2014/main" id="{C613615C-01AD-AA26-9AD9-EC0E7C3BCBE6}"/>
              </a:ext>
            </a:extLst>
          </p:cNvPr>
          <p:cNvSpPr txBox="1">
            <a:spLocks/>
          </p:cNvSpPr>
          <p:nvPr/>
        </p:nvSpPr>
        <p:spPr>
          <a:xfrm>
            <a:off x="5457097" y="1034718"/>
            <a:ext cx="2952328" cy="335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Профилактические приемы</a:t>
            </a:r>
          </a:p>
        </p:txBody>
      </p:sp>
      <p:sp>
        <p:nvSpPr>
          <p:cNvPr id="39" name="Заголовок 1">
            <a:extLst>
              <a:ext uri="{FF2B5EF4-FFF2-40B4-BE49-F238E27FC236}">
                <a16:creationId xmlns:a16="http://schemas.microsoft.com/office/drawing/2014/main" id="{C22D9E0D-FB8C-9817-1FC4-0200A5BE6910}"/>
              </a:ext>
            </a:extLst>
          </p:cNvPr>
          <p:cNvSpPr txBox="1">
            <a:spLocks/>
          </p:cNvSpPr>
          <p:nvPr/>
        </p:nvSpPr>
        <p:spPr>
          <a:xfrm>
            <a:off x="8841148" y="1034718"/>
            <a:ext cx="2952328" cy="335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Приемы по заболеванию</a:t>
            </a:r>
          </a:p>
        </p:txBody>
      </p:sp>
      <p:graphicFrame>
        <p:nvGraphicFramePr>
          <p:cNvPr id="40" name="Диаграмма 39">
            <a:extLst>
              <a:ext uri="{FF2B5EF4-FFF2-40B4-BE49-F238E27FC236}">
                <a16:creationId xmlns:a16="http://schemas.microsoft.com/office/drawing/2014/main" id="{AF762E07-50DB-AD5D-AD18-45FB931CBD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0740299"/>
              </p:ext>
            </p:extLst>
          </p:nvPr>
        </p:nvGraphicFramePr>
        <p:xfrm>
          <a:off x="5393904" y="1250741"/>
          <a:ext cx="3168351" cy="2174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1" name="Диаграмма 40">
            <a:extLst>
              <a:ext uri="{FF2B5EF4-FFF2-40B4-BE49-F238E27FC236}">
                <a16:creationId xmlns:a16="http://schemas.microsoft.com/office/drawing/2014/main" id="{2CB72546-8BFD-2E2F-87AB-FCE83F6700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2622933"/>
              </p:ext>
            </p:extLst>
          </p:nvPr>
        </p:nvGraphicFramePr>
        <p:xfrm>
          <a:off x="8737544" y="1314596"/>
          <a:ext cx="3159536" cy="2110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1" name="Скругленный прямоугольник 23">
            <a:extLst>
              <a:ext uri="{FF2B5EF4-FFF2-40B4-BE49-F238E27FC236}">
                <a16:creationId xmlns:a16="http://schemas.microsoft.com/office/drawing/2014/main" id="{18DE28FC-F4E5-9248-0F59-E4F48FCD6268}"/>
              </a:ext>
            </a:extLst>
          </p:cNvPr>
          <p:cNvSpPr/>
          <p:nvPr/>
        </p:nvSpPr>
        <p:spPr>
          <a:xfrm>
            <a:off x="5369837" y="3737490"/>
            <a:ext cx="3339231" cy="2558535"/>
          </a:xfrm>
          <a:prstGeom prst="roundRect">
            <a:avLst>
              <a:gd name="adj" fmla="val 449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кругленный прямоугольник 24">
            <a:extLst>
              <a:ext uri="{FF2B5EF4-FFF2-40B4-BE49-F238E27FC236}">
                <a16:creationId xmlns:a16="http://schemas.microsoft.com/office/drawing/2014/main" id="{716A03A8-3BDC-C32D-7682-20CA25AF931A}"/>
              </a:ext>
            </a:extLst>
          </p:cNvPr>
          <p:cNvSpPr/>
          <p:nvPr/>
        </p:nvSpPr>
        <p:spPr>
          <a:xfrm>
            <a:off x="8809286" y="3750137"/>
            <a:ext cx="3155129" cy="2533242"/>
          </a:xfrm>
          <a:prstGeom prst="roundRect">
            <a:avLst>
              <a:gd name="adj" fmla="val 449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Заголовок 1">
            <a:extLst>
              <a:ext uri="{FF2B5EF4-FFF2-40B4-BE49-F238E27FC236}">
                <a16:creationId xmlns:a16="http://schemas.microsoft.com/office/drawing/2014/main" id="{7F3C1B6A-381F-CE7A-765F-C38933B2B743}"/>
              </a:ext>
            </a:extLst>
          </p:cNvPr>
          <p:cNvSpPr txBox="1">
            <a:spLocks/>
          </p:cNvSpPr>
          <p:nvPr/>
        </p:nvSpPr>
        <p:spPr>
          <a:xfrm>
            <a:off x="5530440" y="3713181"/>
            <a:ext cx="2952328" cy="335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Профилактические приемы</a:t>
            </a:r>
          </a:p>
        </p:txBody>
      </p:sp>
      <p:sp>
        <p:nvSpPr>
          <p:cNvPr id="54" name="Заголовок 1">
            <a:extLst>
              <a:ext uri="{FF2B5EF4-FFF2-40B4-BE49-F238E27FC236}">
                <a16:creationId xmlns:a16="http://schemas.microsoft.com/office/drawing/2014/main" id="{DA7DB42F-6D2B-8166-B2C2-75AFD651F370}"/>
              </a:ext>
            </a:extLst>
          </p:cNvPr>
          <p:cNvSpPr txBox="1">
            <a:spLocks/>
          </p:cNvSpPr>
          <p:nvPr/>
        </p:nvSpPr>
        <p:spPr>
          <a:xfrm>
            <a:off x="8849963" y="3863454"/>
            <a:ext cx="2952328" cy="335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Приемы по заболеванию</a:t>
            </a:r>
          </a:p>
        </p:txBody>
      </p:sp>
      <p:graphicFrame>
        <p:nvGraphicFramePr>
          <p:cNvPr id="55" name="Диаграмма 54">
            <a:extLst>
              <a:ext uri="{FF2B5EF4-FFF2-40B4-BE49-F238E27FC236}">
                <a16:creationId xmlns:a16="http://schemas.microsoft.com/office/drawing/2014/main" id="{47B21B86-FBB0-2E23-57A3-7A8AD152C2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270286"/>
              </p:ext>
            </p:extLst>
          </p:nvPr>
        </p:nvGraphicFramePr>
        <p:xfrm>
          <a:off x="5402720" y="4079476"/>
          <a:ext cx="3159536" cy="3372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6" name="Диаграмма 55">
            <a:extLst>
              <a:ext uri="{FF2B5EF4-FFF2-40B4-BE49-F238E27FC236}">
                <a16:creationId xmlns:a16="http://schemas.microsoft.com/office/drawing/2014/main" id="{2BEE67F1-4D0C-73E7-BABD-ABC0FAD431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3178627"/>
              </p:ext>
            </p:extLst>
          </p:nvPr>
        </p:nvGraphicFramePr>
        <p:xfrm>
          <a:off x="8746359" y="4143332"/>
          <a:ext cx="3159536" cy="2887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7" name="TextBox 56">
            <a:extLst>
              <a:ext uri="{FF2B5EF4-FFF2-40B4-BE49-F238E27FC236}">
                <a16:creationId xmlns:a16="http://schemas.microsoft.com/office/drawing/2014/main" id="{4D6A4D93-FF48-8FBB-8E10-C19650BD7AA9}"/>
              </a:ext>
            </a:extLst>
          </p:cNvPr>
          <p:cNvSpPr txBox="1"/>
          <p:nvPr/>
        </p:nvSpPr>
        <p:spPr>
          <a:xfrm>
            <a:off x="5087728" y="6657627"/>
            <a:ext cx="62643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* МО оказывает ОНСП взрослому населению</a:t>
            </a:r>
          </a:p>
        </p:txBody>
      </p:sp>
      <p:sp>
        <p:nvSpPr>
          <p:cNvPr id="58" name="Номер слайда 5">
            <a:extLst>
              <a:ext uri="{FF2B5EF4-FFF2-40B4-BE49-F238E27FC236}">
                <a16:creationId xmlns:a16="http://schemas.microsoft.com/office/drawing/2014/main" id="{23101F47-9B41-6DDC-0F0A-FD39FC6DBF79}"/>
              </a:ext>
            </a:extLst>
          </p:cNvPr>
          <p:cNvSpPr txBox="1">
            <a:spLocks/>
          </p:cNvSpPr>
          <p:nvPr/>
        </p:nvSpPr>
        <p:spPr>
          <a:xfrm>
            <a:off x="5532441" y="3480986"/>
            <a:ext cx="6527243" cy="30384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dirty="0"/>
              <a:t>2021                                                                         </a:t>
            </a:r>
          </a:p>
        </p:txBody>
      </p:sp>
      <p:sp>
        <p:nvSpPr>
          <p:cNvPr id="59" name="Заголовок 1">
            <a:extLst>
              <a:ext uri="{FF2B5EF4-FFF2-40B4-BE49-F238E27FC236}">
                <a16:creationId xmlns:a16="http://schemas.microsoft.com/office/drawing/2014/main" id="{DC9A7A01-1AB5-F02C-41DC-9B3DC956AF21}"/>
              </a:ext>
            </a:extLst>
          </p:cNvPr>
          <p:cNvSpPr txBox="1">
            <a:spLocks/>
          </p:cNvSpPr>
          <p:nvPr/>
        </p:nvSpPr>
        <p:spPr>
          <a:xfrm>
            <a:off x="5587866" y="278984"/>
            <a:ext cx="2794132" cy="997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367284</a:t>
            </a:r>
            <a:r>
              <a:rPr lang="ru-RU" sz="3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2" name="Заголовок 1">
            <a:extLst>
              <a:ext uri="{FF2B5EF4-FFF2-40B4-BE49-F238E27FC236}">
                <a16:creationId xmlns:a16="http://schemas.microsoft.com/office/drawing/2014/main" id="{18EBD176-5883-714D-C164-B6FDAAEA3B25}"/>
              </a:ext>
            </a:extLst>
          </p:cNvPr>
          <p:cNvSpPr txBox="1">
            <a:spLocks/>
          </p:cNvSpPr>
          <p:nvPr/>
        </p:nvSpPr>
        <p:spPr>
          <a:xfrm>
            <a:off x="8987310" y="301334"/>
            <a:ext cx="2794132" cy="997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r>
              <a:rPr lang="ru-RU" sz="35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78962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98F7B6EC-0F2C-DF5E-D3C6-3D82BC7C3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0320" y="178638"/>
            <a:ext cx="8071168" cy="573838"/>
          </a:xfrm>
        </p:spPr>
        <p:txBody>
          <a:bodyPr>
            <a:normAutofit fontScale="90000"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ПОСЕЩЕНИЯ ПОЛИКЛИНИЧЕСКИХ ОТДЕЛЕНИЙ</a:t>
            </a:r>
          </a:p>
        </p:txBody>
      </p:sp>
    </p:spTree>
    <p:extLst>
      <p:ext uri="{BB962C8B-B14F-4D97-AF65-F5344CB8AC3E}">
        <p14:creationId xmlns:p14="http://schemas.microsoft.com/office/powerpoint/2010/main" val="292215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0D76AF-6AC1-4D80-93A9-5D0984DF1A3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296025"/>
            <a:ext cx="2743200" cy="26352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6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0458DD-1D56-CDFA-673B-06B211588BCE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0" r="15900"/>
          <a:stretch>
            <a:fillRect/>
          </a:stretch>
        </p:blipFill>
        <p:spPr>
          <a:xfrm>
            <a:off x="7032427" y="-915791"/>
            <a:ext cx="10013950" cy="10013950"/>
          </a:xfrm>
          <a:prstGeom prst="ellipse">
            <a:avLst/>
          </a:prstGeom>
        </p:spPr>
      </p:pic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B4058B6F-6B21-9B76-B125-254B7E0BCA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0416392"/>
              </p:ext>
            </p:extLst>
          </p:nvPr>
        </p:nvGraphicFramePr>
        <p:xfrm>
          <a:off x="203200" y="182880"/>
          <a:ext cx="5892800" cy="3373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005AC42-BF9B-7506-2894-677681702328}"/>
              </a:ext>
            </a:extLst>
          </p:cNvPr>
          <p:cNvSpPr/>
          <p:nvPr/>
        </p:nvSpPr>
        <p:spPr>
          <a:xfrm>
            <a:off x="197860" y="2164930"/>
            <a:ext cx="3846753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Включено в план проведения диспансеризации </a:t>
            </a:r>
            <a:endParaRPr lang="en-US" sz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текущий год с учетом возрастной категории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10D6EA1-D266-0505-82A6-3781ADA1BFA1}"/>
              </a:ext>
            </a:extLst>
          </p:cNvPr>
          <p:cNvSpPr/>
          <p:nvPr/>
        </p:nvSpPr>
        <p:spPr>
          <a:xfrm>
            <a:off x="197860" y="691063"/>
            <a:ext cx="4494825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Прошли </a:t>
            </a:r>
            <a:endParaRPr lang="en-US" sz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диспансеризацию</a:t>
            </a: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F1378D28-9410-229C-26A2-D99DACF4FB3D}"/>
              </a:ext>
            </a:extLst>
          </p:cNvPr>
          <p:cNvSpPr txBox="1">
            <a:spLocks/>
          </p:cNvSpPr>
          <p:nvPr/>
        </p:nvSpPr>
        <p:spPr>
          <a:xfrm>
            <a:off x="1945380" y="691063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959</a:t>
            </a:r>
            <a:r>
              <a:rPr lang="ru-RU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чел., из них:</a:t>
            </a: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BD61A2D8-D6F7-5F14-9D9C-26A3F23C5477}"/>
              </a:ext>
            </a:extLst>
          </p:cNvPr>
          <p:cNvSpPr txBox="1">
            <a:spLocks/>
          </p:cNvSpPr>
          <p:nvPr/>
        </p:nvSpPr>
        <p:spPr>
          <a:xfrm>
            <a:off x="3954183" y="2122576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8179 </a:t>
            </a:r>
            <a:r>
              <a:rPr lang="ru-RU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 , из них: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86D08C2-A94A-0D3B-E62A-75EF87BBA4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880"/>
            <a:ext cx="720413" cy="72041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FDE97ED-099D-63B1-D9AA-B1C3DAF943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426" y="210511"/>
            <a:ext cx="692781" cy="692781"/>
          </a:xfrm>
          <a:prstGeom prst="rect">
            <a:avLst/>
          </a:prstGeom>
        </p:spPr>
      </p:pic>
      <p:graphicFrame>
        <p:nvGraphicFramePr>
          <p:cNvPr id="27" name="Диаграмма 26">
            <a:extLst>
              <a:ext uri="{FF2B5EF4-FFF2-40B4-BE49-F238E27FC236}">
                <a16:creationId xmlns:a16="http://schemas.microsoft.com/office/drawing/2014/main" id="{6FDCDA33-A7AB-4607-9DFF-E61B29082E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9828617"/>
              </p:ext>
            </p:extLst>
          </p:nvPr>
        </p:nvGraphicFramePr>
        <p:xfrm>
          <a:off x="229772" y="3429000"/>
          <a:ext cx="5866228" cy="3356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3BD4010F-07C0-D625-E7BC-FAE42026C77B}"/>
              </a:ext>
            </a:extLst>
          </p:cNvPr>
          <p:cNvSpPr/>
          <p:nvPr/>
        </p:nvSpPr>
        <p:spPr>
          <a:xfrm>
            <a:off x="229772" y="5428730"/>
            <a:ext cx="3846753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Включено в план проведения диспансеризации </a:t>
            </a:r>
            <a:endParaRPr lang="en-US" sz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текущий год с учетом возрастной категории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314EEE35-88F1-3022-6C8A-D0824C862EBC}"/>
              </a:ext>
            </a:extLst>
          </p:cNvPr>
          <p:cNvSpPr/>
          <p:nvPr/>
        </p:nvSpPr>
        <p:spPr>
          <a:xfrm>
            <a:off x="229772" y="4021831"/>
            <a:ext cx="4494825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Прошли </a:t>
            </a:r>
            <a:endParaRPr lang="en-US" sz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диспансеризацию</a:t>
            </a:r>
          </a:p>
        </p:txBody>
      </p: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90011034-76C5-9BC6-AADC-449E1CE889F8}"/>
              </a:ext>
            </a:extLst>
          </p:cNvPr>
          <p:cNvSpPr txBox="1">
            <a:spLocks/>
          </p:cNvSpPr>
          <p:nvPr/>
        </p:nvSpPr>
        <p:spPr>
          <a:xfrm>
            <a:off x="2033476" y="3996000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3572</a:t>
            </a:r>
            <a:r>
              <a:rPr lang="ru-RU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чел., из них:</a:t>
            </a:r>
          </a:p>
        </p:txBody>
      </p:sp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C353B13D-0D37-5549-113B-69EB7738D3CE}"/>
              </a:ext>
            </a:extLst>
          </p:cNvPr>
          <p:cNvSpPr txBox="1">
            <a:spLocks/>
          </p:cNvSpPr>
          <p:nvPr/>
        </p:nvSpPr>
        <p:spPr>
          <a:xfrm>
            <a:off x="4043450" y="5420032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15934 </a:t>
            </a:r>
            <a:r>
              <a:rPr lang="ru-RU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 , из них: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01336FE0-CD4F-CFB4-1652-EDF560322291}"/>
              </a:ext>
            </a:extLst>
          </p:cNvPr>
          <p:cNvSpPr/>
          <p:nvPr/>
        </p:nvSpPr>
        <p:spPr>
          <a:xfrm>
            <a:off x="6186431" y="1152728"/>
            <a:ext cx="1433569" cy="4119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C44E75DA-D1B8-91B8-BE24-ED3EE2145A9A}"/>
              </a:ext>
            </a:extLst>
          </p:cNvPr>
          <p:cNvSpPr/>
          <p:nvPr/>
        </p:nvSpPr>
        <p:spPr>
          <a:xfrm>
            <a:off x="6327375" y="1221270"/>
            <a:ext cx="257662" cy="257662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07B5403A-3FE9-5E27-011E-3B76E617644E}"/>
              </a:ext>
            </a:extLst>
          </p:cNvPr>
          <p:cNvSpPr/>
          <p:nvPr/>
        </p:nvSpPr>
        <p:spPr>
          <a:xfrm>
            <a:off x="7249985" y="1221270"/>
            <a:ext cx="257662" cy="25766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539503A-5084-F026-E52E-353A53FFC1FD}"/>
              </a:ext>
            </a:extLst>
          </p:cNvPr>
          <p:cNvSpPr txBox="1"/>
          <p:nvPr/>
        </p:nvSpPr>
        <p:spPr>
          <a:xfrm>
            <a:off x="2644325" y="213616"/>
            <a:ext cx="1893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2021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A64A7A3-ACD4-F504-4E26-15B904679201}"/>
              </a:ext>
            </a:extLst>
          </p:cNvPr>
          <p:cNvSpPr txBox="1"/>
          <p:nvPr/>
        </p:nvSpPr>
        <p:spPr>
          <a:xfrm>
            <a:off x="2644325" y="3326280"/>
            <a:ext cx="1893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43839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Заголовок 1"/>
          <p:cNvSpPr>
            <a:spLocks noGrp="1"/>
          </p:cNvSpPr>
          <p:nvPr>
            <p:ph type="title"/>
          </p:nvPr>
        </p:nvSpPr>
        <p:spPr>
          <a:xfrm>
            <a:off x="0" y="340562"/>
            <a:ext cx="12192000" cy="701731"/>
          </a:xfrm>
        </p:spPr>
        <p:txBody>
          <a:bodyPr>
            <a:noAutofit/>
          </a:bodyPr>
          <a:lstStyle/>
          <a:p>
            <a:r>
              <a:rPr lang="ru-RU" sz="3200" dirty="0">
                <a:ea typeface="Roboto" panose="02000000000000000000" pitchFamily="2" charset="0"/>
                <a:cs typeface="Roboto" panose="02000000000000000000" pitchFamily="2" charset="0"/>
              </a:rPr>
              <a:t>ИНВАЛИДЫ и УЧАСТНИКИ ВОВ 2021 – 2022</a:t>
            </a:r>
            <a:br>
              <a:rPr lang="ru-RU" sz="3200" dirty="0"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3200" dirty="0">
                <a:ea typeface="Roboto" panose="02000000000000000000" pitchFamily="2" charset="0"/>
                <a:cs typeface="Roboto" panose="02000000000000000000" pitchFamily="2" charset="0"/>
              </a:rPr>
              <a:t>ОСНОВНЫЕ ПОКАЗАТЕЛИ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9210" y="1259839"/>
            <a:ext cx="11497190" cy="5344161"/>
          </a:xfrm>
          <a:prstGeom prst="roundRect">
            <a:avLst>
              <a:gd name="adj" fmla="val 1954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437008"/>
              </p:ext>
            </p:extLst>
          </p:nvPr>
        </p:nvGraphicFramePr>
        <p:xfrm>
          <a:off x="548639" y="1676400"/>
          <a:ext cx="11023601" cy="432694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06339">
                  <a:extLst>
                    <a:ext uri="{9D8B030D-6E8A-4147-A177-3AD203B41FA5}">
                      <a16:colId xmlns:a16="http://schemas.microsoft.com/office/drawing/2014/main" val="2820415514"/>
                    </a:ext>
                  </a:extLst>
                </a:gridCol>
                <a:gridCol w="1922722">
                  <a:extLst>
                    <a:ext uri="{9D8B030D-6E8A-4147-A177-3AD203B41FA5}">
                      <a16:colId xmlns:a16="http://schemas.microsoft.com/office/drawing/2014/main" val="2334483666"/>
                    </a:ext>
                  </a:extLst>
                </a:gridCol>
                <a:gridCol w="1794540">
                  <a:extLst>
                    <a:ext uri="{9D8B030D-6E8A-4147-A177-3AD203B41FA5}">
                      <a16:colId xmlns:a16="http://schemas.microsoft.com/office/drawing/2014/main" val="468174681"/>
                    </a:ext>
                  </a:extLst>
                </a:gridCol>
              </a:tblGrid>
              <a:tr h="5092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Наименование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Участники ВОВ </a:t>
                      </a: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(кроме ИОВ)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Инвалиды </a:t>
                      </a:r>
                      <a:endParaRPr lang="en-US" sz="1600" b="1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ВОВ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891157"/>
                  </a:ext>
                </a:extLst>
              </a:tr>
              <a:tr h="416425">
                <a:tc>
                  <a:txBody>
                    <a:bodyPr/>
                    <a:lstStyle/>
                    <a:p>
                      <a:pPr algn="ctr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Состоит под диспансерным наблюдением на начало отчетного года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(32) 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(2)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939411"/>
                  </a:ext>
                </a:extLst>
              </a:tr>
              <a:tr h="4164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Вновь взято под диспансерное наблюдение в отчетном году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229980"/>
                  </a:ext>
                </a:extLst>
              </a:tr>
              <a:tr h="4164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Снято с диспансерного наблюдения в течении отчетного года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(5) 3,2%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6360223"/>
                  </a:ext>
                </a:extLst>
              </a:tr>
              <a:tr h="4164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из них: выехало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551713"/>
                  </a:ext>
                </a:extLst>
              </a:tr>
              <a:tr h="4164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Состоит под диспансерным наблюдением на конец отчетного года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(31) 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(3) 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757142"/>
                  </a:ext>
                </a:extLst>
              </a:tr>
              <a:tr h="4164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Охвачено комплексными медицинскими осмотрами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705554"/>
                  </a:ext>
                </a:extLst>
              </a:tr>
              <a:tr h="4164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Нуждались в стационарном лечении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(7) 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(2) 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5485517"/>
                  </a:ext>
                </a:extLst>
              </a:tr>
              <a:tr h="4164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Получили стационарное лечение из числа нуждавшихся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(7)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(2) 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443554"/>
                  </a:ext>
                </a:extLst>
              </a:tr>
              <a:tr h="4164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Получили санаторно-курортное лечение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(2) 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400092"/>
                  </a:ext>
                </a:extLst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548639" y="6021288"/>
            <a:ext cx="11023601" cy="582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ВСЕ ИНВАЛИДЫ И УЧАСТНИКИ ВОВ НА 100% ПРОШЛИ ДИСПАНСЕРИЗАЦИЮ НА ДОМУ В 2022 ГОДУ И ОБЕСПЕЧЕНЫ ЛЕКАРСТВЕННЫМИ ПРЕПАРАТАМИ В ПОЛНОМ </a:t>
            </a:r>
            <a:r>
              <a:rPr lang="ru-RU" sz="1600" b="1" dirty="0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ОБЪЕМЕ</a:t>
            </a:r>
            <a:endParaRPr lang="ru-RU" sz="3200" b="1" dirty="0"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34567F7-CCF2-C8D0-2808-33E1A815A32A}"/>
              </a:ext>
            </a:extLst>
          </p:cNvPr>
          <p:cNvCxnSpPr/>
          <p:nvPr/>
        </p:nvCxnSpPr>
        <p:spPr>
          <a:xfrm>
            <a:off x="695325" y="244474"/>
            <a:ext cx="1080135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3577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2FB3F8F-0FA3-7235-F8C0-759031FC1B5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13" b="27813"/>
          <a:stretch>
            <a:fillRect/>
          </a:stretch>
        </p:blipFill>
        <p:spPr/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0D76AF-6AC1-4D80-93A9-5D0984DF1A3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100797" y="6296213"/>
            <a:ext cx="2743200" cy="26314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8</a:t>
            </a:fld>
            <a:endParaRPr lang="ru-RU" dirty="0"/>
          </a:p>
        </p:txBody>
      </p:sp>
      <p:sp>
        <p:nvSpPr>
          <p:cNvPr id="7" name="Rounded Rectangle 106">
            <a:extLst>
              <a:ext uri="{FF2B5EF4-FFF2-40B4-BE49-F238E27FC236}">
                <a16:creationId xmlns:a16="http://schemas.microsoft.com/office/drawing/2014/main" id="{76511EDC-A8F2-4B13-A9E5-7F8F9631772A}"/>
              </a:ext>
            </a:extLst>
          </p:cNvPr>
          <p:cNvSpPr/>
          <p:nvPr/>
        </p:nvSpPr>
        <p:spPr>
          <a:xfrm>
            <a:off x="209445" y="3840034"/>
            <a:ext cx="3498302" cy="1587372"/>
          </a:xfrm>
          <a:prstGeom prst="round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2700000" scaled="1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71755" algn="ctr">
              <a:spcAft>
                <a:spcPts val="0"/>
              </a:spcAft>
            </a:pPr>
            <a:r>
              <a:rPr lang="ru-RU" sz="1400" dirty="0">
                <a:latin typeface="Oswald Light" panose="00000400000000000000" pitchFamily="2" charset="-52"/>
                <a:ea typeface="Roboto" panose="02000000000000000000" pitchFamily="2" charset="0"/>
                <a:cs typeface="Roboto" panose="02000000000000000000" pitchFamily="2" charset="0"/>
              </a:rPr>
              <a:t>НА ТЕКУЩИЙ МОМЕНТ СФОРМИРОВАНО</a:t>
            </a:r>
          </a:p>
          <a:p>
            <a:pPr marR="71755" algn="ctr">
              <a:spcAft>
                <a:spcPts val="0"/>
              </a:spcAft>
            </a:pPr>
            <a:r>
              <a:rPr lang="ru-RU" sz="3200" dirty="0">
                <a:latin typeface="Oswald Light" panose="00000400000000000000" pitchFamily="2" charset="-52"/>
                <a:ea typeface="Roboto" panose="02000000000000000000" pitchFamily="2" charset="0"/>
                <a:cs typeface="Roboto" panose="02000000000000000000" pitchFamily="2" charset="0"/>
              </a:rPr>
              <a:t>19</a:t>
            </a:r>
          </a:p>
          <a:p>
            <a:pPr algn="ctr">
              <a:lnSpc>
                <a:spcPts val="700"/>
              </a:lnSpc>
            </a:pPr>
            <a:r>
              <a:rPr lang="ru-RU" sz="1400" dirty="0">
                <a:latin typeface="Oswald Light" panose="00000400000000000000" pitchFamily="2" charset="-52"/>
                <a:ea typeface="Roboto" panose="02000000000000000000" pitchFamily="2" charset="0"/>
                <a:cs typeface="Roboto" panose="02000000000000000000" pitchFamily="2" charset="0"/>
              </a:rPr>
              <a:t>участков на которых работают врачи</a:t>
            </a:r>
          </a:p>
          <a:p>
            <a:pPr algn="ctr"/>
            <a:r>
              <a:rPr lang="ru-RU" sz="1400" dirty="0">
                <a:latin typeface="Oswald Light" panose="00000400000000000000" pitchFamily="2" charset="-52"/>
                <a:ea typeface="Roboto" panose="02000000000000000000" pitchFamily="2" charset="0"/>
                <a:cs typeface="Roboto" panose="02000000000000000000" pitchFamily="2" charset="0"/>
              </a:rPr>
              <a:t>общей практики</a:t>
            </a:r>
          </a:p>
        </p:txBody>
      </p:sp>
      <p:grpSp>
        <p:nvGrpSpPr>
          <p:cNvPr id="13" name="Group 1067">
            <a:extLst>
              <a:ext uri="{FF2B5EF4-FFF2-40B4-BE49-F238E27FC236}">
                <a16:creationId xmlns:a16="http://schemas.microsoft.com/office/drawing/2014/main" id="{43BAC91A-8B11-4BC9-94D4-B29DD4B48B01}"/>
              </a:ext>
            </a:extLst>
          </p:cNvPr>
          <p:cNvGrpSpPr/>
          <p:nvPr/>
        </p:nvGrpSpPr>
        <p:grpSpPr>
          <a:xfrm>
            <a:off x="10164936" y="4250361"/>
            <a:ext cx="332399" cy="332399"/>
            <a:chOff x="8385970" y="6045466"/>
            <a:chExt cx="312857" cy="312857"/>
          </a:xfrm>
          <a:solidFill>
            <a:schemeClr val="bg1"/>
          </a:solidFill>
        </p:grpSpPr>
        <p:sp>
          <p:nvSpPr>
            <p:cNvPr id="14" name="Полилиния: фигура 168">
              <a:extLst>
                <a:ext uri="{FF2B5EF4-FFF2-40B4-BE49-F238E27FC236}">
                  <a16:creationId xmlns:a16="http://schemas.microsoft.com/office/drawing/2014/main" id="{E57807D3-B771-4455-B92B-68B6C04A4856}"/>
                </a:ext>
              </a:extLst>
            </p:cNvPr>
            <p:cNvSpPr/>
            <p:nvPr/>
          </p:nvSpPr>
          <p:spPr>
            <a:xfrm>
              <a:off x="8385970" y="6045466"/>
              <a:ext cx="312857" cy="312857"/>
            </a:xfrm>
            <a:custGeom>
              <a:avLst/>
              <a:gdLst>
                <a:gd name="connsiteX0" fmla="*/ 156950 w 312857"/>
                <a:gd name="connsiteY0" fmla="*/ 1071 h 312857"/>
                <a:gd name="connsiteX1" fmla="*/ 1071 w 312857"/>
                <a:gd name="connsiteY1" fmla="*/ 156950 h 312857"/>
                <a:gd name="connsiteX2" fmla="*/ 156950 w 312857"/>
                <a:gd name="connsiteY2" fmla="*/ 312829 h 312857"/>
                <a:gd name="connsiteX3" fmla="*/ 312829 w 312857"/>
                <a:gd name="connsiteY3" fmla="*/ 156950 h 312857"/>
                <a:gd name="connsiteX4" fmla="*/ 156950 w 312857"/>
                <a:gd name="connsiteY4" fmla="*/ 1071 h 312857"/>
                <a:gd name="connsiteX5" fmla="*/ 156950 w 312857"/>
                <a:gd name="connsiteY5" fmla="*/ 288847 h 312857"/>
                <a:gd name="connsiteX6" fmla="*/ 25053 w 312857"/>
                <a:gd name="connsiteY6" fmla="*/ 156950 h 312857"/>
                <a:gd name="connsiteX7" fmla="*/ 156950 w 312857"/>
                <a:gd name="connsiteY7" fmla="*/ 25053 h 312857"/>
                <a:gd name="connsiteX8" fmla="*/ 288847 w 312857"/>
                <a:gd name="connsiteY8" fmla="*/ 156950 h 312857"/>
                <a:gd name="connsiteX9" fmla="*/ 156950 w 312857"/>
                <a:gd name="connsiteY9" fmla="*/ 288847 h 31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857" h="312857">
                  <a:moveTo>
                    <a:pt x="156950" y="1071"/>
                  </a:moveTo>
                  <a:cubicBezTo>
                    <a:pt x="70617" y="1071"/>
                    <a:pt x="1071" y="70617"/>
                    <a:pt x="1071" y="156950"/>
                  </a:cubicBezTo>
                  <a:cubicBezTo>
                    <a:pt x="1071" y="243283"/>
                    <a:pt x="70617" y="312829"/>
                    <a:pt x="156950" y="312829"/>
                  </a:cubicBezTo>
                  <a:cubicBezTo>
                    <a:pt x="243283" y="312829"/>
                    <a:pt x="312829" y="243283"/>
                    <a:pt x="312829" y="156950"/>
                  </a:cubicBezTo>
                  <a:cubicBezTo>
                    <a:pt x="312829" y="70617"/>
                    <a:pt x="243283" y="1071"/>
                    <a:pt x="156950" y="1071"/>
                  </a:cubicBezTo>
                  <a:close/>
                  <a:moveTo>
                    <a:pt x="156950" y="288847"/>
                  </a:moveTo>
                  <a:cubicBezTo>
                    <a:pt x="83807" y="288847"/>
                    <a:pt x="25053" y="230093"/>
                    <a:pt x="25053" y="156950"/>
                  </a:cubicBezTo>
                  <a:cubicBezTo>
                    <a:pt x="25053" y="83807"/>
                    <a:pt x="83807" y="25053"/>
                    <a:pt x="156950" y="25053"/>
                  </a:cubicBezTo>
                  <a:cubicBezTo>
                    <a:pt x="230093" y="25053"/>
                    <a:pt x="288847" y="83807"/>
                    <a:pt x="288847" y="156950"/>
                  </a:cubicBezTo>
                  <a:cubicBezTo>
                    <a:pt x="288847" y="230093"/>
                    <a:pt x="230093" y="288847"/>
                    <a:pt x="156950" y="2888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5" name="Полилиния: фигура 169">
              <a:extLst>
                <a:ext uri="{FF2B5EF4-FFF2-40B4-BE49-F238E27FC236}">
                  <a16:creationId xmlns:a16="http://schemas.microsoft.com/office/drawing/2014/main" id="{B14EBD9E-6DB3-49B0-9FC6-33E29165E8C1}"/>
                </a:ext>
              </a:extLst>
            </p:cNvPr>
            <p:cNvSpPr/>
            <p:nvPr/>
          </p:nvSpPr>
          <p:spPr>
            <a:xfrm>
              <a:off x="8529858" y="6105419"/>
              <a:ext cx="25714" cy="145714"/>
            </a:xfrm>
            <a:custGeom>
              <a:avLst/>
              <a:gdLst>
                <a:gd name="connsiteX0" fmla="*/ 13061 w 25714"/>
                <a:gd name="connsiteY0" fmla="*/ 1071 h 145714"/>
                <a:gd name="connsiteX1" fmla="*/ 1071 w 25714"/>
                <a:gd name="connsiteY1" fmla="*/ 13061 h 145714"/>
                <a:gd name="connsiteX2" fmla="*/ 1071 w 25714"/>
                <a:gd name="connsiteY2" fmla="*/ 132967 h 145714"/>
                <a:gd name="connsiteX3" fmla="*/ 13061 w 25714"/>
                <a:gd name="connsiteY3" fmla="*/ 144957 h 145714"/>
                <a:gd name="connsiteX4" fmla="*/ 25051 w 25714"/>
                <a:gd name="connsiteY4" fmla="*/ 132967 h 145714"/>
                <a:gd name="connsiteX5" fmla="*/ 25051 w 25714"/>
                <a:gd name="connsiteY5" fmla="*/ 13063 h 145714"/>
                <a:gd name="connsiteX6" fmla="*/ 13061 w 25714"/>
                <a:gd name="connsiteY6" fmla="*/ 1071 h 145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14" h="145714">
                  <a:moveTo>
                    <a:pt x="13061" y="1071"/>
                  </a:moveTo>
                  <a:cubicBezTo>
                    <a:pt x="5867" y="1071"/>
                    <a:pt x="1071" y="5867"/>
                    <a:pt x="1071" y="13061"/>
                  </a:cubicBezTo>
                  <a:lnTo>
                    <a:pt x="1071" y="132967"/>
                  </a:lnTo>
                  <a:cubicBezTo>
                    <a:pt x="1071" y="140161"/>
                    <a:pt x="5867" y="144957"/>
                    <a:pt x="13061" y="144957"/>
                  </a:cubicBezTo>
                  <a:cubicBezTo>
                    <a:pt x="20256" y="144957"/>
                    <a:pt x="25051" y="140161"/>
                    <a:pt x="25051" y="132967"/>
                  </a:cubicBezTo>
                  <a:lnTo>
                    <a:pt x="25051" y="13063"/>
                  </a:lnTo>
                  <a:cubicBezTo>
                    <a:pt x="25053" y="5869"/>
                    <a:pt x="20256" y="1071"/>
                    <a:pt x="13061" y="10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6" name="Полилиния: фигура 170">
              <a:extLst>
                <a:ext uri="{FF2B5EF4-FFF2-40B4-BE49-F238E27FC236}">
                  <a16:creationId xmlns:a16="http://schemas.microsoft.com/office/drawing/2014/main" id="{CBB506C2-853E-44B4-9878-F0511D700634}"/>
                </a:ext>
              </a:extLst>
            </p:cNvPr>
            <p:cNvSpPr/>
            <p:nvPr/>
          </p:nvSpPr>
          <p:spPr>
            <a:xfrm>
              <a:off x="8529858" y="6273289"/>
              <a:ext cx="25714" cy="25714"/>
            </a:xfrm>
            <a:custGeom>
              <a:avLst/>
              <a:gdLst>
                <a:gd name="connsiteX0" fmla="*/ 13061 w 25714"/>
                <a:gd name="connsiteY0" fmla="*/ 1071 h 25714"/>
                <a:gd name="connsiteX1" fmla="*/ 1071 w 25714"/>
                <a:gd name="connsiteY1" fmla="*/ 13061 h 25714"/>
                <a:gd name="connsiteX2" fmla="*/ 13061 w 25714"/>
                <a:gd name="connsiteY2" fmla="*/ 25051 h 25714"/>
                <a:gd name="connsiteX3" fmla="*/ 25051 w 25714"/>
                <a:gd name="connsiteY3" fmla="*/ 13061 h 25714"/>
                <a:gd name="connsiteX4" fmla="*/ 13061 w 25714"/>
                <a:gd name="connsiteY4" fmla="*/ 1071 h 25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4" h="25714">
                  <a:moveTo>
                    <a:pt x="13061" y="1071"/>
                  </a:moveTo>
                  <a:cubicBezTo>
                    <a:pt x="7066" y="1071"/>
                    <a:pt x="1071" y="7067"/>
                    <a:pt x="1071" y="13061"/>
                  </a:cubicBezTo>
                  <a:cubicBezTo>
                    <a:pt x="1071" y="19056"/>
                    <a:pt x="7067" y="25051"/>
                    <a:pt x="13061" y="25051"/>
                  </a:cubicBezTo>
                  <a:cubicBezTo>
                    <a:pt x="19056" y="25051"/>
                    <a:pt x="25051" y="19056"/>
                    <a:pt x="25051" y="13061"/>
                  </a:cubicBezTo>
                  <a:cubicBezTo>
                    <a:pt x="25051" y="7067"/>
                    <a:pt x="19057" y="1071"/>
                    <a:pt x="13061" y="10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63FD6B58-9479-42C7-937E-7795DD3466AF}"/>
              </a:ext>
            </a:extLst>
          </p:cNvPr>
          <p:cNvSpPr/>
          <p:nvPr/>
        </p:nvSpPr>
        <p:spPr>
          <a:xfrm>
            <a:off x="-5218" y="-522"/>
            <a:ext cx="12197217" cy="3625144"/>
          </a:xfrm>
          <a:prstGeom prst="rect">
            <a:avLst/>
          </a:prstGeom>
          <a:gradFill>
            <a:gsLst>
              <a:gs pos="0">
                <a:schemeClr val="accent1">
                  <a:alpha val="75000"/>
                </a:schemeClr>
              </a:gs>
              <a:gs pos="100000">
                <a:schemeClr val="accent3">
                  <a:alpha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Заголовок 24">
            <a:extLst>
              <a:ext uri="{FF2B5EF4-FFF2-40B4-BE49-F238E27FC236}">
                <a16:creationId xmlns:a16="http://schemas.microsoft.com/office/drawing/2014/main" id="{FE8DDA79-9B22-48D3-AF30-2E5244094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УЧАСТКИ ОБСЛУЖИВАНИЯ ПОЛИКЛИНИКИ</a:t>
            </a:r>
          </a:p>
        </p:txBody>
      </p:sp>
      <p:sp>
        <p:nvSpPr>
          <p:cNvPr id="17" name="Rounded Rectangle 106">
            <a:extLst>
              <a:ext uri="{FF2B5EF4-FFF2-40B4-BE49-F238E27FC236}">
                <a16:creationId xmlns:a16="http://schemas.microsoft.com/office/drawing/2014/main" id="{38FD04F1-5EE1-7CD5-1ACA-208E8709985D}"/>
              </a:ext>
            </a:extLst>
          </p:cNvPr>
          <p:cNvSpPr/>
          <p:nvPr/>
        </p:nvSpPr>
        <p:spPr>
          <a:xfrm>
            <a:off x="4250315" y="3840034"/>
            <a:ext cx="3498302" cy="1587372"/>
          </a:xfrm>
          <a:prstGeom prst="round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2700000" scaled="1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/>
              <a:t>В 1ПО и 2ПО, из них:</a:t>
            </a:r>
          </a:p>
          <a:p>
            <a:pPr algn="ctr"/>
            <a:r>
              <a:rPr lang="ru-RU" sz="1600" dirty="0"/>
              <a:t>14 – терапевтических</a:t>
            </a:r>
          </a:p>
          <a:p>
            <a:pPr algn="ctr"/>
            <a:r>
              <a:rPr lang="ru-RU" sz="1600" dirty="0"/>
              <a:t>3 – патронажных </a:t>
            </a:r>
          </a:p>
          <a:p>
            <a:pPr algn="ctr"/>
            <a:r>
              <a:rPr lang="ru-RU" sz="1600" dirty="0"/>
              <a:t>2 – для наблюдения и ведения пациентов с хроническими заболеваниями </a:t>
            </a:r>
          </a:p>
        </p:txBody>
      </p:sp>
      <p:sp>
        <p:nvSpPr>
          <p:cNvPr id="20" name="Rounded Rectangle 106">
            <a:extLst>
              <a:ext uri="{FF2B5EF4-FFF2-40B4-BE49-F238E27FC236}">
                <a16:creationId xmlns:a16="http://schemas.microsoft.com/office/drawing/2014/main" id="{6128D50F-94BF-FD54-F72E-897047C3958A}"/>
              </a:ext>
            </a:extLst>
          </p:cNvPr>
          <p:cNvSpPr/>
          <p:nvPr/>
        </p:nvSpPr>
        <p:spPr>
          <a:xfrm>
            <a:off x="8291185" y="3840034"/>
            <a:ext cx="3498302" cy="1587372"/>
          </a:xfrm>
          <a:prstGeom prst="round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2700000" scaled="1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Все врачи сертифицированы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обучены</a:t>
            </a:r>
          </a:p>
        </p:txBody>
      </p:sp>
    </p:spTree>
    <p:extLst>
      <p:ext uri="{BB962C8B-B14F-4D97-AF65-F5344CB8AC3E}">
        <p14:creationId xmlns:p14="http://schemas.microsoft.com/office/powerpoint/2010/main" val="204997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>
                <a:ea typeface="Roboto" panose="02000000000000000000" pitchFamily="2" charset="0"/>
                <a:cs typeface="Roboto" panose="02000000000000000000" pitchFamily="2" charset="0"/>
              </a:rPr>
              <a:t>Прививочная работа: гепатит, корь, грипп, клещевой энцефалит</a:t>
            </a:r>
            <a:endParaRPr lang="ru-RU" sz="3200" b="1" i="1" dirty="0"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95325" y="1988840"/>
            <a:ext cx="5363141" cy="3888432"/>
          </a:xfrm>
          <a:prstGeom prst="roundRect">
            <a:avLst>
              <a:gd name="adj" fmla="val 1954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98764" y="2867475"/>
            <a:ext cx="5230640" cy="2267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>
                <a:latin typeface="Oswald" panose="00000500000000000000" pitchFamily="2" charset="-52"/>
                <a:ea typeface="Roboto" panose="02000000000000000000" pitchFamily="2" charset="0"/>
                <a:cs typeface="Roboto" panose="02000000000000000000" pitchFamily="2" charset="0"/>
              </a:rPr>
              <a:t>Вакцинация</a:t>
            </a:r>
            <a:r>
              <a:rPr lang="en-US" sz="1600" dirty="0">
                <a:latin typeface="Oswald" panose="00000500000000000000" pitchFamily="2" charset="-52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600" dirty="0">
                <a:latin typeface="Oswald" panose="00000500000000000000" pitchFamily="2" charset="-52"/>
                <a:ea typeface="Roboto" panose="02000000000000000000" pitchFamily="2" charset="0"/>
                <a:cs typeface="Roboto" panose="02000000000000000000" pitchFamily="2" charset="0"/>
              </a:rPr>
              <a:t>против гепатита В </a:t>
            </a:r>
            <a:r>
              <a:rPr lang="en-US" sz="1600" dirty="0">
                <a:latin typeface="Oswald" panose="00000500000000000000" pitchFamily="2" charset="-52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600" dirty="0">
                <a:latin typeface="Oswald" panose="00000500000000000000" pitchFamily="2" charset="-52"/>
                <a:ea typeface="Roboto" panose="02000000000000000000" pitchFamily="2" charset="0"/>
                <a:cs typeface="Roboto" panose="02000000000000000000" pitchFamily="2" charset="0"/>
              </a:rPr>
              <a:t>712/1344 </a:t>
            </a:r>
          </a:p>
          <a:p>
            <a:pPr algn="ctr">
              <a:lnSpc>
                <a:spcPct val="150000"/>
              </a:lnSpc>
            </a:pPr>
            <a:r>
              <a:rPr lang="ru-RU" sz="1600" dirty="0">
                <a:latin typeface="Oswald" panose="00000500000000000000" pitchFamily="2" charset="-52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гепатита А </a:t>
            </a:r>
            <a:r>
              <a:rPr lang="en-US" sz="1600" dirty="0">
                <a:latin typeface="Oswald" panose="00000500000000000000" pitchFamily="2" charset="-52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600" dirty="0">
                <a:latin typeface="Oswald" panose="00000500000000000000" pitchFamily="2" charset="-52"/>
                <a:ea typeface="Roboto" panose="02000000000000000000" pitchFamily="2" charset="0"/>
                <a:cs typeface="Roboto" panose="02000000000000000000" pitchFamily="2" charset="0"/>
              </a:rPr>
              <a:t>85/300</a:t>
            </a:r>
          </a:p>
          <a:p>
            <a:pPr algn="ctr">
              <a:lnSpc>
                <a:spcPct val="150000"/>
              </a:lnSpc>
            </a:pPr>
            <a:r>
              <a:rPr lang="ru-RU" sz="1600" dirty="0">
                <a:latin typeface="Oswald" panose="00000500000000000000" pitchFamily="2" charset="-52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гепатита А </a:t>
            </a:r>
            <a:r>
              <a:rPr lang="en-US" sz="1600" dirty="0">
                <a:latin typeface="Oswald" panose="00000500000000000000" pitchFamily="2" charset="-52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600" dirty="0">
                <a:latin typeface="Oswald" panose="00000500000000000000" pitchFamily="2" charset="-52"/>
                <a:ea typeface="Roboto" panose="02000000000000000000" pitchFamily="2" charset="0"/>
                <a:cs typeface="Roboto" panose="02000000000000000000" pitchFamily="2" charset="0"/>
              </a:rPr>
              <a:t>58/267</a:t>
            </a:r>
          </a:p>
          <a:p>
            <a:pPr algn="ctr">
              <a:lnSpc>
                <a:spcPct val="150000"/>
              </a:lnSpc>
            </a:pPr>
            <a:r>
              <a:rPr lang="ru-RU" sz="1600" dirty="0">
                <a:latin typeface="Oswald" panose="00000500000000000000" pitchFamily="2" charset="-52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кори </a:t>
            </a:r>
            <a:r>
              <a:rPr lang="en-US" sz="1600" dirty="0">
                <a:latin typeface="Oswald" panose="00000500000000000000" pitchFamily="2" charset="-52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600" dirty="0">
                <a:latin typeface="Oswald" panose="00000500000000000000" pitchFamily="2" charset="-52"/>
                <a:ea typeface="Roboto" panose="02000000000000000000" pitchFamily="2" charset="0"/>
                <a:cs typeface="Roboto" panose="02000000000000000000" pitchFamily="2" charset="0"/>
              </a:rPr>
              <a:t>153/180</a:t>
            </a:r>
          </a:p>
          <a:p>
            <a:pPr algn="ctr">
              <a:lnSpc>
                <a:spcPct val="150000"/>
              </a:lnSpc>
            </a:pPr>
            <a:r>
              <a:rPr lang="ru-RU" sz="1600" dirty="0">
                <a:latin typeface="Oswald" panose="00000500000000000000" pitchFamily="2" charset="-52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гриппа </a:t>
            </a:r>
            <a:r>
              <a:rPr lang="en-US" sz="1600" dirty="0">
                <a:latin typeface="Oswald" panose="00000500000000000000" pitchFamily="2" charset="-52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600" dirty="0">
                <a:latin typeface="Oswald" panose="00000500000000000000" pitchFamily="2" charset="-52"/>
                <a:ea typeface="Roboto" panose="02000000000000000000" pitchFamily="2" charset="0"/>
                <a:cs typeface="Roboto" panose="02000000000000000000" pitchFamily="2" charset="0"/>
              </a:rPr>
              <a:t>18422/21560</a:t>
            </a:r>
          </a:p>
          <a:p>
            <a:pPr algn="ctr">
              <a:lnSpc>
                <a:spcPct val="150000"/>
              </a:lnSpc>
            </a:pPr>
            <a:r>
              <a:rPr lang="ru-RU" sz="1600" dirty="0">
                <a:latin typeface="Oswald" panose="00000500000000000000" pitchFamily="2" charset="-52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клещевой энцефалит </a:t>
            </a:r>
            <a:r>
              <a:rPr lang="en-US" sz="1600" dirty="0">
                <a:latin typeface="Oswald" panose="00000500000000000000" pitchFamily="2" charset="-52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600" dirty="0">
                <a:latin typeface="Oswald" panose="00000500000000000000" pitchFamily="2" charset="-52"/>
                <a:ea typeface="Roboto" panose="02000000000000000000" pitchFamily="2" charset="0"/>
                <a:cs typeface="Roboto" panose="02000000000000000000" pitchFamily="2" charset="0"/>
              </a:rPr>
              <a:t>112/180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6042827" y="1988840"/>
            <a:ext cx="843209" cy="3888432"/>
            <a:chOff x="5900863" y="1988840"/>
            <a:chExt cx="843209" cy="3888432"/>
          </a:xfrm>
        </p:grpSpPr>
        <p:cxnSp>
          <p:nvCxnSpPr>
            <p:cNvPr id="8" name="Прямая со стрелкой 7"/>
            <p:cNvCxnSpPr/>
            <p:nvPr/>
          </p:nvCxnSpPr>
          <p:spPr>
            <a:xfrm>
              <a:off x="5929926" y="4005064"/>
              <a:ext cx="814146" cy="0"/>
            </a:xfrm>
            <a:prstGeom prst="straightConnector1">
              <a:avLst/>
            </a:prstGeom>
            <a:ln w="28575" cap="rnd" cmpd="sng">
              <a:solidFill>
                <a:srgbClr val="49BED8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>
              <a:cxnSpLocks/>
            </p:cNvCxnSpPr>
            <p:nvPr/>
          </p:nvCxnSpPr>
          <p:spPr>
            <a:xfrm>
              <a:off x="5900863" y="1988840"/>
              <a:ext cx="29062" cy="3888432"/>
            </a:xfrm>
            <a:prstGeom prst="line">
              <a:avLst/>
            </a:prstGeom>
            <a:ln w="57150">
              <a:solidFill>
                <a:srgbClr val="49B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9"/>
          <p:cNvGrpSpPr/>
          <p:nvPr/>
        </p:nvGrpSpPr>
        <p:grpSpPr>
          <a:xfrm>
            <a:off x="7199190" y="1852377"/>
            <a:ext cx="4297485" cy="4297485"/>
            <a:chOff x="6960096" y="1795811"/>
            <a:chExt cx="4297485" cy="4297485"/>
          </a:xfrm>
        </p:grpSpPr>
        <p:sp>
          <p:nvSpPr>
            <p:cNvPr id="11" name="Овал 10"/>
            <p:cNvSpPr/>
            <p:nvPr/>
          </p:nvSpPr>
          <p:spPr>
            <a:xfrm>
              <a:off x="6960096" y="1795811"/>
              <a:ext cx="4297485" cy="4297485"/>
            </a:xfrm>
            <a:prstGeom prst="ellipse">
              <a:avLst/>
            </a:prstGeom>
            <a:solidFill>
              <a:srgbClr val="49BE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7608168" y="5015498"/>
              <a:ext cx="3024336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50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100%</a:t>
              </a:r>
              <a:endParaRPr lang="ru-RU" sz="5000" dirty="0">
                <a:solidFill>
                  <a:schemeClr val="bg1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7306054" y="4305097"/>
              <a:ext cx="367240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ru-RU" sz="16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Все планы по вакцинации </a:t>
              </a:r>
              <a:br>
                <a:rPr lang="ru-RU" sz="16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</a:br>
              <a:r>
                <a:rPr lang="ru-RU" sz="16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на 2021/2022 год выполнены на</a:t>
              </a: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7718" y="2348880"/>
              <a:ext cx="1988722" cy="1988722"/>
            </a:xfrm>
            <a:prstGeom prst="rect">
              <a:avLst/>
            </a:prstGeom>
          </p:spPr>
        </p:pic>
      </p:grp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0AA8C91F-2302-425E-44CD-844E5FB4340E}"/>
              </a:ext>
            </a:extLst>
          </p:cNvPr>
          <p:cNvCxnSpPr/>
          <p:nvPr/>
        </p:nvCxnSpPr>
        <p:spPr>
          <a:xfrm>
            <a:off x="695325" y="244474"/>
            <a:ext cx="1080135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851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IT Pitch dec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1E8"/>
      </a:accent1>
      <a:accent2>
        <a:srgbClr val="367CFF"/>
      </a:accent2>
      <a:accent3>
        <a:srgbClr val="00369B"/>
      </a:accent3>
      <a:accent4>
        <a:srgbClr val="FA3585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4">
      <a:majorFont>
        <a:latin typeface="Oswald"/>
        <a:ea typeface=""/>
        <a:cs typeface=""/>
      </a:majorFont>
      <a:minorFont>
        <a:latin typeface="Oswald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538</TotalTime>
  <Words>1436</Words>
  <Application>Microsoft Office PowerPoint</Application>
  <PresentationFormat>Широкоэкранный</PresentationFormat>
  <Paragraphs>396</Paragraphs>
  <Slides>27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41" baseType="lpstr">
      <vt:lpstr>VTB Group Cond</vt:lpstr>
      <vt:lpstr>Roboto Condensed</vt:lpstr>
      <vt:lpstr>VTB Group Cond Demi Bold</vt:lpstr>
      <vt:lpstr>Oswald Light</vt:lpstr>
      <vt:lpstr>Oswald Medium</vt:lpstr>
      <vt:lpstr>Calibri</vt:lpstr>
      <vt:lpstr>VTB Group Cond Book</vt:lpstr>
      <vt:lpstr>Noto Sans Light</vt:lpstr>
      <vt:lpstr>Wingdings</vt:lpstr>
      <vt:lpstr>Arial</vt:lpstr>
      <vt:lpstr>Roboto</vt:lpstr>
      <vt:lpstr>Times New Roman</vt:lpstr>
      <vt:lpstr>Oswald</vt:lpstr>
      <vt:lpstr>Тема Office</vt:lpstr>
      <vt:lpstr>Презентация PowerPoint</vt:lpstr>
      <vt:lpstr>Презентация PowerPoint</vt:lpstr>
      <vt:lpstr>МОЩНОСТЬ ПОЛИКЛИНИЧЕСКИХ ОТДЕЛЕНИЙ</vt:lpstr>
      <vt:lpstr>ДОСТУПНОСТЬ МЕДИЦИНСКОЙ ПОМОЩИ</vt:lpstr>
      <vt:lpstr>ПОСЕЩЕНИЯ ПОЛИКЛИНИЧЕСКИХ ОТДЕЛЕНИЙ</vt:lpstr>
      <vt:lpstr>Презентация PowerPoint</vt:lpstr>
      <vt:lpstr>ИНВАЛИДЫ и УЧАСТНИКИ ВОВ 2021 – 2022 ОСНОВНЫЕ ПОКАЗАТЕЛИ</vt:lpstr>
      <vt:lpstr>УЧАСТКИ ОБСЛУЖИВАНИЯ ПОЛИКЛИНИКИ</vt:lpstr>
      <vt:lpstr>Прививочная работа: гепатит, корь, грипп, клещевой энцефалит</vt:lpstr>
      <vt:lpstr>ПОКАЗАТЕЛИ ЗАБОЛЕВАЕМОСТИ 2021/2022</vt:lpstr>
      <vt:lpstr>МЕРОПРИЯТИЯ В ПОЛИКЛИНИКАХ РЕАЛИЗОВАННЫЕ  В 2021 – 2022 ГОДАХ</vt:lpstr>
      <vt:lpstr>Презентация PowerPoint</vt:lpstr>
      <vt:lpstr>Презентация PowerPoint</vt:lpstr>
      <vt:lpstr>Презентация PowerPoint</vt:lpstr>
      <vt:lpstr>РАБОТА ПАТРОНАЖНОЙ СЛУЖБЫ</vt:lpstr>
      <vt:lpstr>Кабинет для пациентов старших возрастных групп с множественными хроническими заболеваниями </vt:lpstr>
      <vt:lpstr>ТЕЛЕМЕДИЦИНА  ГБУЗ «ГКБ им. С.С. Юдина ДЗМ» </vt:lpstr>
      <vt:lpstr>Презентация PowerPoint</vt:lpstr>
      <vt:lpstr>ПЕРЕЕЗД ПО 1</vt:lpstr>
      <vt:lpstr>Презентация PowerPoint</vt:lpstr>
      <vt:lpstr>РЕМОНТ В ПО 1</vt:lpstr>
      <vt:lpstr>Презентация PowerPoint</vt:lpstr>
      <vt:lpstr>Презентация PowerPoint</vt:lpstr>
      <vt:lpstr>РАБОТА ПО РАССМОТРЕНИЮ ЖАЛОБ И ОБРАЩЕНИЙ ГРАЖДАН</vt:lpstr>
      <vt:lpstr>РАБОТА С ОБЩЕСТВЕННОСТЬЮ</vt:lpstr>
      <vt:lpstr>2023 ПЛАНЫ</vt:lpstr>
      <vt:lpstr>НАША РАБОТА ДЛЯ ВАС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Ким Воронин</dc:creator>
  <cp:lastModifiedBy>Чуганова Азиза К.</cp:lastModifiedBy>
  <cp:revision>114</cp:revision>
  <dcterms:created xsi:type="dcterms:W3CDTF">2021-03-13T09:42:31Z</dcterms:created>
  <dcterms:modified xsi:type="dcterms:W3CDTF">2023-03-14T09:16:15Z</dcterms:modified>
</cp:coreProperties>
</file>