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2" r:id="rId3"/>
    <p:sldId id="258" r:id="rId4"/>
    <p:sldId id="273" r:id="rId5"/>
    <p:sldId id="274" r:id="rId6"/>
    <p:sldId id="267" r:id="rId7"/>
    <p:sldId id="275" r:id="rId8"/>
    <p:sldId id="265" r:id="rId9"/>
    <p:sldId id="259" r:id="rId10"/>
    <p:sldId id="277" r:id="rId11"/>
    <p:sldId id="261" r:id="rId12"/>
    <p:sldId id="262" r:id="rId13"/>
    <p:sldId id="263" r:id="rId14"/>
    <p:sldId id="264" r:id="rId15"/>
    <p:sldId id="278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DD7"/>
    <a:srgbClr val="4694DA"/>
    <a:srgbClr val="BDE7F1"/>
    <a:srgbClr val="1B2E51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 г</a:t>
            </a:r>
          </a:p>
        </c:rich>
      </c:tx>
      <c:layout>
        <c:manualLayout>
          <c:xMode val="edge"/>
          <c:yMode val="edge"/>
          <c:x val="0.69861640689255766"/>
          <c:y val="0.19276433842874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</c:v>
                </c:pt>
              </c:strCache>
            </c:strRef>
          </c:tx>
          <c:dPt>
            <c:idx val="0"/>
            <c:bubble3D val="0"/>
            <c:spPr>
              <a:solidFill>
                <a:srgbClr val="48BD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1-41C1-9680-092AF65E59C1}"/>
              </c:ext>
            </c:extLst>
          </c:dPt>
          <c:dPt>
            <c:idx val="1"/>
            <c:bubble3D val="0"/>
            <c:spPr>
              <a:solidFill>
                <a:srgbClr val="BDE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B1-41C1-9680-092AF65E59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5D-4D40-9BB5-802E2F520B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5D-4D40-9BB5-802E2F520B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709509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1-41C1-9680-092AF65E59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90166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1-41C1-9680-092AF65E5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Посещения на дому</c:v>
                </c:pt>
                <c:pt idx="1">
                  <c:v>Посещения в поликлинике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1-41C1-9680-092AF65E5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549100569745857"/>
          <c:y val="0.32931517666094423"/>
          <c:w val="0.42418379105050902"/>
          <c:h val="0.62547315804130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г</a:t>
            </a:r>
          </a:p>
        </c:rich>
      </c:tx>
      <c:layout>
        <c:manualLayout>
          <c:xMode val="edge"/>
          <c:yMode val="edge"/>
          <c:x val="0.77827235802584693"/>
          <c:y val="0.43631125970517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dPt>
            <c:idx val="0"/>
            <c:bubble3D val="0"/>
            <c:spPr>
              <a:solidFill>
                <a:srgbClr val="48BD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2C-4E01-AB8A-6ACA2F887325}"/>
              </c:ext>
            </c:extLst>
          </c:dPt>
          <c:dPt>
            <c:idx val="1"/>
            <c:bubble3D val="0"/>
            <c:spPr>
              <a:solidFill>
                <a:srgbClr val="BDE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2C-4E01-AB8A-6ACA2F8873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F9-4052-B67F-44AD2F9D9C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F9-4052-B67F-44AD2F9D9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Посещения на дому</c:v>
                </c:pt>
                <c:pt idx="1">
                  <c:v>Посещения в поликлинике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49297</c:v>
                </c:pt>
                <c:pt idx="1">
                  <c:v>639148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C-4E01-AB8A-6ACA2F8873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439209421990654"/>
          <c:y val="0.60706816313755774"/>
          <c:w val="0.31560790578009346"/>
          <c:h val="0.39293183686244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26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9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77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46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5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4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1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1.sv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8.jpeg"/><Relationship Id="rId5" Type="http://schemas.openxmlformats.org/officeDocument/2006/relationships/image" Target="../media/image18.svg"/><Relationship Id="rId10" Type="http://schemas.openxmlformats.org/officeDocument/2006/relationships/image" Target="../media/image37.jpe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0.jpeg"/><Relationship Id="rId5" Type="http://schemas.openxmlformats.org/officeDocument/2006/relationships/image" Target="../media/image18.svg"/><Relationship Id="rId10" Type="http://schemas.openxmlformats.org/officeDocument/2006/relationships/image" Target="../media/image39.jpe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4.jpeg"/><Relationship Id="rId5" Type="http://schemas.openxmlformats.org/officeDocument/2006/relationships/image" Target="../media/image18.svg"/><Relationship Id="rId10" Type="http://schemas.openxmlformats.org/officeDocument/2006/relationships/image" Target="../media/image43.jpe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6.png"/><Relationship Id="rId5" Type="http://schemas.openxmlformats.org/officeDocument/2006/relationships/image" Target="../media/image18.svg"/><Relationship Id="rId10" Type="http://schemas.openxmlformats.org/officeDocument/2006/relationships/image" Target="../media/image45.jp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8.svg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18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4" Type="http://schemas.openxmlformats.org/officeDocument/2006/relationships/image" Target="../media/image5.pn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svg"/><Relationship Id="rId5" Type="http://schemas.openxmlformats.org/officeDocument/2006/relationships/image" Target="../media/image5.png"/><Relationship Id="rId10" Type="http://schemas.openxmlformats.org/officeDocument/2006/relationships/image" Target="../media/image24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6.jpeg"/><Relationship Id="rId5" Type="http://schemas.openxmlformats.org/officeDocument/2006/relationships/image" Target="../media/image18.svg"/><Relationship Id="rId10" Type="http://schemas.openxmlformats.org/officeDocument/2006/relationships/image" Target="../media/image25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5" Type="http://schemas.openxmlformats.org/officeDocument/2006/relationships/image" Target="../media/image32.jpe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5.jpeg"/><Relationship Id="rId5" Type="http://schemas.openxmlformats.org/officeDocument/2006/relationships/image" Target="../media/image18.sv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AB39C5-3F55-4FE6-96A6-C9E90EC3954F}"/>
              </a:ext>
            </a:extLst>
          </p:cNvPr>
          <p:cNvGrpSpPr/>
          <p:nvPr/>
        </p:nvGrpSpPr>
        <p:grpSpPr>
          <a:xfrm>
            <a:off x="0" y="0"/>
            <a:ext cx="12238552" cy="6941553"/>
            <a:chOff x="1191" y="-50369"/>
            <a:chExt cx="12238552" cy="694155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347E7EB-00D4-4AC4-93CC-97C817F4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91" y="-50369"/>
              <a:ext cx="12238552" cy="694155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A580ED0-39B6-44FC-B0B4-3514C82E2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39" b="79620"/>
            <a:stretch/>
          </p:blipFill>
          <p:spPr>
            <a:xfrm>
              <a:off x="87086" y="-50369"/>
              <a:ext cx="5573390" cy="162323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8773D9-3228-4ECA-95F6-E494DCF791AD}"/>
              </a:ext>
            </a:extLst>
          </p:cNvPr>
          <p:cNvSpPr txBox="1"/>
          <p:nvPr/>
        </p:nvSpPr>
        <p:spPr>
          <a:xfrm>
            <a:off x="681113" y="4125839"/>
            <a:ext cx="113335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Годовой </a:t>
            </a:r>
            <a:r>
              <a:rPr lang="ru-RU" sz="4800" b="1" cap="all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отчет</a:t>
            </a:r>
          </a:p>
          <a:p>
            <a:r>
              <a:rPr lang="ru-RU" sz="3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главного врача</a:t>
            </a:r>
          </a:p>
          <a:p>
            <a:r>
              <a:rPr lang="ru-RU" sz="3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ГБУЗ «ГП № </a:t>
            </a:r>
            <a:r>
              <a:rPr lang="ru-RU" sz="3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67 </a:t>
            </a:r>
            <a:r>
              <a:rPr lang="ru-RU" sz="3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ДЗМ»</a:t>
            </a:r>
          </a:p>
          <a:p>
            <a:r>
              <a:rPr lang="ru-RU" sz="36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Короткого Владимира Николаевича</a:t>
            </a:r>
            <a:endParaRPr lang="ru-RU" sz="36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9F0363-CDDD-4B1B-B7E8-D60ACE6EE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3" y="3286953"/>
            <a:ext cx="661615" cy="6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970491" y="1507572"/>
            <a:ext cx="6461668" cy="247343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Общегородские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595585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3084045" y="1622131"/>
            <a:ext cx="4364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телемедицинских технологий проводится в целях повышения охвата и качества динамического наблюдения за пациентами, улучшения сервисной составляющей, а также </a:t>
            </a:r>
            <a:r>
              <a:rPr lang="ru-RU" sz="1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дистанционного </a:t>
            </a:r>
            <a:r>
              <a: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закрытия листков нетрудоспособности в форме электронного документа в связи с заболеванием или при необходимости ухода за больным членом семьи, сформированный врачом общей практики (врачом-терапевтом), врачом-специалистом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43E7635-4CA2-43AD-B531-D084FCDF99EE}"/>
              </a:ext>
            </a:extLst>
          </p:cNvPr>
          <p:cNvSpPr/>
          <p:nvPr/>
        </p:nvSpPr>
        <p:spPr>
          <a:xfrm>
            <a:off x="1145074" y="2047547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F65E0-2EA7-42C7-BAE6-B6F6A3921527}"/>
              </a:ext>
            </a:extLst>
          </p:cNvPr>
          <p:cNvSpPr txBox="1"/>
          <p:nvPr/>
        </p:nvSpPr>
        <p:spPr>
          <a:xfrm>
            <a:off x="1330464" y="2107709"/>
            <a:ext cx="150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49727</a:t>
            </a: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DACF85DD-8E59-4125-91E4-F0BC7FCD6D12}"/>
              </a:ext>
            </a:extLst>
          </p:cNvPr>
          <p:cNvSpPr/>
          <p:nvPr/>
        </p:nvSpPr>
        <p:spPr>
          <a:xfrm>
            <a:off x="1169426" y="3044390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6917CBA-052D-4516-A848-7483C307E2DE}"/>
              </a:ext>
            </a:extLst>
          </p:cNvPr>
          <p:cNvSpPr txBox="1"/>
          <p:nvPr/>
        </p:nvSpPr>
        <p:spPr>
          <a:xfrm>
            <a:off x="4301803" y="3353040"/>
            <a:ext cx="2081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Дистанционно закрыто листков нетрудоспособности </a:t>
            </a: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852608" y="4339746"/>
            <a:ext cx="505909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E4478A91-4E8F-496F-A289-DFAA9B2D5119}"/>
              </a:ext>
            </a:extLst>
          </p:cNvPr>
          <p:cNvSpPr/>
          <p:nvPr/>
        </p:nvSpPr>
        <p:spPr>
          <a:xfrm>
            <a:off x="1676613" y="535545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2F0036-5BFA-4F98-8868-59ECA482B447}"/>
              </a:ext>
            </a:extLst>
          </p:cNvPr>
          <p:cNvSpPr txBox="1"/>
          <p:nvPr/>
        </p:nvSpPr>
        <p:spPr>
          <a:xfrm>
            <a:off x="1342073" y="5328990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DA62019-319D-4BE6-A34B-59B6C45E8004}"/>
              </a:ext>
            </a:extLst>
          </p:cNvPr>
          <p:cNvSpPr txBox="1"/>
          <p:nvPr/>
        </p:nvSpPr>
        <p:spPr>
          <a:xfrm>
            <a:off x="2333190" y="547376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0F05D9-BD53-40C4-9711-10B1CE101086}"/>
              </a:ext>
            </a:extLst>
          </p:cNvPr>
          <p:cNvSpPr txBox="1"/>
          <p:nvPr/>
        </p:nvSpPr>
        <p:spPr>
          <a:xfrm>
            <a:off x="1472479" y="5830551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Старт проекта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6517978-157B-45DA-B79E-7DB3635378A6}"/>
              </a:ext>
            </a:extLst>
          </p:cNvPr>
          <p:cNvSpPr/>
          <p:nvPr/>
        </p:nvSpPr>
        <p:spPr>
          <a:xfrm>
            <a:off x="3874352" y="535545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D309D7E-7CB3-4F0A-81B6-6EF53B309124}"/>
              </a:ext>
            </a:extLst>
          </p:cNvPr>
          <p:cNvSpPr txBox="1"/>
          <p:nvPr/>
        </p:nvSpPr>
        <p:spPr>
          <a:xfrm>
            <a:off x="3672814" y="5358803"/>
            <a:ext cx="127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1069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AC80C6-4DCF-415B-ABE7-25A630C0AB1C}"/>
              </a:ext>
            </a:extLst>
          </p:cNvPr>
          <p:cNvSpPr txBox="1"/>
          <p:nvPr/>
        </p:nvSpPr>
        <p:spPr>
          <a:xfrm>
            <a:off x="3196939" y="5830296"/>
            <a:ext cx="250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Пациентам установлен диагноз «Онкологическое заболевание»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1025829" y="4385536"/>
            <a:ext cx="488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 (онко-помощник)</a:t>
            </a: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6FA6A84A-C3B8-4B95-AB30-BB1A4EBC2849}"/>
              </a:ext>
            </a:extLst>
          </p:cNvPr>
          <p:cNvSpPr/>
          <p:nvPr/>
        </p:nvSpPr>
        <p:spPr>
          <a:xfrm>
            <a:off x="6518584" y="534706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D96EE5-177F-4393-9F3A-00CAFF2DB89E}"/>
              </a:ext>
            </a:extLst>
          </p:cNvPr>
          <p:cNvSpPr txBox="1"/>
          <p:nvPr/>
        </p:nvSpPr>
        <p:spPr>
          <a:xfrm>
            <a:off x="6431661" y="5347065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8D64663-95A3-4C13-AA22-7B9982388866}"/>
              </a:ext>
            </a:extLst>
          </p:cNvPr>
          <p:cNvSpPr txBox="1"/>
          <p:nvPr/>
        </p:nvSpPr>
        <p:spPr>
          <a:xfrm>
            <a:off x="5724716" y="5835527"/>
            <a:ext cx="278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Злокачественных новообразований локализуются в органах пищеварения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EF5019F6-B50B-46FA-AE61-442CC923D02B}"/>
              </a:ext>
            </a:extLst>
          </p:cNvPr>
          <p:cNvSpPr/>
          <p:nvPr/>
        </p:nvSpPr>
        <p:spPr>
          <a:xfrm>
            <a:off x="9162816" y="531567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5C18E0-07D2-493E-B128-DF337E78756C}"/>
              </a:ext>
            </a:extLst>
          </p:cNvPr>
          <p:cNvSpPr txBox="1"/>
          <p:nvPr/>
        </p:nvSpPr>
        <p:spPr>
          <a:xfrm>
            <a:off x="9197220" y="5355453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71 %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254931-291D-4796-83B9-3C6A57D64A5F}"/>
              </a:ext>
            </a:extLst>
          </p:cNvPr>
          <p:cNvSpPr txBox="1"/>
          <p:nvPr/>
        </p:nvSpPr>
        <p:spPr>
          <a:xfrm>
            <a:off x="8666590" y="5830296"/>
            <a:ext cx="268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Доля выявленных на ранних стадиях злокачественных новообразований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172" y="3095681"/>
            <a:ext cx="1236740" cy="1191182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970491" y="1441979"/>
            <a:ext cx="201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Телемедицина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ACF85DD-8E59-4125-91E4-F0BC7FCD6D12}"/>
              </a:ext>
            </a:extLst>
          </p:cNvPr>
          <p:cNvSpPr/>
          <p:nvPr/>
        </p:nvSpPr>
        <p:spPr>
          <a:xfrm>
            <a:off x="4131636" y="3051368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E95159-C75C-4C52-828E-6683048ABFC1}"/>
              </a:ext>
            </a:extLst>
          </p:cNvPr>
          <p:cNvSpPr txBox="1"/>
          <p:nvPr/>
        </p:nvSpPr>
        <p:spPr>
          <a:xfrm>
            <a:off x="1429860" y="3028110"/>
            <a:ext cx="103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33493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917CBA-052D-4516-A848-7483C307E2DE}"/>
              </a:ext>
            </a:extLst>
          </p:cNvPr>
          <p:cNvSpPr txBox="1"/>
          <p:nvPr/>
        </p:nvSpPr>
        <p:spPr>
          <a:xfrm>
            <a:off x="1342073" y="2487927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консультаций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917CBA-052D-4516-A848-7483C307E2DE}"/>
              </a:ext>
            </a:extLst>
          </p:cNvPr>
          <p:cNvSpPr txBox="1"/>
          <p:nvPr/>
        </p:nvSpPr>
        <p:spPr>
          <a:xfrm>
            <a:off x="1462224" y="3406343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Больных под наблюдением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E95159-C75C-4C52-828E-6683048ABFC1}"/>
              </a:ext>
            </a:extLst>
          </p:cNvPr>
          <p:cNvSpPr txBox="1"/>
          <p:nvPr/>
        </p:nvSpPr>
        <p:spPr>
          <a:xfrm>
            <a:off x="4270629" y="3041167"/>
            <a:ext cx="103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16234</a:t>
            </a:r>
            <a:endParaRPr lang="ru-RU" sz="2400" b="1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1188639" y="4816577"/>
            <a:ext cx="9706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проекта: обеспечить пациентов с впервые выявленными онкологическими заболеваниями онко- помощником, который будет оказывать помощь пациентам в записи на необходимые виды исследования и консультации к врачам специалистам для беспрепятственного получения необходимой медицинской помощи в рамках своего заболевания. 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8464639" y="1234796"/>
            <a:ext cx="2757894" cy="2377496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CD27D91-EF7E-4F1F-8AA2-3CE541830290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EF8FEE0D-9C19-4C5D-A510-6D28820757BB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70F05D9-BD53-40C4-9711-10B1CE101086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3473675-B939-4B8A-BD18-37DFDAA09CC5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id="{36AFA84E-AE9B-4B0A-B35E-A8E99561C3C5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56D969-E80A-4635-A1C4-8C719772E45F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6557D6-2B7A-4951-8C42-78F066A157A4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id="{58F03AF9-C15F-4A5E-BFC7-D3C1D5A54564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765F70-2656-4C77-9B87-57401FF7BBA0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4AD172E-AE47-46D9-BB82-C3A334C47C7C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id="{F34BC886-B2B1-47E2-86D9-97F5E3391F84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6AC81D-7A6B-41AB-9717-5A9161CA651A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 №62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EEF40D9-08C4-478A-A2B5-9C142874F6A4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id="{D7A8DB51-6273-4ACD-94A1-6AA26DF75C09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D9A277B-BAD8-4F6E-B626-E70CF2833211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FCB665E-59F3-4D9A-9AA1-D304699F842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B5038F99-FD28-4081-8F8C-8EE99B11A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A7523091-2ECF-4C02-92C5-780B22D7F9CC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ЦАОПы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E79C9A4-56A4-47D3-A85C-8B1E8813F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5FC190-4A70-4A92-9527-CDEC12CC50ED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CF350C-561B-4260-94CA-491472114D9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FAA0FD-5887-4C22-AB79-F5EDF9D63995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03FD5F3C-A2BA-41B2-9A24-0A5E5367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908A934-6D0F-4694-ACCF-2F55BC66534C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34A9D40-49E0-4175-A51D-7832F7AA8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6A34EF8-FCC7-4433-8833-55ADA7494128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A4C4393-FF09-4DEC-9F8D-92069778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2D4CCCF-C0D3-4BE7-9928-2C051728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61923BA0-0908-4D8B-B33F-F12DA8B5CA29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891FB97-59C6-4EB3-B98F-C2E0BEC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00B9C9E6-537B-485C-8722-998C7F196ED9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3588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697720F-76E8-499A-8493-2D72C5C5C426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61FC6-FA83-43FC-A5E0-DC90565B3C9F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id="{700EF87A-E7BF-483B-A2A3-2DC85BB895D0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D309D7E-7CB3-4F0A-81B6-6EF53B309124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306EDFE-A79E-4844-A4C5-2074BD9F420A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2328F5B-780A-4AC1-994F-F28AEF274090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4210327-F5AD-4448-A9C7-B6FB8D59A2A7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3FDE064-2D7D-45F1-8984-B04D0870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714F530-538C-4B8A-B59F-7E7ABCB81D7F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DEF4B10-17BF-4DA2-92C4-5A68D8C8F1CA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4C779F77-8184-4919-BC72-F502D69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AC5E11E-462B-4C26-9B19-1A0A6790785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9021272-0B96-48F6-822D-2441B84ED51A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E9EEC88-74AD-4207-82E4-279F3017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83FDE7BE-7F7A-4421-B42E-BA54CD9C57D2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BDED1C5-D59E-4725-B436-CD804F2063F0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67542AA-7D83-4063-8AC4-8ED9B557E27B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1ECE30E-FCF6-4437-A6EE-866B35EF68F1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181383-F3F3-4887-9A03-442B742D53DB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E04196-379E-493F-B0DF-BB4B62FE086A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B21FE1-7FB5-4142-A6A6-C163E9E9786C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FD945A-1AF6-4118-853B-3772959E99DC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5518DD4-07F7-42CB-A52C-CD437FAD40DE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6401D883-CBB7-492C-89B1-315B34CB5B9C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9AB311-C406-4E40-9FEC-9616C6D2C515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2CCAF9-9DD2-4E05-8C8B-9D79B2D82A4D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24BBD53-9B27-4EC4-8CC5-CBBB52ECB361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82261C6-A3E1-46AD-8237-FF9ED6D209CF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488446D-CF67-4612-80F6-569A0DC51539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561209F-FF9B-4A0B-BCCB-E2F0ADA83D95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1416A1-55F4-4EFE-99CD-2888C5C2D85A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18D91A-97D2-4573-A0C9-514CD8C7807D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8FF224-FB1B-46F8-AF5A-1FAB56F56665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EA0072-A1C1-4419-A133-4F15C94F575D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C574764-7A3E-4DB8-851F-8857937DB07B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393CB2A-704E-4BF5-B30F-E758BAA222DD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D4BFCD-85B8-40C7-A803-9623F998372C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CCB4B1-0382-40F9-913C-35622BE9D4B3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AB088DD-20EC-4AAE-8105-27FA0A570E3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38B251-765C-42D4-AAEE-3B613CB252D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5E3B8-AAF1-43AA-BFAA-82F15B4121AB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5F6F73E9-BBD2-41D8-9A02-32C9F8BD52EC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B89D0A-E6CD-464E-A830-27CF233C59B4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291FD-C300-40B7-ADB9-1C483EBDFC07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симуляционного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FC08B9-1BA0-4754-A2C9-8405CAF15D0A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26F569-E746-4FB0-B7D1-C53523BBEFBF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8EDEAE-EAF8-4227-9A39-7E1A22EDB314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08E5CA-3310-43A6-87FF-D65842341A4F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9AE193-83BF-4D6B-BBE5-19B5FDE5BD4D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7E87E678-4221-4C40-BDF4-D86A4A3D95BE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56181-9791-41B6-B27B-1B6EE6F8E4F7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40083E-E8AA-4220-8D86-4D3FC58C6CCE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FA8C1E42-8294-4FDF-B098-51203D359146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0137C9-9A6E-4C55-938E-6A6407458B5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5C99F2B-0098-421B-A106-98AC9C5FB007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id="{34332AEA-55BC-46C7-97BD-4D9E37C8B3EB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05D2E2-1292-4F2B-B0E2-1D927379B1BE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A267B3-B034-4F6A-A4B9-E77D054E2BD8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842E4369-3745-4092-9BFB-F0F100AEB5BA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2D8756-5C3B-4C29-9F4C-3C697B8408B6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6257CC-23F6-4DC2-B5C9-77F7065F3BE7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424C256-67B9-4C96-933A-6557BE4DEBC3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96" name="Шестиугольник 95">
              <a:extLst>
                <a:ext uri="{FF2B5EF4-FFF2-40B4-BE49-F238E27FC236}">
                  <a16:creationId xmlns:a16="http://schemas.microsoft.com/office/drawing/2014/main" id="{9C0F3339-E8F3-432F-A3B3-A292E7A2AC34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F1C0E2C-D678-4F83-B7DF-92DC4D2235E1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60DE6E8-D085-4726-895A-B8CEDF1888C7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29651D-9000-49C0-BFFF-447CF0346D1B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пациентоориентированность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99FAE977-7E23-49F8-8E32-3B6C2965C7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817D7B-F576-4D40-8446-83BC7D648D7A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AB980B-34C1-4C97-9423-5CA22DFE26F0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588A45-3854-4481-9BAC-51CBCFBF0C12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A7507B-A4E3-49C1-BB50-3CF9370A3A25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A886DC-F9F3-4D27-8FD4-CCBF7D36EA12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4E7AAE-47FF-4333-953E-2F9997142238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6627D3-F1DD-4928-9327-192B2BFF0E9E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19367A-DA2A-4352-BE2A-3FA2F92C2BA8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8C444CC-DED9-4B4A-A55D-846869AC3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29CF62E-13AC-4F0B-84F0-C6675F7C35AA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D7D630B-0F7D-485D-A5D9-8479E6382E77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9B84433-1DEE-4190-BD7C-D3FE0A500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128" r="11877" b="8517"/>
          <a:stretch>
            <a:fillRect/>
          </a:stretch>
        </p:blipFill>
        <p:spPr bwMode="auto">
          <a:xfrm>
            <a:off x="8061754" y="2680918"/>
            <a:ext cx="3982881" cy="343351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2CA09376-74B4-4CF4-AD58-72D0B4C07FFE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D8F6967-6ED9-4DE6-948E-C4A2F313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1541" r="481" b="34089"/>
          <a:stretch/>
        </p:blipFill>
        <p:spPr bwMode="auto">
          <a:xfrm>
            <a:off x="6861191" y="1180829"/>
            <a:ext cx="2232002" cy="1924140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Наши социальные сети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2CA09376-74B4-4CF4-AD58-72D0B4C07FFE}"/>
              </a:ext>
            </a:extLst>
          </p:cNvPr>
          <p:cNvSpPr/>
          <p:nvPr/>
        </p:nvSpPr>
        <p:spPr>
          <a:xfrm>
            <a:off x="10456152" y="3873898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9B563F-C956-4FB5-80DC-A1820F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1333" y="5928513"/>
            <a:ext cx="685383" cy="685383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contourW="12700">
            <a:contourClr>
              <a:srgbClr val="48BDD7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78" y="1170555"/>
            <a:ext cx="4217872" cy="4217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7" y="1149405"/>
            <a:ext cx="4260173" cy="42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Шестиугольник 98">
            <a:extLst>
              <a:ext uri="{FF2B5EF4-FFF2-40B4-BE49-F238E27FC236}">
                <a16:creationId xmlns:a16="http://schemas.microsoft.com/office/drawing/2014/main" id="{5F6F73E9-BBD2-41D8-9A02-32C9F8BD52EC}"/>
              </a:ext>
            </a:extLst>
          </p:cNvPr>
          <p:cNvSpPr/>
          <p:nvPr/>
        </p:nvSpPr>
        <p:spPr>
          <a:xfrm>
            <a:off x="6868200" y="3453607"/>
            <a:ext cx="1416153" cy="1222064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Шестиугольник 99">
            <a:extLst>
              <a:ext uri="{FF2B5EF4-FFF2-40B4-BE49-F238E27FC236}">
                <a16:creationId xmlns:a16="http://schemas.microsoft.com/office/drawing/2014/main" id="{5F6F73E9-BBD2-41D8-9A02-32C9F8BD52EC}"/>
              </a:ext>
            </a:extLst>
          </p:cNvPr>
          <p:cNvSpPr/>
          <p:nvPr/>
        </p:nvSpPr>
        <p:spPr>
          <a:xfrm>
            <a:off x="4756935" y="2916471"/>
            <a:ext cx="1459107" cy="1224918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766" y="468458"/>
            <a:ext cx="13567676" cy="7631818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596900" y="4461326"/>
            <a:ext cx="5937960" cy="192206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846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1.Общая 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ГБУЗ «ГП № 67 ДЗМ»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4635385" y="3592308"/>
            <a:ext cx="2056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Общая площадь территории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F65E0-2EA7-42C7-BAE6-B6F6A3921527}"/>
              </a:ext>
            </a:extLst>
          </p:cNvPr>
          <p:cNvSpPr txBox="1"/>
          <p:nvPr/>
        </p:nvSpPr>
        <p:spPr>
          <a:xfrm>
            <a:off x="4741328" y="2813703"/>
            <a:ext cx="295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22568</a:t>
            </a:r>
            <a:r>
              <a:rPr lang="ru-RU" dirty="0"/>
              <a:t> </a:t>
            </a:r>
            <a:r>
              <a:rPr lang="ru-RU" sz="1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м2</a:t>
            </a:r>
            <a:r>
              <a:rPr lang="ru-RU" baseline="30000" dirty="0"/>
              <a:t> 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8237B8-6EE9-40AF-8364-FF09226DC310}"/>
              </a:ext>
            </a:extLst>
          </p:cNvPr>
          <p:cNvSpPr txBox="1"/>
          <p:nvPr/>
        </p:nvSpPr>
        <p:spPr>
          <a:xfrm>
            <a:off x="7045931" y="4161493"/>
            <a:ext cx="1778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 населения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9E197F-DBF7-44BC-9439-029647F19061}"/>
              </a:ext>
            </a:extLst>
          </p:cNvPr>
          <p:cNvSpPr txBox="1"/>
          <p:nvPr/>
        </p:nvSpPr>
        <p:spPr>
          <a:xfrm>
            <a:off x="6807904" y="3435931"/>
            <a:ext cx="242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154851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8704" y="2487040"/>
            <a:ext cx="1638034" cy="1364389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211000" y="1083734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id="{5EC37209-4C44-4E5F-A79D-40840ECFBB80}"/>
              </a:ext>
            </a:extLst>
          </p:cNvPr>
          <p:cNvSpPr/>
          <p:nvPr/>
        </p:nvSpPr>
        <p:spPr>
          <a:xfrm>
            <a:off x="9154632" y="1594116"/>
            <a:ext cx="725967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614" y="1028083"/>
            <a:ext cx="2050969" cy="1641767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ГБУЗ «ГП №67 ДЗМ»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29651D-9000-49C0-BFFF-447CF0346D1B}"/>
              </a:ext>
            </a:extLst>
          </p:cNvPr>
          <p:cNvSpPr txBox="1"/>
          <p:nvPr/>
        </p:nvSpPr>
        <p:spPr>
          <a:xfrm>
            <a:off x="1114232" y="1790590"/>
            <a:ext cx="374219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Городское </a:t>
            </a:r>
            <a:r>
              <a:rPr lang="ru-RU" sz="1400" dirty="0"/>
              <a:t>бюджетное учреждение здравоохранения города Москвы «Городская поликлиника № 67 Департамента здравоохранения города Москвы» основано в </a:t>
            </a:r>
            <a:r>
              <a:rPr lang="ru-RU" sz="1400" dirty="0" smtClean="0"/>
              <a:t>2012и </a:t>
            </a:r>
            <a:r>
              <a:rPr lang="ru-RU" sz="1400" dirty="0"/>
              <a:t>обслуживает взрослое население районов </a:t>
            </a:r>
            <a:r>
              <a:rPr lang="ru-RU" sz="1400" dirty="0" smtClean="0"/>
              <a:t>частично:</a:t>
            </a:r>
            <a:endParaRPr lang="ru-RU" sz="1400" dirty="0"/>
          </a:p>
          <a:p>
            <a:pPr lvl="0"/>
            <a:r>
              <a:rPr lang="ru-RU" sz="1400" dirty="0" smtClean="0"/>
              <a:t>Донской</a:t>
            </a:r>
            <a:endParaRPr lang="ru-RU" sz="1400" dirty="0"/>
          </a:p>
          <a:p>
            <a:pPr lvl="0"/>
            <a:r>
              <a:rPr lang="ru-RU" sz="1400" dirty="0"/>
              <a:t>Даниловский</a:t>
            </a:r>
          </a:p>
          <a:p>
            <a:pPr lvl="0"/>
            <a:r>
              <a:rPr lang="ru-RU" sz="1400" dirty="0"/>
              <a:t>Нагатинский Затон </a:t>
            </a:r>
          </a:p>
          <a:p>
            <a:pPr lvl="0"/>
            <a:r>
              <a:rPr lang="ru-RU" sz="1400" dirty="0"/>
              <a:t>Нагатино-Садовники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48231" y="3623881"/>
            <a:ext cx="106011" cy="11067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53018" y="3827324"/>
            <a:ext cx="106011" cy="11067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45062" y="3178613"/>
            <a:ext cx="106011" cy="11067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45061" y="3402103"/>
            <a:ext cx="106011" cy="110671"/>
          </a:xfrm>
          <a:prstGeom prst="rect">
            <a:avLst/>
          </a:prstGeom>
        </p:spPr>
      </p:pic>
      <p:sp>
        <p:nvSpPr>
          <p:cNvPr id="102" name="Прямоугольник: скругленные углы 53">
            <a:extLst>
              <a:ext uri="{FF2B5EF4-FFF2-40B4-BE49-F238E27FC236}">
                <a16:creationId xmlns:a16="http://schemas.microsoft.com/office/drawing/2014/main" id="{3BDED1C5-D59E-4725-B436-CD804F2063F0}"/>
              </a:ext>
            </a:extLst>
          </p:cNvPr>
          <p:cNvSpPr/>
          <p:nvPr/>
        </p:nvSpPr>
        <p:spPr>
          <a:xfrm>
            <a:off x="976707" y="4183324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4D9E8AE-19C5-4AA7-BA42-F86BFBD4EF8C}"/>
              </a:ext>
            </a:extLst>
          </p:cNvPr>
          <p:cNvSpPr txBox="1"/>
          <p:nvPr/>
        </p:nvSpPr>
        <p:spPr>
          <a:xfrm>
            <a:off x="1163344" y="4239548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Шестиугольник 18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10991435" y="3393157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4650" y="4036027"/>
            <a:ext cx="3304956" cy="2408071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5551" flipH="1" flipV="1">
            <a:off x="834734" y="4967170"/>
            <a:ext cx="322543" cy="33672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5551" flipH="1" flipV="1">
            <a:off x="822586" y="5822887"/>
            <a:ext cx="322543" cy="3367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6127" y="4798427"/>
            <a:ext cx="4621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Филиале №1 с апреля 2022г. проводится капитальный ремонт. Открытие филиала запланировано на  </a:t>
            </a:r>
            <a:r>
              <a:rPr lang="en-US" sz="1400" dirty="0" smtClean="0"/>
              <a:t>III </a:t>
            </a:r>
            <a:r>
              <a:rPr lang="ru-RU" sz="1400" dirty="0" smtClean="0"/>
              <a:t>квартал 2023г.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126127" y="5656247"/>
            <a:ext cx="4621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Филиале №5 с июля 2022г. проводится капитальный ремонт. Открытие филиала запланировано на  </a:t>
            </a:r>
            <a:r>
              <a:rPr lang="en-US" sz="1400" dirty="0" smtClean="0"/>
              <a:t>III</a:t>
            </a:r>
            <a:r>
              <a:rPr lang="ru-RU" sz="1400" dirty="0" smtClean="0"/>
              <a:t>-</a:t>
            </a:r>
            <a:r>
              <a:rPr lang="en-US" sz="1400" dirty="0" smtClean="0"/>
              <a:t>IV </a:t>
            </a:r>
            <a:r>
              <a:rPr lang="ru-RU" sz="1400" dirty="0" smtClean="0"/>
              <a:t>квартал 2023г.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2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522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 Строительство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DB30998-BC87-47F1-B9FB-EC7A3828690C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1CF4A36-31AA-4205-8066-A26392587E3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9C96E-0A15-4205-A528-92010030770C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B1C0B-BF51-4E02-A444-7FBD0D28A21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B5857-FCF4-452E-83E0-C2206D5A9371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EC7F662-53BC-486F-B872-0272D9D33AE0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7F65E0-2EA7-42C7-BAE6-B6F6A3921527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2AAEF2-B53C-492F-A76B-D889E9E1D6AC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D8237B8-6EE9-40AF-8364-FF09226DC310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BDDDA13-4DB2-44E2-BEE7-B17E43A4AEFB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9E197F-DBF7-44BC-9439-029647F19061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A40CA7-B950-4F71-9EEA-A7A2E5768BAD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6D51C1A-7905-4BB8-A68F-9F30B6FC0E97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DC5AC3A-B295-4A97-879E-0195A577873A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33D55-7F1E-44A4-84E0-F8E604CEA0BD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218AF6A-618F-4DB1-9D57-7EA186C9D764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A3D2652A-F6AC-4EC4-AC93-DBB846E58CEF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5227EFE-7CA5-4901-8861-E4A770DE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grpFill/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0C1C5BA-80D1-4D73-BDDD-FAF9D75D5D61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B36528-253F-4933-A35E-C15A1122D3EE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02E331-2A2C-494F-9A7B-133B928460D6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7A8BC6-E4C7-42BB-B029-803569FCF4D6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C8620F-5FB5-48DE-9070-D4A20A180B66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B26298D7-2A60-44C6-AA12-90871B45B18D}"/>
              </a:ext>
            </a:extLst>
          </p:cNvPr>
          <p:cNvGrpSpPr/>
          <p:nvPr/>
        </p:nvGrpSpPr>
        <p:grpSpPr>
          <a:xfrm>
            <a:off x="3867078" y="5265110"/>
            <a:ext cx="584092" cy="591012"/>
            <a:chOff x="6217285" y="4406880"/>
            <a:chExt cx="584092" cy="59101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963A27D-33A1-4E9E-9C97-9987452D446D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B3D11EA-758E-48AB-B31B-5E19D1F5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C751D9C-ED83-4690-92CA-95463E1D363F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49EE9DD-E18E-44B1-86FB-27636F6293EC}"/>
              </a:ext>
            </a:extLst>
          </p:cNvPr>
          <p:cNvGrpSpPr/>
          <p:nvPr/>
        </p:nvGrpSpPr>
        <p:grpSpPr>
          <a:xfrm>
            <a:off x="6361680" y="5231616"/>
            <a:ext cx="574110" cy="615104"/>
            <a:chOff x="8517273" y="4402955"/>
            <a:chExt cx="574110" cy="61510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3B6A87B1-94CD-4B70-910B-56C8984801B3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B8141D9E-E922-4EC1-A16B-73314DF0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89CFB57-766F-4F44-A427-13E23E50AAC8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163" r="1694" b="3003"/>
          <a:stretch/>
        </p:blipFill>
        <p:spPr bwMode="auto">
          <a:xfrm>
            <a:off x="7413414" y="1439815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11648" r="16404" b="5080"/>
          <a:stretch>
            <a:fillRect/>
          </a:stretch>
        </p:blipFill>
        <p:spPr bwMode="auto">
          <a:xfrm>
            <a:off x="10048859" y="4964870"/>
            <a:ext cx="1744408" cy="1503800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68" r="21141" b="1616"/>
          <a:stretch/>
        </p:blipFill>
        <p:spPr bwMode="auto">
          <a:xfrm>
            <a:off x="8602547" y="2031018"/>
            <a:ext cx="3325450" cy="2866765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Деятельность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909091" y="1901443"/>
            <a:ext cx="21070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Врачи-специалисты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5E3B8-AAF1-43AA-BFAA-82F15B4121AB}"/>
              </a:ext>
            </a:extLst>
          </p:cNvPr>
          <p:cNvSpPr txBox="1"/>
          <p:nvPr/>
        </p:nvSpPr>
        <p:spPr>
          <a:xfrm>
            <a:off x="887213" y="2558033"/>
            <a:ext cx="23646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Аллерголог-иммунолог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Гастроэнтеролог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Инфекционист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Кардиолог      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Невролог        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Оториноларинголог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Офтальмолог  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Уролог            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Травматолог-ортопед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Хирург                         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Эндокринолог              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FC08B9-1BA0-4754-A2C9-8405CAF15D0A}"/>
              </a:ext>
            </a:extLst>
          </p:cNvPr>
          <p:cNvSpPr txBox="1"/>
          <p:nvPr/>
        </p:nvSpPr>
        <p:spPr>
          <a:xfrm>
            <a:off x="4474289" y="1901443"/>
            <a:ext cx="268524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Штат 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26F569-E746-4FB0-B7D1-C53523BBEFBF}"/>
              </a:ext>
            </a:extLst>
          </p:cNvPr>
          <p:cNvSpPr txBox="1"/>
          <p:nvPr/>
        </p:nvSpPr>
        <p:spPr>
          <a:xfrm>
            <a:off x="4447562" y="2459402"/>
            <a:ext cx="3257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Уменьшение</a:t>
            </a:r>
            <a:r>
              <a:rPr lang="ru-RU" dirty="0"/>
              <a:t> 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занятых штатных должностей связано со стабилизацией эпидемиологической ситуацией и выводом ставок из временного штатного расписания.</a:t>
            </a: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8EDEAE-EAF8-4227-9A39-7E1A22EDB314}"/>
              </a:ext>
            </a:extLst>
          </p:cNvPr>
          <p:cNvSpPr/>
          <p:nvPr/>
        </p:nvSpPr>
        <p:spPr>
          <a:xfrm>
            <a:off x="5457845" y="4715527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08E5CA-3310-43A6-87FF-D65842341A4F}"/>
              </a:ext>
            </a:extLst>
          </p:cNvPr>
          <p:cNvSpPr txBox="1"/>
          <p:nvPr/>
        </p:nvSpPr>
        <p:spPr>
          <a:xfrm>
            <a:off x="5531766" y="4769442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 smtClean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654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9AE193-83BF-4D6B-BBE5-19B5FDE5BD4D}"/>
              </a:ext>
            </a:extLst>
          </p:cNvPr>
          <p:cNvSpPr txBox="1"/>
          <p:nvPr/>
        </p:nvSpPr>
        <p:spPr>
          <a:xfrm>
            <a:off x="5485767" y="5177192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с</a:t>
            </a:r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тавок </a:t>
            </a:r>
          </a:p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2022г.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7E87E678-4221-4C40-BDF4-D86A4A3D95BE}"/>
              </a:ext>
            </a:extLst>
          </p:cNvPr>
          <p:cNvSpPr/>
          <p:nvPr/>
        </p:nvSpPr>
        <p:spPr>
          <a:xfrm>
            <a:off x="8003511" y="1517062"/>
            <a:ext cx="3460225" cy="478642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56181-9791-41B6-B27B-1B6EE6F8E4F7}"/>
              </a:ext>
            </a:extLst>
          </p:cNvPr>
          <p:cNvSpPr txBox="1"/>
          <p:nvPr/>
        </p:nvSpPr>
        <p:spPr>
          <a:xfrm>
            <a:off x="8145448" y="1891251"/>
            <a:ext cx="30194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врачей</a:t>
            </a:r>
          </a:p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поликлиники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FA8C1E42-8294-4FDF-B098-51203D359146}"/>
              </a:ext>
            </a:extLst>
          </p:cNvPr>
          <p:cNvSpPr/>
          <p:nvPr/>
        </p:nvSpPr>
        <p:spPr>
          <a:xfrm>
            <a:off x="4497491" y="3945929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0137C9-9A6E-4C55-938E-6A6407458B53}"/>
              </a:ext>
            </a:extLst>
          </p:cNvPr>
          <p:cNvSpPr txBox="1"/>
          <p:nvPr/>
        </p:nvSpPr>
        <p:spPr>
          <a:xfrm>
            <a:off x="4420746" y="3986163"/>
            <a:ext cx="116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 smtClean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195,5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5C99F2B-0098-421B-A106-98AC9C5FB007}"/>
              </a:ext>
            </a:extLst>
          </p:cNvPr>
          <p:cNvSpPr txBox="1"/>
          <p:nvPr/>
        </p:nvSpPr>
        <p:spPr>
          <a:xfrm>
            <a:off x="4476235" y="4386299"/>
            <a:ext cx="158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Ставок СМП     на 2022г.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id="{34332AEA-55BC-46C7-97BD-4D9E37C8B3EB}"/>
              </a:ext>
            </a:extLst>
          </p:cNvPr>
          <p:cNvSpPr/>
          <p:nvPr/>
        </p:nvSpPr>
        <p:spPr>
          <a:xfrm>
            <a:off x="6411803" y="394097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05D2E2-1292-4F2B-B0E2-1D927379B1BE}"/>
              </a:ext>
            </a:extLst>
          </p:cNvPr>
          <p:cNvSpPr txBox="1"/>
          <p:nvPr/>
        </p:nvSpPr>
        <p:spPr>
          <a:xfrm>
            <a:off x="6488689" y="3986163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 smtClean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193,5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A267B3-B034-4F6A-A4B9-E77D054E2BD8}"/>
              </a:ext>
            </a:extLst>
          </p:cNvPr>
          <p:cNvSpPr txBox="1"/>
          <p:nvPr/>
        </p:nvSpPr>
        <p:spPr>
          <a:xfrm>
            <a:off x="6421841" y="4398661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Ставок врачей на 2022г.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647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</a:t>
            </a:r>
            <a:r>
              <a:rPr lang="ru-RU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</a:t>
            </a:r>
            <a:r>
              <a:rPr lang="ru-RU" b="1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543</a:t>
            </a:r>
            <a:r>
              <a:rPr lang="ru-RU" b="1" i="0" u="none" strike="noStrike" dirty="0" smtClean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человека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597" y="1171936"/>
            <a:ext cx="1327709" cy="1348946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202" y="1171935"/>
            <a:ext cx="1381253" cy="1346374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10260406" y="1156254"/>
            <a:ext cx="1381253" cy="1381253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975E3B8-AAF1-43AA-BFAA-82F15B4121AB}"/>
              </a:ext>
            </a:extLst>
          </p:cNvPr>
          <p:cNvSpPr txBox="1"/>
          <p:nvPr/>
        </p:nvSpPr>
        <p:spPr>
          <a:xfrm>
            <a:off x="3141004" y="2580205"/>
            <a:ext cx="3835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4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0137C9-9A6E-4C55-938E-6A6407458B53}"/>
              </a:ext>
            </a:extLst>
          </p:cNvPr>
          <p:cNvSpPr txBox="1"/>
          <p:nvPr/>
        </p:nvSpPr>
        <p:spPr>
          <a:xfrm>
            <a:off x="1793891" y="4986329"/>
            <a:ext cx="112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 smtClean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C99F2B-0098-421B-A106-98AC9C5FB007}"/>
              </a:ext>
            </a:extLst>
          </p:cNvPr>
          <p:cNvSpPr txBox="1"/>
          <p:nvPr/>
        </p:nvSpPr>
        <p:spPr>
          <a:xfrm>
            <a:off x="1564728" y="5294262"/>
            <a:ext cx="158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-специалистов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7D8EDEAE-EAF8-4227-9A39-7E1A22EDB314}"/>
              </a:ext>
            </a:extLst>
          </p:cNvPr>
          <p:cNvSpPr/>
          <p:nvPr/>
        </p:nvSpPr>
        <p:spPr>
          <a:xfrm>
            <a:off x="1476737" y="5020246"/>
            <a:ext cx="850704" cy="689258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72342786"/>
              </p:ext>
            </p:extLst>
          </p:nvPr>
        </p:nvGraphicFramePr>
        <p:xfrm>
          <a:off x="7898432" y="4081939"/>
          <a:ext cx="2970870" cy="137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46582757"/>
              </p:ext>
            </p:extLst>
          </p:nvPr>
        </p:nvGraphicFramePr>
        <p:xfrm>
          <a:off x="6891283" y="2445709"/>
          <a:ext cx="3892760" cy="176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7D8EDEAE-EAF8-4227-9A39-7E1A22EDB314}"/>
              </a:ext>
            </a:extLst>
          </p:cNvPr>
          <p:cNvSpPr/>
          <p:nvPr/>
        </p:nvSpPr>
        <p:spPr>
          <a:xfrm>
            <a:off x="8104956" y="5484501"/>
            <a:ext cx="850704" cy="689258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8E5CA-3310-43A6-87FF-D65842341A4F}"/>
              </a:ext>
            </a:extLst>
          </p:cNvPr>
          <p:cNvSpPr txBox="1"/>
          <p:nvPr/>
        </p:nvSpPr>
        <p:spPr>
          <a:xfrm>
            <a:off x="8189306" y="5509253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2416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9AE193-83BF-4D6B-BBE5-19B5FDE5BD4D}"/>
              </a:ext>
            </a:extLst>
          </p:cNvPr>
          <p:cNvSpPr txBox="1"/>
          <p:nvPr/>
        </p:nvSpPr>
        <p:spPr>
          <a:xfrm>
            <a:off x="8300119" y="5841506"/>
            <a:ext cx="286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Хирургических операций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554769" y="5374679"/>
            <a:ext cx="1041470" cy="1041470"/>
          </a:xfrm>
          <a:prstGeom prst="ellipse">
            <a:avLst/>
          </a:prstGeom>
          <a:solidFill>
            <a:srgbClr val="48BDD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567684" y="2974036"/>
            <a:ext cx="1041470" cy="1041470"/>
          </a:xfrm>
          <a:prstGeom prst="ellipse">
            <a:avLst/>
          </a:prstGeom>
          <a:solidFill>
            <a:srgbClr val="48BDD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562038" y="4162186"/>
            <a:ext cx="1041470" cy="1041470"/>
          </a:xfrm>
          <a:prstGeom prst="ellipse">
            <a:avLst/>
          </a:prstGeom>
          <a:solidFill>
            <a:srgbClr val="48BDD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550501" y="1837357"/>
            <a:ext cx="1041470" cy="1041470"/>
          </a:xfrm>
          <a:prstGeom prst="ellipse">
            <a:avLst/>
          </a:prstGeom>
          <a:solidFill>
            <a:srgbClr val="48BDD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1" y="-3828"/>
            <a:ext cx="10150549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1694327" y="1960126"/>
            <a:ext cx="3631090" cy="892244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297220" y="355786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Профилактическая работа. ДН.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1763710" y="1977459"/>
            <a:ext cx="409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 осмотрено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порядке проведения диспансеризации  и профилактических осмотров </a:t>
            </a:r>
            <a:b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взрослого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населения в 2022 году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1770993" y="3095415"/>
            <a:ext cx="361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Маломобильных пациентов вакцинированы </a:t>
            </a:r>
            <a:r>
              <a:rPr lang="ru-RU" sz="1200" b="0" i="0" u="none" strike="noStrike" dirty="0" smtClean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дому </a:t>
            </a:r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коронавирусной, пневмококковой инфекции, гриппа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842" y="1971571"/>
            <a:ext cx="3057134" cy="2247688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B275E6-CC5F-4A2B-8718-107BA6C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964" y="1388279"/>
            <a:ext cx="2167335" cy="1723571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contourW="19050">
            <a:contourClr>
              <a:schemeClr val="bg1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803857" y="4455347"/>
            <a:ext cx="576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664135" y="3261225"/>
            <a:ext cx="861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1872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583274" y="2124546"/>
            <a:ext cx="1013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36020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1694326" y="4241582"/>
            <a:ext cx="5104551" cy="892244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1689094" y="3103141"/>
            <a:ext cx="3668189" cy="892244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515787" y="5629274"/>
            <a:ext cx="105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1694327" y="5278899"/>
            <a:ext cx="3699295" cy="113163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1770993" y="5321677"/>
            <a:ext cx="3473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приняли участие в профилактических мероприятиях: акциях, лекциях, днях открытых дверей, всемирных днях здоровья (соцсети)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7361" y="3428662"/>
            <a:ext cx="3512009" cy="269905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contourW="38100">
            <a:contourClr>
              <a:schemeClr val="bg2">
                <a:lumMod val="9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FD8A8CEC-3F5F-4844-B2BC-0C76FD2A6232}"/>
              </a:ext>
            </a:extLst>
          </p:cNvPr>
          <p:cNvSpPr/>
          <p:nvPr/>
        </p:nvSpPr>
        <p:spPr>
          <a:xfrm>
            <a:off x="5230961" y="3351214"/>
            <a:ext cx="1494205" cy="1271003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515787" y="1218245"/>
            <a:ext cx="8209244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746247" y="1227701"/>
            <a:ext cx="7572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со снижением заболеваемости новой коронавирусной инфекцией, начата активная работа по возобновлению деятельности отделения медицинской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профилактики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5641463" y="5317866"/>
            <a:ext cx="1041470" cy="1041470"/>
          </a:xfrm>
          <a:prstGeom prst="ellipse">
            <a:avLst/>
          </a:prstGeom>
          <a:solidFill>
            <a:srgbClr val="48BDD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1794856" y="4244279"/>
            <a:ext cx="545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Участника </a:t>
            </a:r>
            <a:r>
              <a:rPr lang="ru-RU" sz="1200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ВОВ, в том числе инвалиды ВОВ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состоят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 диспансерным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наблюдением.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етеранам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проведена индивидуальная оценка состояния здоровья, разработаны индивидуальные программы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наблюдения.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6762271" y="5277808"/>
            <a:ext cx="1962760" cy="108152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5720801" y="5447834"/>
            <a:ext cx="827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тыс.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6831005" y="5320267"/>
            <a:ext cx="192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Профилактических прививок выполнено за 2022 г.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1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0C1C5BA-80D1-4D73-BDDD-FAF9D75D5D61}"/>
              </a:ext>
            </a:extLst>
          </p:cNvPr>
          <p:cNvSpPr/>
          <p:nvPr/>
        </p:nvSpPr>
        <p:spPr>
          <a:xfrm>
            <a:off x="647756" y="134547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10288692" y="442242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id="{5EC37209-4C44-4E5F-A79D-40840ECFBB80}"/>
              </a:ext>
            </a:extLst>
          </p:cNvPr>
          <p:cNvSpPr/>
          <p:nvPr/>
        </p:nvSpPr>
        <p:spPr>
          <a:xfrm>
            <a:off x="170532" y="1594115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95746"/>
              </p:ext>
            </p:extLst>
          </p:nvPr>
        </p:nvGraphicFramePr>
        <p:xfrm>
          <a:off x="647756" y="2091924"/>
          <a:ext cx="9808396" cy="329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окумент" r:id="rId9" imgW="6629011" imgH="2057436" progId="Word.Document.12">
                  <p:embed/>
                </p:oleObj>
              </mc:Choice>
              <mc:Fallback>
                <p:oleObj name="Документ" r:id="rId9" imgW="6629011" imgH="2057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56" y="2091924"/>
                        <a:ext cx="9808396" cy="329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H="1">
            <a:off x="10442826" y="2094454"/>
            <a:ext cx="10710" cy="2789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Показатели здоровья населения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B36528-253F-4933-A35E-C15A1122D3EE}"/>
              </a:ext>
            </a:extLst>
          </p:cNvPr>
          <p:cNvSpPr txBox="1"/>
          <p:nvPr/>
        </p:nvSpPr>
        <p:spPr>
          <a:xfrm>
            <a:off x="839421" y="1368348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выявлено заболеваний в 2022 году – 193.155</a:t>
            </a:r>
          </a:p>
        </p:txBody>
      </p:sp>
      <p:sp>
        <p:nvSpPr>
          <p:cNvPr id="42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629782" y="5053939"/>
            <a:ext cx="10920534" cy="1358893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8063" y="5082076"/>
            <a:ext cx="10651122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 числа зарегистрированных случаев в 2022 году на 25,9% ( с 153401 случая в 2021 году до 193155 случаев в 2022 году) связан </a:t>
            </a:r>
            <a:r>
              <a:rPr lang="en-US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увеличением числа обращений населения по заболеваниям в 2022 году (отсроченные обращения в период пандемии), ростом заболевания респираторно-вирусными инфекциями в 2022 году за счет сокращения противоэпидемических мер, которые были направлены на снижение заболеваемости новой коронавирусной инфекцией, ростом числа проведенных диспансеризаций и профилактических осмотров населения, при которых регистрировались ранее выявленные заболевания, по поводу которых пациенты не обращались 2 и более лет.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63295" y="1460536"/>
            <a:ext cx="4806289" cy="3936928"/>
          </a:xfrm>
          <a:prstGeom prst="hexagon">
            <a:avLst/>
          </a:prstGeom>
          <a:solidFill>
            <a:srgbClr val="4694DA">
              <a:alpha val="2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64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Работа в период эпидемии </a:t>
            </a:r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1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6999513" y="4545904"/>
            <a:ext cx="4649731" cy="1843637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7205595" y="4600180"/>
            <a:ext cx="409274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Вызовы на дом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7531480" y="4887987"/>
            <a:ext cx="4092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Общее число выездов бригад за 2022 год составило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17142 </a:t>
            </a:r>
            <a:endParaRPr lang="ru-RU" sz="1200" b="1" dirty="0" smtClean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связи со снижением заболеваемости новой коронавирусной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инфекцией количество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обслуженных вызовов врачами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ОМПВНД уменьшилась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сравнению с 2021 годом на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47,8 %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7249644" y="5024538"/>
            <a:ext cx="237788" cy="248241"/>
          </a:xfrm>
          <a:prstGeom prst="rect">
            <a:avLst/>
          </a:prstGeom>
        </p:spPr>
      </p:pic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FD8A8CEC-3F5F-4844-B2BC-0C76FD2A6232}"/>
              </a:ext>
            </a:extLst>
          </p:cNvPr>
          <p:cNvSpPr/>
          <p:nvPr/>
        </p:nvSpPr>
        <p:spPr>
          <a:xfrm>
            <a:off x="7273827" y="1207056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AutoShape 2" descr="контур автомобиля png | PNGEgg"/>
          <p:cNvSpPr>
            <a:spLocks noChangeAspect="1" noChangeArrowheads="1"/>
          </p:cNvSpPr>
          <p:nvPr/>
        </p:nvSpPr>
        <p:spPr bwMode="auto">
          <a:xfrm>
            <a:off x="1698568" y="7086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592559" y="1101420"/>
            <a:ext cx="5732041" cy="1795725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813565" y="1178074"/>
            <a:ext cx="409274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Аудиоконтроль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1076558" y="1485829"/>
            <a:ext cx="5157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рамках динамического наблюдения для пациентов с ОРВИ, новой коронавирусной инфекцией, пневмонией, проходящих лечение на дому, организован центр телемедицинской помощи (аудиоконтроль), в котором приняли участие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5 до 18 сотрудников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единовременно, осуществляя иногда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700 звонков в </a:t>
            </a:r>
            <a:r>
              <a:rPr lang="ru-RU" sz="1200" b="1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день.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год проведено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21370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телефонных консультаций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пациентов.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857613" y="1574018"/>
            <a:ext cx="237788" cy="24824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748" y="1263286"/>
            <a:ext cx="2359771" cy="182221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4" y="2838582"/>
            <a:ext cx="1821894" cy="1381924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4576" y="2724836"/>
            <a:ext cx="1695518" cy="126805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contourW="12700">
            <a:contourClr>
              <a:srgbClr val="4694DA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592559" y="3034272"/>
            <a:ext cx="5732042" cy="1374505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813565" y="3068002"/>
            <a:ext cx="409274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ПЦР-диагностика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1076558" y="3377713"/>
            <a:ext cx="515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исследований ПЦР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2022 году 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47452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 нарастающим итогом с 2020 года – 203486). Кроме того, выполнено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90060 экспресс-исследований на антиген SARS-CoV-2 (COVID-19)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(экспресс-тесты), из них 16453 в пунктах мобильного тестирования.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881507" y="3455915"/>
            <a:ext cx="237788" cy="248241"/>
          </a:xfrm>
          <a:prstGeom prst="rect">
            <a:avLst/>
          </a:prstGeom>
        </p:spPr>
      </p:pic>
      <p:sp>
        <p:nvSpPr>
          <p:cNvPr id="34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553128" y="4545904"/>
            <a:ext cx="5732042" cy="1843637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813565" y="4582131"/>
            <a:ext cx="409274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и выдача ЛП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1076558" y="4859941"/>
            <a:ext cx="515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году лекарственные препараты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доставлены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дом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4037 </a:t>
            </a:r>
            <a:r>
              <a:rPr lang="ru-RU" sz="1200" b="1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маломобильным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гражданам, пациентам с хроническими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заболеваниями.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881508" y="4992911"/>
            <a:ext cx="237788" cy="2482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861182" y="5567794"/>
            <a:ext cx="237788" cy="2482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1067692" y="5441985"/>
            <a:ext cx="5157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2022 году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36684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больным с ОРВИ и коронавирусной инфекцией выдано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80000 упаковок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лекарственных препаратов: </a:t>
            </a:r>
            <a:r>
              <a:rPr lang="ru-RU" sz="1200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антибиотики, противовирусные,</a:t>
            </a:r>
          </a:p>
          <a:p>
            <a:r>
              <a:rPr lang="ru-RU" sz="1200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жаропонижающие, </a:t>
            </a:r>
            <a:r>
              <a:rPr lang="ru-RU" sz="1200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влияющие на свертываемость крови</a:t>
            </a:r>
          </a:p>
        </p:txBody>
      </p:sp>
    </p:spTree>
    <p:extLst>
      <p:ext uri="{BB962C8B-B14F-4D97-AF65-F5344CB8AC3E}">
        <p14:creationId xmlns:p14="http://schemas.microsoft.com/office/powerpoint/2010/main" val="3533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007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42D01A72-862E-4FAF-8EEA-845311931C5F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CFB1AFA-3BEA-4505-9FBC-0E84073EA714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совместно 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пациентским </a:t>
            </a:r>
            <a:endParaRPr lang="en-US" sz="1200" b="1" i="0" u="none" strike="noStrike" dirty="0">
              <a:solidFill>
                <a:srgbClr val="48BDD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необходимом количестве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B275E6-CC5F-4A2B-8718-107BA6C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Общегородские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43E7635-4CA2-43AD-B531-D084FCDF99EE}"/>
              </a:ext>
            </a:extLst>
          </p:cNvPr>
          <p:cNvSpPr/>
          <p:nvPr/>
        </p:nvSpPr>
        <p:spPr>
          <a:xfrm>
            <a:off x="1771705" y="292781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F65E0-2EA7-42C7-BAE6-B6F6A3921527}"/>
              </a:ext>
            </a:extLst>
          </p:cNvPr>
          <p:cNvSpPr txBox="1"/>
          <p:nvPr/>
        </p:nvSpPr>
        <p:spPr>
          <a:xfrm>
            <a:off x="1982549" y="2838552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2AAEF2-B53C-492F-A76B-D889E9E1D6AC}"/>
              </a:ext>
            </a:extLst>
          </p:cNvPr>
          <p:cNvSpPr txBox="1"/>
          <p:nvPr/>
        </p:nvSpPr>
        <p:spPr>
          <a:xfrm>
            <a:off x="1768649" y="293667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F8E9C3-6D90-4AFB-8D17-9EBB13DF1B7D}"/>
              </a:ext>
            </a:extLst>
          </p:cNvPr>
          <p:cNvSpPr txBox="1"/>
          <p:nvPr/>
        </p:nvSpPr>
        <p:spPr>
          <a:xfrm>
            <a:off x="2791975" y="296864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2030987" y="3315397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в 2022 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DACF85DD-8E59-4125-91E4-F0BC7FCD6D12}"/>
              </a:ext>
            </a:extLst>
          </p:cNvPr>
          <p:cNvSpPr/>
          <p:nvPr/>
        </p:nvSpPr>
        <p:spPr>
          <a:xfrm>
            <a:off x="4414945" y="291160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E95159-C75C-4C52-828E-6683048ABFC1}"/>
              </a:ext>
            </a:extLst>
          </p:cNvPr>
          <p:cNvSpPr txBox="1"/>
          <p:nvPr/>
        </p:nvSpPr>
        <p:spPr>
          <a:xfrm>
            <a:off x="4638490" y="2822341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9E5F54-DC7B-4D9F-87C3-FEF3476ED0A7}"/>
              </a:ext>
            </a:extLst>
          </p:cNvPr>
          <p:cNvSpPr txBox="1"/>
          <p:nvPr/>
        </p:nvSpPr>
        <p:spPr>
          <a:xfrm>
            <a:off x="4424589" y="2920468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E6DEE9-AFFB-4F97-9A03-763DC35BA3D3}"/>
              </a:ext>
            </a:extLst>
          </p:cNvPr>
          <p:cNvSpPr txBox="1"/>
          <p:nvPr/>
        </p:nvSpPr>
        <p:spPr>
          <a:xfrm>
            <a:off x="5141281" y="2955465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6917CBA-052D-4516-A848-7483C307E2DE}"/>
              </a:ext>
            </a:extLst>
          </p:cNvPr>
          <p:cNvSpPr txBox="1"/>
          <p:nvPr/>
        </p:nvSpPr>
        <p:spPr>
          <a:xfrm>
            <a:off x="4638490" y="3367259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852607" y="4339746"/>
            <a:ext cx="1023560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E4478A91-4E8F-496F-A289-DFAA9B2D5119}"/>
              </a:ext>
            </a:extLst>
          </p:cNvPr>
          <p:cNvSpPr/>
          <p:nvPr/>
        </p:nvSpPr>
        <p:spPr>
          <a:xfrm>
            <a:off x="1334465" y="514239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2F0036-5BFA-4F98-8868-59ECA482B447}"/>
              </a:ext>
            </a:extLst>
          </p:cNvPr>
          <p:cNvSpPr txBox="1"/>
          <p:nvPr/>
        </p:nvSpPr>
        <p:spPr>
          <a:xfrm>
            <a:off x="1545309" y="5053127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D6635B-89E1-4B24-8808-19C5116B90C2}"/>
              </a:ext>
            </a:extLst>
          </p:cNvPr>
          <p:cNvSpPr txBox="1"/>
          <p:nvPr/>
        </p:nvSpPr>
        <p:spPr>
          <a:xfrm>
            <a:off x="1315340" y="520832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DA62019-319D-4BE6-A34B-59B6C45E8004}"/>
              </a:ext>
            </a:extLst>
          </p:cNvPr>
          <p:cNvSpPr txBox="1"/>
          <p:nvPr/>
        </p:nvSpPr>
        <p:spPr>
          <a:xfrm>
            <a:off x="2641508" y="519151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0F05D9-BD53-40C4-9711-10B1CE101086}"/>
              </a:ext>
            </a:extLst>
          </p:cNvPr>
          <p:cNvSpPr txBox="1"/>
          <p:nvPr/>
        </p:nvSpPr>
        <p:spPr>
          <a:xfrm>
            <a:off x="1560377" y="5549994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взрослых городских поликлиниках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6517978-157B-45DA-B79E-7DB3635378A6}"/>
              </a:ext>
            </a:extLst>
          </p:cNvPr>
          <p:cNvSpPr/>
          <p:nvPr/>
        </p:nvSpPr>
        <p:spPr>
          <a:xfrm>
            <a:off x="4070602" y="5142669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D309D7E-7CB3-4F0A-81B6-6EF53B309124}"/>
              </a:ext>
            </a:extLst>
          </p:cNvPr>
          <p:cNvSpPr txBox="1"/>
          <p:nvPr/>
        </p:nvSpPr>
        <p:spPr>
          <a:xfrm>
            <a:off x="4294147" y="5053405"/>
            <a:ext cx="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A25ECB8-4F95-482C-AE1C-6B6B7430D537}"/>
              </a:ext>
            </a:extLst>
          </p:cNvPr>
          <p:cNvSpPr txBox="1"/>
          <p:nvPr/>
        </p:nvSpPr>
        <p:spPr>
          <a:xfrm>
            <a:off x="4080246" y="5151532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306EDFE-A79E-4844-A4C5-2074BD9F420A}"/>
              </a:ext>
            </a:extLst>
          </p:cNvPr>
          <p:cNvSpPr txBox="1"/>
          <p:nvPr/>
        </p:nvSpPr>
        <p:spPr>
          <a:xfrm>
            <a:off x="4568219" y="5198344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AC80C6-4DCF-415B-ABE7-25A630C0AB1C}"/>
              </a:ext>
            </a:extLst>
          </p:cNvPr>
          <p:cNvSpPr txBox="1"/>
          <p:nvPr/>
        </p:nvSpPr>
        <p:spPr>
          <a:xfrm>
            <a:off x="4294148" y="5598323"/>
            <a:ext cx="179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уже охвачены программой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1025828" y="4385536"/>
            <a:ext cx="986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Проактивное динамическое диспансерное наблюдение людей с хроническими заболеваниями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6FA6A84A-C3B8-4B95-AB30-BB1A4EBC2849}"/>
              </a:ext>
            </a:extLst>
          </p:cNvPr>
          <p:cNvSpPr/>
          <p:nvPr/>
        </p:nvSpPr>
        <p:spPr>
          <a:xfrm>
            <a:off x="6271858" y="515960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D96EE5-177F-4393-9F3A-00CAFF2DB89E}"/>
              </a:ext>
            </a:extLst>
          </p:cNvPr>
          <p:cNvSpPr txBox="1"/>
          <p:nvPr/>
        </p:nvSpPr>
        <p:spPr>
          <a:xfrm>
            <a:off x="6415962" y="507033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1C1337-138B-4EBD-A56E-CB85C682A4A2}"/>
              </a:ext>
            </a:extLst>
          </p:cNvPr>
          <p:cNvSpPr txBox="1"/>
          <p:nvPr/>
        </p:nvSpPr>
        <p:spPr>
          <a:xfrm>
            <a:off x="7089562" y="5223332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8D64663-95A3-4C13-AA22-7B9982388866}"/>
              </a:ext>
            </a:extLst>
          </p:cNvPr>
          <p:cNvSpPr txBox="1"/>
          <p:nvPr/>
        </p:nvSpPr>
        <p:spPr>
          <a:xfrm>
            <a:off x="6431030" y="5567206"/>
            <a:ext cx="2081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на диспансерном </a:t>
            </a:r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наблюдении</a:t>
            </a:r>
            <a:r>
              <a:rPr lang="en-US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нашей поликлинике</a:t>
            </a:r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EF5019F6-B50B-46FA-AE61-442CC923D02B}"/>
              </a:ext>
            </a:extLst>
          </p:cNvPr>
          <p:cNvSpPr/>
          <p:nvPr/>
        </p:nvSpPr>
        <p:spPr>
          <a:xfrm>
            <a:off x="8758485" y="505119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5C18E0-07D2-493E-B128-DF337E78756C}"/>
              </a:ext>
            </a:extLst>
          </p:cNvPr>
          <p:cNvSpPr txBox="1"/>
          <p:nvPr/>
        </p:nvSpPr>
        <p:spPr>
          <a:xfrm>
            <a:off x="8902589" y="496192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254931-291D-4796-83B9-3C6A57D64A5F}"/>
              </a:ext>
            </a:extLst>
          </p:cNvPr>
          <p:cNvSpPr txBox="1"/>
          <p:nvPr/>
        </p:nvSpPr>
        <p:spPr>
          <a:xfrm>
            <a:off x="8917656" y="5458796"/>
            <a:ext cx="241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помощников врача помогают организовать полноценное и неотрывное диспансерное наблюдение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4296" r="23956" b="16409"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7088254" y="2678914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1310</Words>
  <Application>Microsoft Office PowerPoint</Application>
  <PresentationFormat>Широкоэкранный</PresentationFormat>
  <Paragraphs>264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User</cp:lastModifiedBy>
  <cp:revision>161</cp:revision>
  <cp:lastPrinted>2023-03-10T12:20:39Z</cp:lastPrinted>
  <dcterms:created xsi:type="dcterms:W3CDTF">2023-01-19T14:16:43Z</dcterms:created>
  <dcterms:modified xsi:type="dcterms:W3CDTF">2023-03-10T14:29:08Z</dcterms:modified>
</cp:coreProperties>
</file>