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4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>
              <a:solidFill>
                <a:schemeClr val="accent1"/>
              </a:solidFill>
              <a:prstDash val="solid"/>
            </a:ln>
          </a:top>
          <a:bottom>
            <a:ln w="12700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>
              <a:solidFill>
                <a:schemeClr val="accent1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>
              <a:solidFill>
                <a:schemeClr val="accent1"/>
              </a:solidFill>
              <a:prstDash val="solid"/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>
              <a:solidFill>
                <a:schemeClr val="accent6"/>
              </a:solidFill>
              <a:prstDash val="solid"/>
            </a:ln>
          </a:top>
          <a:bottom>
            <a:ln w="12700">
              <a:solidFill>
                <a:schemeClr val="accent6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>
              <a:solidFill>
                <a:schemeClr val="accent6"/>
              </a:solidFill>
              <a:prstDash val="solid"/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>
              <a:solidFill>
                <a:schemeClr val="accent6"/>
              </a:solidFill>
              <a:prstDash val="solid"/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09.03.2023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09.03.2023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09.03.2023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 idx="2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subTitle" idx="3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09.03.2023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09.03.2023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 idx="2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3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09.03.2023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09.03.2023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3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7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09.03.2023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09.03.2023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 idx="2"/>
          </p:nvPr>
        </p:nvSpPr>
        <p:spPr>
          <a:xfrm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7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8"/>
          </p:nvPr>
        </p:nvSpPr>
        <p:spPr>
          <a:xfrm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9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09.03.2023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 idx="2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7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09.03.2023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09.03.2023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 idx="2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3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7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09.03.2023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09.03.2023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 idx="2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09.03.2023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09.03.2023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09.03.2023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body" idx="4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09.03.2023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09.03.2023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4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body" idx="5"/>
          </p:nvPr>
        </p:nvSpPr>
        <p:spPr>
          <a:xfrm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6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09.03.2023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4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09.03.2023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4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09.03.2023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09.03.2023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 idx="2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3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09.03.2023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55.svg"/><Relationship Id="rId7" Type="http://schemas.openxmlformats.org/officeDocument/2006/relationships/image" Target="../media/image11.png"/><Relationship Id="rId12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16.png"/><Relationship Id="rId4" Type="http://schemas.openxmlformats.org/officeDocument/2006/relationships/image" Target="../media/56.sv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66.svg"/><Relationship Id="rId7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6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73.svg"/><Relationship Id="rId7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7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8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8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8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8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89.svg"/><Relationship Id="rId7" Type="http://schemas.openxmlformats.org/officeDocument/2006/relationships/image" Target="../media/image4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91.svg"/><Relationship Id="rId4" Type="http://schemas.openxmlformats.org/officeDocument/2006/relationships/image" Target="../media/9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9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9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100.sv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10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107.svg"/><Relationship Id="rId7" Type="http://schemas.openxmlformats.org/officeDocument/2006/relationships/image" Target="../media/1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110.svg"/><Relationship Id="rId5" Type="http://schemas.openxmlformats.org/officeDocument/2006/relationships/image" Target="../media/109.svg"/><Relationship Id="rId4" Type="http://schemas.openxmlformats.org/officeDocument/2006/relationships/image" Target="../media/108.svg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115.svg"/><Relationship Id="rId7" Type="http://schemas.openxmlformats.org/officeDocument/2006/relationships/image" Target="../media/image4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jpeg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116.svg"/><Relationship Id="rId9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15.svg"/><Relationship Id="rId3" Type="http://schemas.openxmlformats.org/officeDocument/2006/relationships/image" Target="../media/image4.jpeg"/><Relationship Id="rId7" Type="http://schemas.openxmlformats.org/officeDocument/2006/relationships/image" Target="../media/9.svg"/><Relationship Id="rId12" Type="http://schemas.openxmlformats.org/officeDocument/2006/relationships/image" Target="../media/14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8.svg"/><Relationship Id="rId11" Type="http://schemas.openxmlformats.org/officeDocument/2006/relationships/image" Target="../media/13.svg"/><Relationship Id="rId5" Type="http://schemas.openxmlformats.org/officeDocument/2006/relationships/image" Target="../media/image5.jpeg"/><Relationship Id="rId10" Type="http://schemas.openxmlformats.org/officeDocument/2006/relationships/image" Target="../media/image7.jpeg"/><Relationship Id="rId4" Type="http://schemas.openxmlformats.org/officeDocument/2006/relationships/image" Target="../media/6.svg"/><Relationship Id="rId9" Type="http://schemas.openxmlformats.org/officeDocument/2006/relationships/image" Target="../media/11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125.svg"/><Relationship Id="rId7" Type="http://schemas.openxmlformats.org/officeDocument/2006/relationships/image" Target="../media/12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128.svg"/><Relationship Id="rId5" Type="http://schemas.openxmlformats.org/officeDocument/2006/relationships/image" Target="../media/127.svg"/><Relationship Id="rId4" Type="http://schemas.openxmlformats.org/officeDocument/2006/relationships/image" Target="../media/126.svg"/><Relationship Id="rId9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13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13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141.svg"/><Relationship Id="rId7" Type="http://schemas.openxmlformats.org/officeDocument/2006/relationships/image" Target="../media/image5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14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147.svg"/><Relationship Id="rId7" Type="http://schemas.openxmlformats.org/officeDocument/2006/relationships/image" Target="../media/image6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14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154.svg"/><Relationship Id="rId7" Type="http://schemas.openxmlformats.org/officeDocument/2006/relationships/image" Target="../media/image6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155.svg"/><Relationship Id="rId9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163.svg"/><Relationship Id="rId7" Type="http://schemas.openxmlformats.org/officeDocument/2006/relationships/image" Target="../media/image7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16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17.sv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2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2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2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30.sv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3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36.sv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3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4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4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46.sv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47.sv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3"/>
          <p:cNvPicPr/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4" name="Shape 154"/>
          <p:cNvSpPr txBox="1"/>
          <p:nvPr/>
        </p:nvSpPr>
        <p:spPr>
          <a:xfrm>
            <a:off x="965447" y="2571244"/>
            <a:ext cx="2574166" cy="9387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5400" b="1" i="0" u="none" strike="noStrike" cap="none" spc="0" baseline="0">
                <a:solidFill>
                  <a:srgbClr val="1B2E51"/>
                </a:solidFill>
                <a:latin typeface="Arial"/>
                <a:ea typeface="Arial"/>
                <a:cs typeface="Arial"/>
              </a:rPr>
              <a:t>ОТЧЕТ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755116" y="3429000"/>
            <a:ext cx="5988956" cy="2031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200" b="0" i="0" u="none" strike="noStrike" cap="none" spc="0" baseline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Главного врача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200" b="0" i="0" u="none" strike="noStrike" cap="none" spc="0" baseline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ГБУЗ «ДГП № 91 ДЗМ»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200">
                <a:solidFill>
                  <a:srgbClr val="FFFFFF"/>
                </a:solidFill>
                <a:latin typeface="Arial"/>
                <a:ea typeface="Arial"/>
                <a:cs typeface="Arial"/>
              </a:rPr>
              <a:t>Роговой Е.С.</a:t>
            </a:r>
            <a:endParaRPr sz="4200" b="0" i="0" u="none" strike="noStrike" cap="none" spc="0" baseline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57" name="Picture 157"/>
          <p:cNvPicPr/>
          <p:nvPr/>
        </p:nvPicPr>
        <p:blipFill>
          <a:blip r:embed="rId3"/>
          <a:stretch/>
        </p:blipFill>
        <p:spPr>
          <a:xfrm>
            <a:off x="684449" y="477079"/>
            <a:ext cx="1845676" cy="922837"/>
          </a:xfrm>
          <a:prstGeom prst="rect">
            <a:avLst/>
          </a:prstGeom>
        </p:spPr>
      </p:pic>
      <p:pic>
        <p:nvPicPr>
          <p:cNvPr id="159" name="Picture 159"/>
          <p:cNvPicPr/>
          <p:nvPr/>
        </p:nvPicPr>
        <p:blipFill>
          <a:blip>
            <a:extLst>
              <a:ext uri="{96DAC541-7B7A-43D3-8B79-37D633B846F1}">
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4"/>
              </a:ext>
            </a:extLst>
          </a:blip>
          <a:stretch/>
        </p:blipFill>
        <p:spPr>
          <a:xfrm>
            <a:off x="913736" y="2799833"/>
            <a:ext cx="406278" cy="4507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Shape 39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9" name="Picture 399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00" name="Shape 400"/>
            <p:cNvSpPr/>
            <p:nvPr/>
          </p:nvSpPr>
          <p:spPr>
            <a:xfrm>
              <a:off x="603250" y="954047"/>
              <a:ext cx="9283700" cy="17999"/>
            </a:xfrm>
            <a:prstGeom prst="rect">
              <a:avLst/>
            </a:prstGeom>
            <a:solidFill>
              <a:srgbClr val="1B2E5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1" name="Shape 401"/>
            <p:cNvSpPr txBox="1"/>
            <p:nvPr/>
          </p:nvSpPr>
          <p:spPr>
            <a:xfrm>
              <a:off x="1163344" y="368300"/>
              <a:ext cx="8921398" cy="553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3000">
                  <a:solidFill>
                    <a:schemeClr val="tx1"/>
                  </a:solidFill>
                  <a:latin typeface="Roboto"/>
                  <a:ea typeface="Roboto"/>
                  <a:cs typeface="Roboto"/>
                </a:rPr>
                <a:t>Показатели заболеваемости Covid 2019</a:t>
              </a:r>
            </a:p>
          </p:txBody>
        </p:sp>
        <p:pic>
          <p:nvPicPr>
            <p:cNvPr id="403" name="Picture 403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3"/>
                </a:ext>
              </a:extLst>
            </a:blip>
            <a:stretch/>
          </p:blipFill>
          <p:spPr>
            <a:xfrm rot="17712767">
              <a:off x="578088" y="519827"/>
              <a:ext cx="336318" cy="351103"/>
            </a:xfrm>
            <a:prstGeom prst="rect">
              <a:avLst/>
            </a:prstGeom>
          </p:spPr>
        </p:pic>
        <p:pic>
          <p:nvPicPr>
            <p:cNvPr id="405" name="Picture 405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4"/>
                </a:ext>
              </a:extLst>
            </a:blip>
            <a:stretch/>
          </p:blipFill>
          <p:spPr>
            <a:xfrm>
              <a:off x="10456152" y="545907"/>
              <a:ext cx="1364438" cy="404417"/>
            </a:xfrm>
            <a:prstGeom prst="rect">
              <a:avLst/>
            </a:prstGeom>
          </p:spPr>
        </p:pic>
      </p:grpSp>
      <p:sp>
        <p:nvSpPr>
          <p:cNvPr id="406" name="Shape 406"/>
          <p:cNvSpPr/>
          <p:nvPr/>
        </p:nvSpPr>
        <p:spPr>
          <a:xfrm>
            <a:off x="2618135" y="2252805"/>
            <a:ext cx="885576" cy="885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7" name="Shape 407"/>
          <p:cNvSpPr/>
          <p:nvPr/>
        </p:nvSpPr>
        <p:spPr>
          <a:xfrm>
            <a:off x="4418335" y="2252805"/>
            <a:ext cx="885576" cy="885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8" name="Shape 408"/>
          <p:cNvSpPr/>
          <p:nvPr/>
        </p:nvSpPr>
        <p:spPr>
          <a:xfrm>
            <a:off x="8018735" y="2252805"/>
            <a:ext cx="885576" cy="885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9" name="Shape 409"/>
          <p:cNvSpPr/>
          <p:nvPr/>
        </p:nvSpPr>
        <p:spPr>
          <a:xfrm>
            <a:off x="9818935" y="2252805"/>
            <a:ext cx="885576" cy="885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0" name="Shape 410"/>
          <p:cNvSpPr txBox="1">
            <a:spLocks noGrp="1"/>
          </p:cNvSpPr>
          <p:nvPr>
            <p:ph type="sldNum" idx="12"/>
          </p:nvPr>
        </p:nvSpPr>
        <p:spPr>
          <a:xfrm>
            <a:off x="9120336" y="7312346"/>
            <a:ext cx="27432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</a:t>
            </a:r>
          </a:p>
        </p:txBody>
      </p:sp>
      <p:sp>
        <p:nvSpPr>
          <p:cNvPr id="411" name="Shape 411"/>
          <p:cNvSpPr/>
          <p:nvPr/>
        </p:nvSpPr>
        <p:spPr>
          <a:xfrm>
            <a:off x="767408" y="1052737"/>
            <a:ext cx="10873208" cy="6463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апреле 2020 года созданы первые спецбригады, оказывающие медицинскую помощь детям с Ковид+, с подозрением на Ковид и детям из семей, где есть заболевшие Ковид</a:t>
            </a:r>
          </a:p>
        </p:txBody>
      </p:sp>
      <p:sp>
        <p:nvSpPr>
          <p:cNvPr id="412" name="Shape 412"/>
          <p:cNvSpPr/>
          <p:nvPr/>
        </p:nvSpPr>
        <p:spPr>
          <a:xfrm>
            <a:off x="335360" y="2080741"/>
            <a:ext cx="11593288" cy="2720114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2351584" y="2253521"/>
            <a:ext cx="1656183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rgbClr val="9FC63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1415480" y="5733256"/>
            <a:ext cx="4536504" cy="30777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Сотрудники ДГП 91, заболевшие Ковид </a:t>
            </a:r>
            <a:r>
              <a:rPr sz="14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83</a:t>
            </a:r>
          </a:p>
        </p:txBody>
      </p:sp>
      <p:grpSp>
        <p:nvGrpSpPr>
          <p:cNvPr id="415" name="Shape 415"/>
          <p:cNvGrpSpPr/>
          <p:nvPr/>
        </p:nvGrpSpPr>
        <p:grpSpPr>
          <a:xfrm>
            <a:off x="623392" y="5229200"/>
            <a:ext cx="1264928" cy="1264927"/>
            <a:chOff x="0" y="0"/>
            <a:chExt cx="1264928" cy="1264927"/>
          </a:xfrm>
        </p:grpSpPr>
        <p:sp>
          <p:nvSpPr>
            <p:cNvPr id="416" name="Shape 416"/>
            <p:cNvSpPr/>
            <p:nvPr/>
          </p:nvSpPr>
          <p:spPr>
            <a:xfrm>
              <a:off x="0" y="0"/>
              <a:ext cx="1264928" cy="1264927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18" name="Picture 418"/>
            <p:cNvPicPr/>
            <p:nvPr/>
          </p:nvPicPr>
          <p:blipFill>
            <a:blip r:embed="rId5"/>
            <a:stretch/>
          </p:blipFill>
          <p:spPr>
            <a:xfrm>
              <a:off x="183560" y="147585"/>
              <a:ext cx="883524" cy="883524"/>
            </a:xfrm>
            <a:prstGeom prst="rect">
              <a:avLst/>
            </a:prstGeom>
          </p:spPr>
        </p:pic>
      </p:grpSp>
      <p:sp>
        <p:nvSpPr>
          <p:cNvPr id="419" name="Shape 419"/>
          <p:cNvSpPr txBox="1"/>
          <p:nvPr/>
        </p:nvSpPr>
        <p:spPr>
          <a:xfrm>
            <a:off x="2279576" y="3284984"/>
            <a:ext cx="1800275" cy="861659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200"/>
              <a:t>ПЦР   исследования отделяемого носоглотки в 2022 году</a:t>
            </a:r>
          </a:p>
          <a:p>
            <a:pPr algn="ctr"/>
            <a:endParaRPr sz="1200"/>
          </a:p>
          <a:p>
            <a:pPr algn="ctr"/>
            <a:r>
              <a:rPr sz="1200" b="1"/>
              <a:t>46 761</a:t>
            </a:r>
          </a:p>
        </p:txBody>
      </p:sp>
      <p:pic>
        <p:nvPicPr>
          <p:cNvPr id="421" name="Picture 421"/>
          <p:cNvPicPr/>
          <p:nvPr/>
        </p:nvPicPr>
        <p:blipFill>
          <a:blip r:embed="rId6"/>
          <a:stretch/>
        </p:blipFill>
        <p:spPr>
          <a:xfrm>
            <a:off x="2783632" y="2294450"/>
            <a:ext cx="691159" cy="691159"/>
          </a:xfrm>
          <a:prstGeom prst="rect">
            <a:avLst/>
          </a:prstGeom>
        </p:spPr>
      </p:pic>
      <p:sp>
        <p:nvSpPr>
          <p:cNvPr id="422" name="Shape 422"/>
          <p:cNvSpPr/>
          <p:nvPr/>
        </p:nvSpPr>
        <p:spPr>
          <a:xfrm>
            <a:off x="407368" y="2235943"/>
            <a:ext cx="1584176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rgbClr val="9FC63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3" name="Shape 423"/>
          <p:cNvSpPr txBox="1"/>
          <p:nvPr/>
        </p:nvSpPr>
        <p:spPr>
          <a:xfrm>
            <a:off x="263277" y="3284984"/>
            <a:ext cx="1800275" cy="861659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200"/>
              <a:t>Всего детей </a:t>
            </a:r>
            <a:br>
              <a:rPr sz="1200"/>
            </a:br>
            <a:r>
              <a:rPr sz="1200"/>
              <a:t>с Ковид+ </a:t>
            </a:r>
            <a:br>
              <a:rPr sz="1200"/>
            </a:br>
            <a:r>
              <a:rPr sz="1200"/>
              <a:t>в 2022 году</a:t>
            </a:r>
          </a:p>
          <a:p>
            <a:pPr algn="ctr"/>
            <a:endParaRPr sz="1200"/>
          </a:p>
          <a:p>
            <a:pPr algn="ctr"/>
            <a:r>
              <a:rPr sz="1600" b="1"/>
              <a:t>2 562</a:t>
            </a:r>
          </a:p>
        </p:txBody>
      </p:sp>
      <p:sp>
        <p:nvSpPr>
          <p:cNvPr id="424" name="Shape 424"/>
          <p:cNvSpPr/>
          <p:nvPr/>
        </p:nvSpPr>
        <p:spPr>
          <a:xfrm>
            <a:off x="4295725" y="2235943"/>
            <a:ext cx="1656183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rgbClr val="9FC63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5" name="Shape 425"/>
          <p:cNvSpPr txBox="1"/>
          <p:nvPr/>
        </p:nvSpPr>
        <p:spPr>
          <a:xfrm>
            <a:off x="4223717" y="3140968"/>
            <a:ext cx="1800275" cy="144016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200"/>
              <a:t>Всего очагов (семей)  </a:t>
            </a:r>
            <a:br>
              <a:rPr sz="1200"/>
            </a:br>
            <a:r>
              <a:rPr sz="1200" b="1"/>
              <a:t> нет</a:t>
            </a:r>
          </a:p>
          <a:p>
            <a:pPr algn="ctr"/>
            <a:r>
              <a:rPr sz="1200"/>
              <a:t> </a:t>
            </a:r>
            <a:br>
              <a:rPr sz="1200"/>
            </a:br>
            <a:r>
              <a:rPr sz="1200"/>
              <a:t>по образовательным учреждениям:</a:t>
            </a:r>
          </a:p>
          <a:p>
            <a:pPr algn="ctr"/>
            <a:r>
              <a:rPr sz="1200" b="1"/>
              <a:t>    нет</a:t>
            </a:r>
          </a:p>
        </p:txBody>
      </p:sp>
      <p:sp>
        <p:nvSpPr>
          <p:cNvPr id="426" name="Shape 426"/>
          <p:cNvSpPr/>
          <p:nvPr/>
        </p:nvSpPr>
        <p:spPr>
          <a:xfrm>
            <a:off x="6311949" y="2276872"/>
            <a:ext cx="1656184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rgbClr val="9FC63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7" name="Shape 427"/>
          <p:cNvSpPr txBox="1"/>
          <p:nvPr/>
        </p:nvSpPr>
        <p:spPr>
          <a:xfrm>
            <a:off x="6239941" y="3140968"/>
            <a:ext cx="1800275" cy="134480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200"/>
              <a:t>Всего контактных детей </a:t>
            </a:r>
            <a:endParaRPr sz="1200" b="1"/>
          </a:p>
          <a:p>
            <a:pPr algn="ctr"/>
            <a:r>
              <a:rPr sz="1200" b="1"/>
              <a:t>нет</a:t>
            </a:r>
          </a:p>
          <a:p>
            <a:pPr algn="ctr"/>
            <a:r>
              <a:rPr sz="1200"/>
              <a:t/>
            </a:r>
            <a:br>
              <a:rPr sz="1200"/>
            </a:br>
            <a:r>
              <a:rPr sz="1200"/>
              <a:t>из них  по образовательным учреждениям </a:t>
            </a:r>
            <a:br>
              <a:rPr sz="1200"/>
            </a:br>
            <a:r>
              <a:rPr sz="1200" b="1"/>
              <a:t>нет</a:t>
            </a:r>
            <a:endParaRPr sz="1200"/>
          </a:p>
        </p:txBody>
      </p:sp>
      <p:sp>
        <p:nvSpPr>
          <p:cNvPr id="428" name="Shape 428"/>
          <p:cNvSpPr/>
          <p:nvPr/>
        </p:nvSpPr>
        <p:spPr>
          <a:xfrm>
            <a:off x="8328173" y="2276872"/>
            <a:ext cx="1656184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rgbClr val="9FC63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9" name="Shape 429"/>
          <p:cNvSpPr txBox="1"/>
          <p:nvPr/>
        </p:nvSpPr>
        <p:spPr>
          <a:xfrm>
            <a:off x="8256165" y="3356992"/>
            <a:ext cx="1800275" cy="861659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200"/>
              <a:t>Всего закрыто классов на карантин в 2022 году</a:t>
            </a:r>
          </a:p>
          <a:p>
            <a:pPr algn="ctr"/>
            <a:endParaRPr sz="1100"/>
          </a:p>
          <a:p>
            <a:pPr algn="ctr"/>
            <a:r>
              <a:rPr sz="1200" b="1"/>
              <a:t>нет</a:t>
            </a:r>
            <a:endParaRPr sz="1600" b="1"/>
          </a:p>
        </p:txBody>
      </p:sp>
      <p:sp>
        <p:nvSpPr>
          <p:cNvPr id="430" name="Shape 430"/>
          <p:cNvSpPr/>
          <p:nvPr/>
        </p:nvSpPr>
        <p:spPr>
          <a:xfrm>
            <a:off x="10272389" y="2276872"/>
            <a:ext cx="1656184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rgbClr val="9FC63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1" name="Shape 431"/>
          <p:cNvSpPr txBox="1"/>
          <p:nvPr/>
        </p:nvSpPr>
        <p:spPr>
          <a:xfrm>
            <a:off x="10200381" y="3359428"/>
            <a:ext cx="1800275" cy="86166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200"/>
              <a:t>В настоящее время находятся на карантине </a:t>
            </a:r>
          </a:p>
          <a:p>
            <a:pPr algn="ctr"/>
            <a:endParaRPr sz="1200" b="1"/>
          </a:p>
          <a:p>
            <a:pPr algn="ctr"/>
            <a:r>
              <a:rPr sz="1200" b="1"/>
              <a:t>нет</a:t>
            </a:r>
            <a:endParaRPr sz="1800" b="1"/>
          </a:p>
        </p:txBody>
      </p:sp>
      <p:pic>
        <p:nvPicPr>
          <p:cNvPr id="433" name="Picture 433"/>
          <p:cNvPicPr/>
          <p:nvPr/>
        </p:nvPicPr>
        <p:blipFill>
          <a:blip r:embed="rId7"/>
          <a:stretch/>
        </p:blipFill>
        <p:spPr>
          <a:xfrm>
            <a:off x="6801302" y="2420888"/>
            <a:ext cx="806864" cy="552968"/>
          </a:xfrm>
          <a:prstGeom prst="rect">
            <a:avLst/>
          </a:prstGeom>
        </p:spPr>
      </p:pic>
      <p:pic>
        <p:nvPicPr>
          <p:cNvPr id="435" name="Picture 435"/>
          <p:cNvPicPr/>
          <p:nvPr/>
        </p:nvPicPr>
        <p:blipFill>
          <a:blip r:embed="rId8"/>
          <a:stretch/>
        </p:blipFill>
        <p:spPr>
          <a:xfrm>
            <a:off x="4799856" y="2420888"/>
            <a:ext cx="576064" cy="576064"/>
          </a:xfrm>
          <a:prstGeom prst="rect">
            <a:avLst/>
          </a:prstGeom>
        </p:spPr>
      </p:pic>
      <p:pic>
        <p:nvPicPr>
          <p:cNvPr id="437" name="Picture 437"/>
          <p:cNvPicPr/>
          <p:nvPr/>
        </p:nvPicPr>
        <p:blipFill>
          <a:blip r:embed="rId9"/>
          <a:stretch/>
        </p:blipFill>
        <p:spPr>
          <a:xfrm>
            <a:off x="8892475" y="2409051"/>
            <a:ext cx="587901" cy="587900"/>
          </a:xfrm>
          <a:prstGeom prst="rect">
            <a:avLst/>
          </a:prstGeom>
        </p:spPr>
      </p:pic>
      <p:pic>
        <p:nvPicPr>
          <p:cNvPr id="439" name="Picture 439"/>
          <p:cNvPicPr/>
          <p:nvPr/>
        </p:nvPicPr>
        <p:blipFill>
          <a:blip r:embed="rId10"/>
          <a:stretch/>
        </p:blipFill>
        <p:spPr>
          <a:xfrm>
            <a:off x="10920536" y="2420888"/>
            <a:ext cx="623075" cy="623076"/>
          </a:xfrm>
          <a:prstGeom prst="rect">
            <a:avLst/>
          </a:prstGeom>
        </p:spPr>
      </p:pic>
      <p:pic>
        <p:nvPicPr>
          <p:cNvPr id="441" name="Picture 441"/>
          <p:cNvPicPr/>
          <p:nvPr/>
        </p:nvPicPr>
        <p:blipFill>
          <a:blip r:embed="rId11"/>
          <a:stretch/>
        </p:blipFill>
        <p:spPr>
          <a:xfrm>
            <a:off x="1171357" y="2463360"/>
            <a:ext cx="533590" cy="533590"/>
          </a:xfrm>
          <a:prstGeom prst="rect">
            <a:avLst/>
          </a:prstGeom>
        </p:spPr>
      </p:pic>
      <p:pic>
        <p:nvPicPr>
          <p:cNvPr id="443" name="Picture 443"/>
          <p:cNvPicPr/>
          <p:nvPr/>
        </p:nvPicPr>
        <p:blipFill>
          <a:blip r:embed="rId12"/>
          <a:stretch/>
        </p:blipFill>
        <p:spPr>
          <a:xfrm>
            <a:off x="767408" y="2492896"/>
            <a:ext cx="504056" cy="504056"/>
          </a:xfrm>
          <a:prstGeom prst="rect">
            <a:avLst/>
          </a:prstGeom>
        </p:spPr>
      </p:pic>
      <p:sp>
        <p:nvSpPr>
          <p:cNvPr id="444" name="Shape 444"/>
          <p:cNvSpPr txBox="1"/>
          <p:nvPr/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Shape 44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48" name="Picture 448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49" name="Shape 449"/>
            <p:cNvSpPr/>
            <p:nvPr/>
          </p:nvSpPr>
          <p:spPr>
            <a:xfrm>
              <a:off x="603250" y="954047"/>
              <a:ext cx="9283700" cy="17999"/>
            </a:xfrm>
            <a:prstGeom prst="rect">
              <a:avLst/>
            </a:prstGeom>
            <a:solidFill>
              <a:srgbClr val="1B2E5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" name="Shape 450"/>
            <p:cNvSpPr txBox="1"/>
            <p:nvPr/>
          </p:nvSpPr>
          <p:spPr>
            <a:xfrm>
              <a:off x="863800" y="368300"/>
              <a:ext cx="9509911" cy="553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3000">
                  <a:solidFill>
                    <a:schemeClr val="tx1"/>
                  </a:solidFill>
                  <a:latin typeface="Roboto"/>
                  <a:ea typeface="Roboto"/>
                  <a:cs typeface="Roboto"/>
                </a:rPr>
                <a:t>Повышение комфорта пребывания в поликлинике</a:t>
              </a:r>
              <a:endParaRPr sz="3000">
                <a:solidFill>
                  <a:srgbClr val="1B2E51"/>
                </a:solidFill>
                <a:latin typeface="Arial"/>
                <a:ea typeface="Arial"/>
                <a:cs typeface="Arial"/>
              </a:endParaRPr>
            </a:p>
          </p:txBody>
        </p:sp>
        <p:pic>
          <p:nvPicPr>
            <p:cNvPr id="452" name="Picture 452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3"/>
                </a:ext>
              </a:extLst>
            </a:blip>
            <a:stretch/>
          </p:blipFill>
          <p:spPr>
            <a:xfrm rot="17712767">
              <a:off x="578088" y="519827"/>
              <a:ext cx="336318" cy="351103"/>
            </a:xfrm>
            <a:prstGeom prst="rect">
              <a:avLst/>
            </a:prstGeom>
          </p:spPr>
        </p:pic>
        <p:pic>
          <p:nvPicPr>
            <p:cNvPr id="454" name="Picture 454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4"/>
                </a:ext>
              </a:extLst>
            </a:blip>
            <a:stretch/>
          </p:blipFill>
          <p:spPr>
            <a:xfrm>
              <a:off x="10456152" y="545907"/>
              <a:ext cx="1364438" cy="404417"/>
            </a:xfrm>
            <a:prstGeom prst="rect">
              <a:avLst/>
            </a:prstGeom>
          </p:spPr>
        </p:pic>
      </p:grpSp>
      <p:sp>
        <p:nvSpPr>
          <p:cNvPr id="455" name="Shape 455"/>
          <p:cNvSpPr/>
          <p:nvPr/>
        </p:nvSpPr>
        <p:spPr>
          <a:xfrm>
            <a:off x="695400" y="1317752"/>
            <a:ext cx="10881147" cy="3693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С целью исключения неудобств для пациентов:</a:t>
            </a:r>
          </a:p>
        </p:txBody>
      </p:sp>
      <p:sp>
        <p:nvSpPr>
          <p:cNvPr id="456" name="Shape 456"/>
          <p:cNvSpPr/>
          <p:nvPr/>
        </p:nvSpPr>
        <p:spPr>
          <a:xfrm>
            <a:off x="1015976" y="1796827"/>
            <a:ext cx="4455066" cy="307776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14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Нахождения больных в одной зоне со здоровыми</a:t>
            </a:r>
          </a:p>
        </p:txBody>
      </p:sp>
      <p:sp>
        <p:nvSpPr>
          <p:cNvPr id="457" name="Shape 457"/>
          <p:cNvSpPr/>
          <p:nvPr/>
        </p:nvSpPr>
        <p:spPr>
          <a:xfrm>
            <a:off x="775272" y="1826491"/>
            <a:ext cx="216023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1013935" y="2214347"/>
            <a:ext cx="3791422" cy="307776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14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Нехватки посадочных мест для ожидания</a:t>
            </a:r>
          </a:p>
        </p:txBody>
      </p:sp>
      <p:sp>
        <p:nvSpPr>
          <p:cNvPr id="459" name="Shape 459"/>
          <p:cNvSpPr/>
          <p:nvPr/>
        </p:nvSpPr>
        <p:spPr>
          <a:xfrm>
            <a:off x="775272" y="2242221"/>
            <a:ext cx="216023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1015976" y="2654773"/>
            <a:ext cx="6096000" cy="307776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/>
          <a:p>
            <a:pPr marL="0" indent="0" algn="l"/>
            <a:r>
              <a:rPr sz="14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Отсутствия информации о движении очереди на прием</a:t>
            </a:r>
          </a:p>
        </p:txBody>
      </p:sp>
      <p:sp>
        <p:nvSpPr>
          <p:cNvPr id="461" name="Shape 461"/>
          <p:cNvSpPr/>
          <p:nvPr/>
        </p:nvSpPr>
        <p:spPr>
          <a:xfrm>
            <a:off x="775272" y="2676503"/>
            <a:ext cx="216023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1005515" y="3088284"/>
            <a:ext cx="10571032" cy="30777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4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Отсутствия 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463" name="Shape 463"/>
          <p:cNvSpPr/>
          <p:nvPr/>
        </p:nvSpPr>
        <p:spPr>
          <a:xfrm>
            <a:off x="775272" y="3106075"/>
            <a:ext cx="216023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4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Создание достаточного количества посадочных мест для ожидания приема</a:t>
            </a:r>
          </a:p>
        </p:txBody>
      </p:sp>
      <p:pic>
        <p:nvPicPr>
          <p:cNvPr id="466" name="Picture 466"/>
          <p:cNvPicPr/>
          <p:nvPr/>
        </p:nvPicPr>
        <p:blipFill>
          <a:blip r:embed="rId5"/>
          <a:stretch/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467" name="Shape 467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4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Разделение потоков здоровых </a:t>
            </a:r>
          </a:p>
          <a:p>
            <a:pPr marL="0" indent="0" algn="l"/>
            <a:r>
              <a:rPr sz="14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 болеющих пациентов</a:t>
            </a:r>
          </a:p>
        </p:txBody>
      </p:sp>
      <p:pic>
        <p:nvPicPr>
          <p:cNvPr id="469" name="Picture 469"/>
          <p:cNvPicPr/>
          <p:nvPr/>
        </p:nvPicPr>
        <p:blipFill>
          <a:blip r:embed="rId6"/>
          <a:stretch/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470" name="Shape 470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4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Визуальный контроль пациентов, </a:t>
            </a:r>
          </a:p>
          <a:p>
            <a:pPr marL="0" indent="0" algn="l"/>
            <a:r>
              <a:rPr sz="14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находящихся в очереди</a:t>
            </a:r>
          </a:p>
        </p:txBody>
      </p:sp>
      <p:pic>
        <p:nvPicPr>
          <p:cNvPr id="472" name="Picture 472"/>
          <p:cNvPicPr/>
          <p:nvPr/>
        </p:nvPicPr>
        <p:blipFill>
          <a:blip r:embed="rId7"/>
          <a:stretch/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473" name="Shape 473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4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Информирование пациентов о движении «живой» очереди через информационное табло</a:t>
            </a:r>
          </a:p>
        </p:txBody>
      </p:sp>
      <p:pic>
        <p:nvPicPr>
          <p:cNvPr id="475" name="Picture 475"/>
          <p:cNvPicPr/>
          <p:nvPr/>
        </p:nvPicPr>
        <p:blipFill>
          <a:blip r:embed="rId8"/>
          <a:stretch/>
        </p:blipFill>
        <p:spPr>
          <a:xfrm>
            <a:off x="5825903" y="4931545"/>
            <a:ext cx="702145" cy="700773"/>
          </a:xfrm>
          <a:prstGeom prst="rect">
            <a:avLst/>
          </a:prstGeom>
        </p:spPr>
      </p:pic>
      <p:sp>
        <p:nvSpPr>
          <p:cNvPr id="476" name="Shape 476"/>
          <p:cNvSpPr/>
          <p:nvPr/>
        </p:nvSpPr>
        <p:spPr>
          <a:xfrm>
            <a:off x="688534" y="4461771"/>
            <a:ext cx="10881147" cy="30777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4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Положительный эффект от организации зон комфортного ожидания:</a:t>
            </a:r>
          </a:p>
        </p:txBody>
      </p:sp>
      <p:sp>
        <p:nvSpPr>
          <p:cNvPr id="477" name="Shape 477"/>
          <p:cNvSpPr/>
          <p:nvPr/>
        </p:nvSpPr>
        <p:spPr>
          <a:xfrm>
            <a:off x="706604" y="3919536"/>
            <a:ext cx="10571032" cy="3693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Организованы зоны комфортного ожидания приема дежурного врача</a:t>
            </a:r>
          </a:p>
        </p:txBody>
      </p:sp>
      <p:sp>
        <p:nvSpPr>
          <p:cNvPr id="478" name="Shape 47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Shape 48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82" name="Picture 482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83" name="Shape 483"/>
            <p:cNvSpPr/>
            <p:nvPr/>
          </p:nvSpPr>
          <p:spPr>
            <a:xfrm>
              <a:off x="603250" y="954047"/>
              <a:ext cx="9283700" cy="17999"/>
            </a:xfrm>
            <a:prstGeom prst="rect">
              <a:avLst/>
            </a:prstGeom>
            <a:solidFill>
              <a:srgbClr val="1B2E5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4" name="Shape 484"/>
            <p:cNvSpPr txBox="1"/>
            <p:nvPr/>
          </p:nvSpPr>
          <p:spPr>
            <a:xfrm>
              <a:off x="823657" y="413710"/>
              <a:ext cx="9959951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2800">
                  <a:solidFill>
                    <a:schemeClr val="tx1"/>
                  </a:solidFill>
                  <a:latin typeface="Roboto"/>
                  <a:ea typeface="Roboto"/>
                  <a:cs typeface="Roboto"/>
                </a:rPr>
                <a:t>Работа по рассмотрению жалоб и обращений граждан</a:t>
              </a:r>
            </a:p>
          </p:txBody>
        </p:sp>
        <p:pic>
          <p:nvPicPr>
            <p:cNvPr id="486" name="Picture 486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3"/>
                </a:ext>
              </a:extLst>
            </a:blip>
            <a:stretch/>
          </p:blipFill>
          <p:spPr>
            <a:xfrm rot="17712767">
              <a:off x="578088" y="519827"/>
              <a:ext cx="336318" cy="351103"/>
            </a:xfrm>
            <a:prstGeom prst="rect">
              <a:avLst/>
            </a:prstGeom>
          </p:spPr>
        </p:pic>
        <p:pic>
          <p:nvPicPr>
            <p:cNvPr id="488" name="Picture 488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4"/>
                </a:ext>
              </a:extLst>
            </a:blip>
            <a:stretch/>
          </p:blipFill>
          <p:spPr>
            <a:xfrm>
              <a:off x="10456152" y="545907"/>
              <a:ext cx="1364438" cy="404417"/>
            </a:xfrm>
            <a:prstGeom prst="rect">
              <a:avLst/>
            </a:prstGeom>
          </p:spPr>
        </p:pic>
      </p:grpSp>
      <p:sp>
        <p:nvSpPr>
          <p:cNvPr id="489" name="Shape 489"/>
          <p:cNvSpPr/>
          <p:nvPr/>
        </p:nvSpPr>
        <p:spPr>
          <a:xfrm>
            <a:off x="767408" y="1196752"/>
            <a:ext cx="10801350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0" name="Shape 490"/>
          <p:cNvSpPr txBox="1"/>
          <p:nvPr/>
        </p:nvSpPr>
        <p:spPr>
          <a:xfrm>
            <a:off x="2927648" y="4845467"/>
            <a:ext cx="8136905" cy="1567501"/>
          </a:xfrm>
          <a:prstGeom prst="rect">
            <a:avLst/>
          </a:prstGeom>
        </p:spPr>
        <p:txBody>
          <a:bodyPr vert="horz" lIns="91440" tIns="45720" rIns="91440" bIns="45720" anchor="b">
            <a:normAutofit fontScale="92500"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>
              <a:spcAft>
                <a:spcPts val="600"/>
              </a:spcAft>
              <a:buFont typeface="Arial"/>
              <a:buChar char="•"/>
            </a:pPr>
            <a:r>
              <a:rPr sz="1600">
                <a:latin typeface="Roboto"/>
                <a:ea typeface="Roboto"/>
                <a:cs typeface="Roboto"/>
              </a:rPr>
              <a:t>Все обращения рассматриваются 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/>
              <a:buChar char="•"/>
            </a:pPr>
            <a:r>
              <a:rPr sz="1600">
                <a:latin typeface="Roboto"/>
                <a:ea typeface="Roboto"/>
                <a:cs typeface="Roboto"/>
              </a:rPr>
              <a:t>В случае негативного содержания обращения, специалисты поликлиники вступают </a:t>
            </a:r>
            <a:br>
              <a:rPr sz="1600">
                <a:latin typeface="Roboto"/>
                <a:ea typeface="Roboto"/>
                <a:cs typeface="Roboto"/>
              </a:rPr>
            </a:br>
            <a:r>
              <a:rPr sz="1600">
                <a:latin typeface="Roboto"/>
                <a:ea typeface="Roboto"/>
                <a:cs typeface="Roboto"/>
              </a:rPr>
              <a:t>в диалог с официальным представителем пациента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/>
              <a:buChar char="•"/>
            </a:pPr>
            <a:r>
              <a:rPr sz="1600">
                <a:latin typeface="Roboto"/>
                <a:ea typeface="Roboto"/>
                <a:cs typeface="Roboto"/>
              </a:rPr>
              <a:t>Изучаются предложения граждан по улучшению работы поликлиники, руководство использует обратную связь для совершенствования оказания медицинской помощи</a:t>
            </a:r>
          </a:p>
        </p:txBody>
      </p:sp>
      <p:pic>
        <p:nvPicPr>
          <p:cNvPr id="492" name="Picture 492"/>
          <p:cNvPicPr/>
          <p:nvPr/>
        </p:nvPicPr>
        <p:blipFill>
          <a:blip r:embed="rId5"/>
          <a:stretch/>
        </p:blipFill>
        <p:spPr>
          <a:xfrm>
            <a:off x="1022441" y="4845468"/>
            <a:ext cx="1502324" cy="1502324"/>
          </a:xfrm>
          <a:prstGeom prst="rect">
            <a:avLst/>
          </a:prstGeom>
        </p:spPr>
      </p:pic>
      <p:sp>
        <p:nvSpPr>
          <p:cNvPr id="493" name="Shape 493"/>
          <p:cNvSpPr/>
          <p:nvPr/>
        </p:nvSpPr>
        <p:spPr>
          <a:xfrm>
            <a:off x="4871864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7392293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9691982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2639616" y="1844824"/>
            <a:ext cx="1440159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7" name="Shape 497"/>
          <p:cNvSpPr txBox="1"/>
          <p:nvPr/>
        </p:nvSpPr>
        <p:spPr>
          <a:xfrm>
            <a:off x="4871864" y="2416601"/>
            <a:ext cx="1440160" cy="54165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400">
                <a:latin typeface="Roboto"/>
                <a:ea typeface="Roboto"/>
                <a:cs typeface="Roboto"/>
              </a:rPr>
              <a:t>ДГП № 91 Филиал 1</a:t>
            </a:r>
          </a:p>
        </p:txBody>
      </p:sp>
      <p:sp>
        <p:nvSpPr>
          <p:cNvPr id="498" name="Shape 498"/>
          <p:cNvSpPr txBox="1"/>
          <p:nvPr/>
        </p:nvSpPr>
        <p:spPr>
          <a:xfrm>
            <a:off x="2639616" y="2963306"/>
            <a:ext cx="1440159" cy="8833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800">
                <a:latin typeface="Roboto"/>
                <a:ea typeface="Roboto"/>
                <a:cs typeface="Roboto"/>
              </a:rPr>
              <a:t>32</a:t>
            </a:r>
          </a:p>
        </p:txBody>
      </p:sp>
      <p:sp>
        <p:nvSpPr>
          <p:cNvPr id="499" name="Shape 499"/>
          <p:cNvSpPr txBox="1"/>
          <p:nvPr/>
        </p:nvSpPr>
        <p:spPr>
          <a:xfrm>
            <a:off x="695325" y="3136087"/>
            <a:ext cx="1800275" cy="47297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600">
                <a:latin typeface="Roboto"/>
                <a:ea typeface="Roboto"/>
                <a:cs typeface="Roboto"/>
              </a:rPr>
              <a:t>Число обращений </a:t>
            </a:r>
          </a:p>
          <a:p>
            <a:pPr algn="ctr"/>
            <a:r>
              <a:rPr sz="1600">
                <a:latin typeface="Roboto"/>
                <a:ea typeface="Roboto"/>
                <a:cs typeface="Roboto"/>
              </a:rPr>
              <a:t>за 2022 год</a:t>
            </a:r>
          </a:p>
          <a:p>
            <a:pPr algn="ctr"/>
            <a:endParaRPr sz="1600">
              <a:latin typeface="Roboto"/>
              <a:ea typeface="Roboto"/>
              <a:cs typeface="Roboto"/>
            </a:endParaRPr>
          </a:p>
          <a:p>
            <a:pPr algn="ctr"/>
            <a:r>
              <a:rPr sz="1600">
                <a:latin typeface="Roboto"/>
                <a:ea typeface="Roboto"/>
                <a:cs typeface="Roboto"/>
              </a:rPr>
              <a:t>всего </a:t>
            </a:r>
            <a:r>
              <a:rPr sz="2000">
                <a:latin typeface="Roboto"/>
                <a:ea typeface="Roboto"/>
                <a:cs typeface="Roboto"/>
              </a:rPr>
              <a:t>289</a:t>
            </a:r>
            <a:endParaRPr sz="1600">
              <a:latin typeface="Roboto"/>
              <a:ea typeface="Roboto"/>
              <a:cs typeface="Roboto"/>
            </a:endParaRPr>
          </a:p>
        </p:txBody>
      </p:sp>
      <p:sp>
        <p:nvSpPr>
          <p:cNvPr id="500" name="Shape 500"/>
          <p:cNvSpPr txBox="1"/>
          <p:nvPr/>
        </p:nvSpPr>
        <p:spPr>
          <a:xfrm>
            <a:off x="4871864" y="2963306"/>
            <a:ext cx="1440160" cy="8833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800">
                <a:latin typeface="Roboto"/>
                <a:ea typeface="Roboto"/>
                <a:cs typeface="Roboto"/>
              </a:rPr>
              <a:t>83</a:t>
            </a:r>
            <a:endParaRPr sz="1200">
              <a:latin typeface="Roboto"/>
              <a:ea typeface="Roboto"/>
              <a:cs typeface="Roboto"/>
            </a:endParaRPr>
          </a:p>
        </p:txBody>
      </p:sp>
      <p:sp>
        <p:nvSpPr>
          <p:cNvPr id="501" name="Shape 501"/>
          <p:cNvSpPr txBox="1"/>
          <p:nvPr/>
        </p:nvSpPr>
        <p:spPr>
          <a:xfrm>
            <a:off x="7392293" y="2963306"/>
            <a:ext cx="1440160" cy="8833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800">
                <a:latin typeface="Roboto"/>
                <a:ea typeface="Roboto"/>
                <a:cs typeface="Roboto"/>
              </a:rPr>
              <a:t>88</a:t>
            </a:r>
            <a:endParaRPr sz="1200">
              <a:latin typeface="Roboto"/>
              <a:ea typeface="Roboto"/>
              <a:cs typeface="Roboto"/>
            </a:endParaRPr>
          </a:p>
        </p:txBody>
      </p:sp>
      <p:sp>
        <p:nvSpPr>
          <p:cNvPr id="502" name="Shape 502"/>
          <p:cNvSpPr txBox="1"/>
          <p:nvPr/>
        </p:nvSpPr>
        <p:spPr>
          <a:xfrm>
            <a:off x="9692057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800">
                <a:latin typeface="Roboto"/>
                <a:ea typeface="Roboto"/>
                <a:cs typeface="Roboto"/>
              </a:rPr>
              <a:t>86</a:t>
            </a:r>
            <a:endParaRPr sz="1200">
              <a:latin typeface="Roboto"/>
              <a:ea typeface="Roboto"/>
              <a:cs typeface="Roboto"/>
            </a:endParaRPr>
          </a:p>
        </p:txBody>
      </p:sp>
      <p:sp>
        <p:nvSpPr>
          <p:cNvPr id="503" name="Shape 503"/>
          <p:cNvSpPr txBox="1"/>
          <p:nvPr/>
        </p:nvSpPr>
        <p:spPr>
          <a:xfrm>
            <a:off x="2639616" y="2416601"/>
            <a:ext cx="1440159" cy="54165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400">
                <a:latin typeface="Roboto"/>
                <a:ea typeface="Roboto"/>
                <a:cs typeface="Roboto"/>
              </a:rPr>
              <a:t>ДГП № 91</a:t>
            </a:r>
          </a:p>
          <a:p>
            <a:r>
              <a:rPr sz="1400">
                <a:latin typeface="Roboto"/>
                <a:ea typeface="Roboto"/>
                <a:cs typeface="Roboto"/>
              </a:rPr>
              <a:t>Гл. здание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x="7392144" y="2416601"/>
            <a:ext cx="1440160" cy="54165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400">
                <a:latin typeface="Roboto"/>
                <a:ea typeface="Roboto"/>
                <a:cs typeface="Roboto"/>
              </a:rPr>
              <a:t>ДГП № 91 </a:t>
            </a:r>
          </a:p>
          <a:p>
            <a:r>
              <a:rPr sz="1400">
                <a:latin typeface="Roboto"/>
                <a:ea typeface="Roboto"/>
                <a:cs typeface="Roboto"/>
              </a:rPr>
              <a:t>Филиал 2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9696400" y="2416601"/>
            <a:ext cx="1440160" cy="54165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400">
                <a:latin typeface="Roboto"/>
                <a:ea typeface="Roboto"/>
                <a:cs typeface="Roboto"/>
              </a:rPr>
              <a:t>ДГП № 91 </a:t>
            </a:r>
          </a:p>
          <a:p>
            <a:r>
              <a:rPr sz="1400">
                <a:latin typeface="Roboto"/>
                <a:ea typeface="Roboto"/>
                <a:cs typeface="Roboto"/>
              </a:rPr>
              <a:t>Филиал 3</a:t>
            </a:r>
          </a:p>
        </p:txBody>
      </p:sp>
      <p:sp>
        <p:nvSpPr>
          <p:cNvPr id="506" name="Shape 506"/>
          <p:cNvSpPr/>
          <p:nvPr/>
        </p:nvSpPr>
        <p:spPr>
          <a:xfrm>
            <a:off x="2762151" y="1413043"/>
            <a:ext cx="885576" cy="885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08" name="Picture 508"/>
          <p:cNvPicPr/>
          <p:nvPr/>
        </p:nvPicPr>
        <p:blipFill>
          <a:blip r:embed="rId6"/>
          <a:stretch/>
        </p:blipFill>
        <p:spPr>
          <a:xfrm>
            <a:off x="2927041" y="1577933"/>
            <a:ext cx="555796" cy="555797"/>
          </a:xfrm>
          <a:prstGeom prst="rect">
            <a:avLst/>
          </a:prstGeom>
        </p:spPr>
      </p:pic>
      <p:sp>
        <p:nvSpPr>
          <p:cNvPr id="509" name="Shape 509"/>
          <p:cNvSpPr/>
          <p:nvPr/>
        </p:nvSpPr>
        <p:spPr>
          <a:xfrm>
            <a:off x="4996036" y="1413043"/>
            <a:ext cx="885576" cy="885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7511633" y="1413043"/>
            <a:ext cx="885576" cy="885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1" name="Shape 511"/>
          <p:cNvSpPr/>
          <p:nvPr/>
        </p:nvSpPr>
        <p:spPr>
          <a:xfrm>
            <a:off x="9817508" y="1413043"/>
            <a:ext cx="885576" cy="885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13" name="Picture 513"/>
          <p:cNvPicPr/>
          <p:nvPr/>
        </p:nvPicPr>
        <p:blipFill>
          <a:blip r:embed="rId7"/>
          <a:stretch/>
        </p:blipFill>
        <p:spPr>
          <a:xfrm>
            <a:off x="5197749" y="1614756"/>
            <a:ext cx="482150" cy="482149"/>
          </a:xfrm>
          <a:prstGeom prst="rect">
            <a:avLst/>
          </a:prstGeom>
        </p:spPr>
      </p:pic>
      <p:pic>
        <p:nvPicPr>
          <p:cNvPr id="515" name="Picture 515"/>
          <p:cNvPicPr/>
          <p:nvPr/>
        </p:nvPicPr>
        <p:blipFill>
          <a:blip r:embed="rId7"/>
          <a:stretch/>
        </p:blipFill>
        <p:spPr>
          <a:xfrm>
            <a:off x="7707439" y="1614756"/>
            <a:ext cx="482149" cy="482149"/>
          </a:xfrm>
          <a:prstGeom prst="rect">
            <a:avLst/>
          </a:prstGeom>
        </p:spPr>
      </p:pic>
      <p:pic>
        <p:nvPicPr>
          <p:cNvPr id="517" name="Picture 517"/>
          <p:cNvPicPr/>
          <p:nvPr/>
        </p:nvPicPr>
        <p:blipFill>
          <a:blip r:embed="rId7"/>
          <a:stretch/>
        </p:blipFill>
        <p:spPr>
          <a:xfrm>
            <a:off x="10029282" y="1614756"/>
            <a:ext cx="482149" cy="482149"/>
          </a:xfrm>
          <a:prstGeom prst="rect">
            <a:avLst/>
          </a:prstGeom>
        </p:spPr>
      </p:pic>
      <p:sp>
        <p:nvSpPr>
          <p:cNvPr id="518" name="Shape 5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Shape 52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22" name="Picture 522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23" name="Shape 523"/>
            <p:cNvSpPr/>
            <p:nvPr/>
          </p:nvSpPr>
          <p:spPr>
            <a:xfrm>
              <a:off x="603250" y="954047"/>
              <a:ext cx="9283700" cy="17999"/>
            </a:xfrm>
            <a:prstGeom prst="rect">
              <a:avLst/>
            </a:prstGeom>
            <a:solidFill>
              <a:srgbClr val="1B2E5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4" name="Shape 524"/>
            <p:cNvSpPr txBox="1"/>
            <p:nvPr/>
          </p:nvSpPr>
          <p:spPr>
            <a:xfrm>
              <a:off x="1163344" y="368300"/>
              <a:ext cx="8921398" cy="553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3000">
                  <a:solidFill>
                    <a:schemeClr val="tx1"/>
                  </a:solidFill>
                  <a:latin typeface="Roboto"/>
                  <a:ea typeface="Roboto"/>
                  <a:cs typeface="Roboto"/>
                </a:rPr>
                <a:t>Оборудование поликлиники</a:t>
              </a:r>
            </a:p>
          </p:txBody>
        </p:sp>
        <p:pic>
          <p:nvPicPr>
            <p:cNvPr id="526" name="Picture 526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3"/>
                </a:ext>
              </a:extLst>
            </a:blip>
            <a:stretch/>
          </p:blipFill>
          <p:spPr>
            <a:xfrm rot="17712767">
              <a:off x="578088" y="519827"/>
              <a:ext cx="336318" cy="351103"/>
            </a:xfrm>
            <a:prstGeom prst="rect">
              <a:avLst/>
            </a:prstGeom>
          </p:spPr>
        </p:pic>
        <p:pic>
          <p:nvPicPr>
            <p:cNvPr id="528" name="Picture 528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4"/>
                </a:ext>
              </a:extLst>
            </a:blip>
            <a:stretch/>
          </p:blipFill>
          <p:spPr>
            <a:xfrm>
              <a:off x="10456152" y="545907"/>
              <a:ext cx="1364438" cy="404417"/>
            </a:xfrm>
            <a:prstGeom prst="rect">
              <a:avLst/>
            </a:prstGeom>
          </p:spPr>
        </p:pic>
      </p:grpSp>
      <p:pic>
        <p:nvPicPr>
          <p:cNvPr id="530" name="Picture 530"/>
          <p:cNvPicPr/>
          <p:nvPr/>
        </p:nvPicPr>
        <p:blipFill>
          <a:blip r:embed="rId5"/>
          <a:stretch/>
        </p:blipFill>
        <p:spPr>
          <a:xfrm>
            <a:off x="6166411" y="1371901"/>
            <a:ext cx="3791744" cy="5086246"/>
          </a:xfrm>
          <a:prstGeom prst="rect">
            <a:avLst/>
          </a:prstGeom>
        </p:spPr>
      </p:pic>
      <p:sp>
        <p:nvSpPr>
          <p:cNvPr id="531" name="Shape 531"/>
          <p:cNvSpPr/>
          <p:nvPr/>
        </p:nvSpPr>
        <p:spPr>
          <a:xfrm>
            <a:off x="695324" y="1556792"/>
            <a:ext cx="4320556" cy="453650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911424" y="1457401"/>
            <a:ext cx="5328592" cy="4203847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lvl="0">
              <a:lnSpc>
                <a:spcPct val="130000"/>
              </a:lnSpc>
            </a:pPr>
            <a:r>
              <a:rPr sz="1400">
                <a:latin typeface="Roboto"/>
                <a:ea typeface="Roboto"/>
                <a:cs typeface="Roboto"/>
              </a:rPr>
              <a:t>КТ 			</a:t>
            </a:r>
            <a:r>
              <a:rPr sz="1400"/>
              <a:t>─</a:t>
            </a:r>
            <a:endParaRPr sz="1400">
              <a:latin typeface="Roboto"/>
              <a:ea typeface="Roboto"/>
              <a:cs typeface="Roboto"/>
            </a:endParaRPr>
          </a:p>
          <a:p>
            <a:pPr lvl="0">
              <a:lnSpc>
                <a:spcPct val="130000"/>
              </a:lnSpc>
            </a:pPr>
            <a:r>
              <a:rPr sz="1400">
                <a:latin typeface="Roboto"/>
                <a:ea typeface="Roboto"/>
                <a:cs typeface="Roboto"/>
              </a:rPr>
              <a:t>МРТ 			</a:t>
            </a:r>
            <a:r>
              <a:rPr sz="1400"/>
              <a:t>─</a:t>
            </a:r>
            <a:endParaRPr sz="1400">
              <a:latin typeface="Roboto"/>
              <a:ea typeface="Roboto"/>
              <a:cs typeface="Roboto"/>
            </a:endParaRPr>
          </a:p>
          <a:p>
            <a:pPr lvl="0">
              <a:lnSpc>
                <a:spcPct val="130000"/>
              </a:lnSpc>
            </a:pPr>
            <a:r>
              <a:rPr sz="1400">
                <a:latin typeface="Roboto"/>
                <a:ea typeface="Roboto"/>
                <a:cs typeface="Roboto"/>
              </a:rPr>
              <a:t>Денситометры 		</a:t>
            </a:r>
            <a:r>
              <a:rPr sz="1400"/>
              <a:t>─</a:t>
            </a:r>
            <a:endParaRPr sz="1400">
              <a:latin typeface="Roboto"/>
              <a:ea typeface="Roboto"/>
              <a:cs typeface="Roboto"/>
            </a:endParaRPr>
          </a:p>
          <a:p>
            <a:pPr lvl="0">
              <a:lnSpc>
                <a:spcPct val="130000"/>
              </a:lnSpc>
            </a:pPr>
            <a:r>
              <a:rPr sz="1400">
                <a:latin typeface="Roboto"/>
                <a:ea typeface="Roboto"/>
                <a:cs typeface="Roboto"/>
              </a:rPr>
              <a:t>Рентгены 		2 ед.</a:t>
            </a:r>
          </a:p>
          <a:p>
            <a:pPr lvl="0">
              <a:lnSpc>
                <a:spcPct val="130000"/>
              </a:lnSpc>
            </a:pPr>
            <a:r>
              <a:rPr sz="1400">
                <a:latin typeface="Roboto"/>
                <a:ea typeface="Roboto"/>
                <a:cs typeface="Roboto"/>
              </a:rPr>
              <a:t>Флюорографы 		</a:t>
            </a:r>
            <a:r>
              <a:rPr sz="1400">
                <a:latin typeface="Calibri"/>
                <a:ea typeface="Calibri"/>
                <a:cs typeface="Calibri"/>
              </a:rPr>
              <a:t>─</a:t>
            </a:r>
            <a:endParaRPr sz="1400">
              <a:latin typeface="Roboto"/>
              <a:ea typeface="Roboto"/>
              <a:cs typeface="Roboto"/>
            </a:endParaRPr>
          </a:p>
          <a:p>
            <a:pPr lvl="0">
              <a:lnSpc>
                <a:spcPct val="130000"/>
              </a:lnSpc>
            </a:pPr>
            <a:r>
              <a:rPr sz="1400">
                <a:latin typeface="Roboto"/>
                <a:ea typeface="Roboto"/>
                <a:cs typeface="Roboto"/>
              </a:rPr>
              <a:t>УЗИ 			16 ед.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sz="1400">
                <a:latin typeface="Roboto"/>
                <a:ea typeface="Roboto"/>
                <a:cs typeface="Roboto"/>
              </a:rPr>
              <a:t>      Из них экспертного класса 	6 ед.</a:t>
            </a:r>
          </a:p>
          <a:p>
            <a:pPr lvl="0">
              <a:lnSpc>
                <a:spcPct val="130000"/>
              </a:lnSpc>
            </a:pPr>
            <a:r>
              <a:rPr sz="1400">
                <a:latin typeface="Roboto"/>
                <a:ea typeface="Roboto"/>
                <a:cs typeface="Roboto"/>
              </a:rPr>
              <a:t>Холтер 			3 ед.</a:t>
            </a:r>
          </a:p>
          <a:p>
            <a:pPr lvl="0">
              <a:lnSpc>
                <a:spcPct val="130000"/>
              </a:lnSpc>
            </a:pPr>
            <a:r>
              <a:rPr sz="1400">
                <a:latin typeface="Roboto"/>
                <a:ea typeface="Roboto"/>
                <a:cs typeface="Roboto"/>
              </a:rPr>
              <a:t>СМАД 			2 ед.</a:t>
            </a:r>
          </a:p>
          <a:p>
            <a:pPr lvl="0">
              <a:lnSpc>
                <a:spcPct val="130000"/>
              </a:lnSpc>
            </a:pPr>
            <a:r>
              <a:rPr sz="1400">
                <a:latin typeface="Roboto"/>
                <a:ea typeface="Roboto"/>
                <a:cs typeface="Roboto"/>
              </a:rPr>
              <a:t>Спирограф 		2 ед.</a:t>
            </a:r>
          </a:p>
          <a:p>
            <a:pPr lvl="0">
              <a:lnSpc>
                <a:spcPct val="130000"/>
              </a:lnSpc>
            </a:pPr>
            <a:r>
              <a:rPr sz="1400">
                <a:latin typeface="Roboto"/>
                <a:ea typeface="Roboto"/>
                <a:cs typeface="Roboto"/>
              </a:rPr>
              <a:t>Эндоскопическая стойка ФГДЭС  1ед </a:t>
            </a:r>
          </a:p>
        </p:txBody>
      </p:sp>
      <p:sp>
        <p:nvSpPr>
          <p:cNvPr id="533" name="Shape 5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Shape 53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7" name="Picture 537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38" name="Shape 538"/>
            <p:cNvSpPr/>
            <p:nvPr/>
          </p:nvSpPr>
          <p:spPr>
            <a:xfrm>
              <a:off x="603250" y="954047"/>
              <a:ext cx="9283700" cy="17999"/>
            </a:xfrm>
            <a:prstGeom prst="rect">
              <a:avLst/>
            </a:prstGeom>
            <a:solidFill>
              <a:srgbClr val="1B2E5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9" name="Shape 539"/>
            <p:cNvSpPr txBox="1"/>
            <p:nvPr/>
          </p:nvSpPr>
          <p:spPr>
            <a:xfrm>
              <a:off x="1163344" y="368300"/>
              <a:ext cx="8921398" cy="553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3000">
                  <a:solidFill>
                    <a:schemeClr val="tx1"/>
                  </a:solidFill>
                  <a:latin typeface="Roboto"/>
                  <a:ea typeface="Roboto"/>
                  <a:cs typeface="Roboto"/>
                </a:rPr>
                <a:t>Профили медицинской помощи</a:t>
              </a:r>
            </a:p>
          </p:txBody>
        </p:sp>
        <p:pic>
          <p:nvPicPr>
            <p:cNvPr id="541" name="Picture 541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3"/>
                </a:ext>
              </a:extLst>
            </a:blip>
            <a:stretch/>
          </p:blipFill>
          <p:spPr>
            <a:xfrm rot="17712767">
              <a:off x="578088" y="519827"/>
              <a:ext cx="336318" cy="351103"/>
            </a:xfrm>
            <a:prstGeom prst="rect">
              <a:avLst/>
            </a:prstGeom>
          </p:spPr>
        </p:pic>
        <p:pic>
          <p:nvPicPr>
            <p:cNvPr id="543" name="Picture 543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4"/>
                </a:ext>
              </a:extLst>
            </a:blip>
            <a:stretch/>
          </p:blipFill>
          <p:spPr>
            <a:xfrm>
              <a:off x="10456152" y="545907"/>
              <a:ext cx="1364438" cy="404417"/>
            </a:xfrm>
            <a:prstGeom prst="rect">
              <a:avLst/>
            </a:prstGeom>
          </p:spPr>
        </p:pic>
      </p:grpSp>
      <p:sp>
        <p:nvSpPr>
          <p:cNvPr id="544" name="Shape 544"/>
          <p:cNvSpPr/>
          <p:nvPr/>
        </p:nvSpPr>
        <p:spPr>
          <a:xfrm>
            <a:off x="5159896" y="1556792"/>
            <a:ext cx="6336779" cy="496855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5015880" y="1556792"/>
            <a:ext cx="3240360" cy="504056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sz="1400">
                <a:latin typeface="Roboto"/>
                <a:ea typeface="Roboto"/>
                <a:cs typeface="Roboto"/>
              </a:rPr>
              <a:t>педиатрия</a:t>
            </a:r>
          </a:p>
          <a:p>
            <a:r>
              <a:rPr sz="1400">
                <a:latin typeface="Roboto"/>
                <a:ea typeface="Roboto"/>
                <a:cs typeface="Roboto"/>
              </a:rPr>
              <a:t>акушерство и гинекология</a:t>
            </a:r>
          </a:p>
          <a:p>
            <a:r>
              <a:rPr sz="1400">
                <a:latin typeface="Roboto"/>
                <a:ea typeface="Roboto"/>
                <a:cs typeface="Roboto"/>
              </a:rPr>
              <a:t>аллергология  и иммунология</a:t>
            </a:r>
          </a:p>
          <a:p>
            <a:r>
              <a:rPr sz="1400">
                <a:latin typeface="Roboto"/>
                <a:ea typeface="Roboto"/>
                <a:cs typeface="Roboto"/>
              </a:rPr>
              <a:t>гастроэнтерология</a:t>
            </a:r>
          </a:p>
          <a:p>
            <a:r>
              <a:rPr sz="1400">
                <a:latin typeface="Roboto"/>
                <a:ea typeface="Roboto"/>
                <a:cs typeface="Roboto"/>
              </a:rPr>
              <a:t>детская кардиология</a:t>
            </a:r>
          </a:p>
          <a:p>
            <a:r>
              <a:rPr sz="1400">
                <a:latin typeface="Roboto"/>
                <a:ea typeface="Roboto"/>
                <a:cs typeface="Roboto"/>
              </a:rPr>
              <a:t>детская урология-андрология</a:t>
            </a:r>
          </a:p>
          <a:p>
            <a:r>
              <a:rPr sz="1400">
                <a:latin typeface="Roboto"/>
                <a:ea typeface="Roboto"/>
                <a:cs typeface="Roboto"/>
              </a:rPr>
              <a:t>детская хирургия</a:t>
            </a:r>
          </a:p>
          <a:p>
            <a:r>
              <a:rPr sz="1400">
                <a:latin typeface="Roboto"/>
                <a:ea typeface="Roboto"/>
                <a:cs typeface="Roboto"/>
              </a:rPr>
              <a:t>детская эндокринология</a:t>
            </a:r>
          </a:p>
          <a:p>
            <a:r>
              <a:rPr sz="1400">
                <a:latin typeface="Roboto"/>
                <a:ea typeface="Roboto"/>
                <a:cs typeface="Roboto"/>
              </a:rPr>
              <a:t>диетология</a:t>
            </a:r>
          </a:p>
          <a:p>
            <a:r>
              <a:rPr sz="1400">
                <a:latin typeface="Roboto"/>
                <a:ea typeface="Roboto"/>
                <a:cs typeface="Roboto"/>
              </a:rPr>
              <a:t>клиническая лабораторная диагностика</a:t>
            </a:r>
          </a:p>
          <a:p>
            <a:r>
              <a:rPr sz="1400">
                <a:latin typeface="Roboto"/>
                <a:ea typeface="Roboto"/>
                <a:cs typeface="Roboto"/>
              </a:rPr>
              <a:t>лечебная физкультура и спортивная медицина</a:t>
            </a:r>
          </a:p>
          <a:p>
            <a:r>
              <a:rPr sz="1400">
                <a:latin typeface="Roboto"/>
                <a:ea typeface="Roboto"/>
                <a:cs typeface="Roboto"/>
              </a:rPr>
              <a:t>медицинская реабилитация</a:t>
            </a:r>
          </a:p>
          <a:p>
            <a:r>
              <a:rPr sz="1400">
                <a:latin typeface="Roboto"/>
                <a:ea typeface="Roboto"/>
                <a:cs typeface="Roboto"/>
              </a:rPr>
              <a:t>неврология</a:t>
            </a:r>
          </a:p>
          <a:p>
            <a:r>
              <a:rPr sz="1400">
                <a:latin typeface="Roboto"/>
                <a:ea typeface="Roboto"/>
                <a:cs typeface="Roboto"/>
              </a:rPr>
              <a:t>организация здравоохранения и общественного здоровья</a:t>
            </a:r>
          </a:p>
        </p:txBody>
      </p:sp>
      <p:pic>
        <p:nvPicPr>
          <p:cNvPr id="547" name="Picture 547"/>
          <p:cNvPicPr/>
          <p:nvPr/>
        </p:nvPicPr>
        <p:blipFill>
          <a:blip r:embed="rId5"/>
          <a:stretch/>
        </p:blipFill>
        <p:spPr>
          <a:xfrm>
            <a:off x="515786" y="1085598"/>
            <a:ext cx="4032448" cy="5658850"/>
          </a:xfrm>
          <a:prstGeom prst="rect">
            <a:avLst/>
          </a:prstGeom>
        </p:spPr>
      </p:pic>
      <p:sp>
        <p:nvSpPr>
          <p:cNvPr id="548" name="Shape 54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</a:t>
            </a:r>
          </a:p>
        </p:txBody>
      </p:sp>
      <p:sp>
        <p:nvSpPr>
          <p:cNvPr id="549" name="Shape 549"/>
          <p:cNvSpPr txBox="1"/>
          <p:nvPr/>
        </p:nvSpPr>
        <p:spPr>
          <a:xfrm>
            <a:off x="8616280" y="1556792"/>
            <a:ext cx="3240360" cy="532859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sz="1400">
                <a:latin typeface="Roboto"/>
                <a:ea typeface="Roboto"/>
                <a:cs typeface="Roboto"/>
              </a:rPr>
              <a:t>оториноларингология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sz="1400">
                <a:latin typeface="Roboto"/>
                <a:ea typeface="Roboto"/>
                <a:cs typeface="Roboto"/>
              </a:rPr>
              <a:t>офтальмология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sz="1400">
                <a:latin typeface="Roboto"/>
                <a:ea typeface="Roboto"/>
                <a:cs typeface="Roboto"/>
              </a:rPr>
              <a:t>рентгенология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sz="1400">
                <a:latin typeface="Roboto"/>
                <a:ea typeface="Roboto"/>
                <a:cs typeface="Roboto"/>
              </a:rPr>
              <a:t>сурдология-оториноларингология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sz="1400">
                <a:latin typeface="Roboto"/>
                <a:ea typeface="Roboto"/>
                <a:cs typeface="Roboto"/>
              </a:rPr>
              <a:t>травматология и ортопедия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sz="1400">
                <a:latin typeface="Roboto"/>
                <a:ea typeface="Roboto"/>
                <a:cs typeface="Roboto"/>
              </a:rPr>
              <a:t>ультразвуковая диагностика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sz="1400">
                <a:latin typeface="Roboto"/>
                <a:ea typeface="Roboto"/>
                <a:cs typeface="Roboto"/>
              </a:rPr>
              <a:t>физиотерапия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sz="1400">
                <a:latin typeface="Roboto"/>
                <a:ea typeface="Roboto"/>
                <a:cs typeface="Roboto"/>
              </a:rPr>
              <a:t>функциональная  диагностика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sz="1400">
                <a:latin typeface="Roboto"/>
                <a:ea typeface="Roboto"/>
                <a:cs typeface="Roboto"/>
              </a:rPr>
              <a:t>эндокринология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sz="1400">
                <a:latin typeface="Roboto"/>
                <a:ea typeface="Roboto"/>
                <a:cs typeface="Roboto"/>
              </a:rPr>
              <a:t>эндоскопия</a:t>
            </a:r>
            <a:endParaRPr sz="1400" b="0" i="0" u="none" strike="noStrike" cap="none" spc="0" baseline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2286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sz="1400" b="0" i="0" u="none" strike="noStrike" cap="none" spc="0" baseline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оказание первичной медико-санитарной помощи в условиях дневного стационара</a:t>
            </a:r>
          </a:p>
          <a:p>
            <a:pPr marL="2286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sz="1400">
                <a:latin typeface="Roboto"/>
                <a:ea typeface="Roboto"/>
                <a:cs typeface="Roboto"/>
              </a:rPr>
              <a:t>экспертиза временной нетрудоспособности</a:t>
            </a:r>
            <a:endParaRPr sz="1400" b="0" i="0" u="none" strike="noStrike" cap="none" spc="0" baseline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Shape 5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53" name="Picture 553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54" name="Shape 554"/>
            <p:cNvSpPr/>
            <p:nvPr/>
          </p:nvSpPr>
          <p:spPr>
            <a:xfrm>
              <a:off x="603250" y="954047"/>
              <a:ext cx="9283700" cy="17999"/>
            </a:xfrm>
            <a:prstGeom prst="rect">
              <a:avLst/>
            </a:prstGeom>
            <a:solidFill>
              <a:srgbClr val="1B2E5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5" name="Shape 555"/>
            <p:cNvSpPr txBox="1"/>
            <p:nvPr/>
          </p:nvSpPr>
          <p:spPr>
            <a:xfrm>
              <a:off x="1163344" y="368300"/>
              <a:ext cx="8921398" cy="553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3000" b="1" i="0" u="none" strike="noStrike">
                  <a:solidFill>
                    <a:srgbClr val="1B2E51"/>
                  </a:solidFill>
                  <a:latin typeface="Arial"/>
                  <a:ea typeface="Arial"/>
                  <a:cs typeface="Arial"/>
                </a:rPr>
                <a:t>Кадровое развитие</a:t>
              </a:r>
              <a:endParaRPr sz="3000">
                <a:solidFill>
                  <a:srgbClr val="1B2E51"/>
                </a:solidFill>
                <a:latin typeface="Arial"/>
                <a:ea typeface="Arial"/>
                <a:cs typeface="Arial"/>
              </a:endParaRPr>
            </a:p>
          </p:txBody>
        </p:sp>
        <p:pic>
          <p:nvPicPr>
            <p:cNvPr id="557" name="Picture 557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3"/>
                </a:ext>
              </a:extLst>
            </a:blip>
            <a:stretch/>
          </p:blipFill>
          <p:spPr>
            <a:xfrm rot="17712767">
              <a:off x="578088" y="519827"/>
              <a:ext cx="336318" cy="351103"/>
            </a:xfrm>
            <a:prstGeom prst="rect">
              <a:avLst/>
            </a:prstGeom>
          </p:spPr>
        </p:pic>
        <p:pic>
          <p:nvPicPr>
            <p:cNvPr id="559" name="Picture 559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4"/>
                </a:ext>
              </a:extLst>
            </a:blip>
            <a:stretch/>
          </p:blipFill>
          <p:spPr>
            <a:xfrm>
              <a:off x="10456152" y="545907"/>
              <a:ext cx="1364438" cy="404417"/>
            </a:xfrm>
            <a:prstGeom prst="rect">
              <a:avLst/>
            </a:prstGeom>
          </p:spPr>
        </p:pic>
      </p:grpSp>
      <p:pic>
        <p:nvPicPr>
          <p:cNvPr id="561" name="Picture 561"/>
          <p:cNvPicPr/>
          <p:nvPr/>
        </p:nvPicPr>
        <p:blipFill>
          <a:blip>
            <a:extLst>
              <a:ext uri="{96DAC541-7B7A-43D3-8B79-37D633B846F1}">
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5"/>
              </a:ext>
            </a:extLst>
          </a:blip>
          <a:stretch/>
        </p:blipFill>
        <p:spPr>
          <a:xfrm>
            <a:off x="10456152" y="545907"/>
            <a:ext cx="1364438" cy="404417"/>
          </a:xfrm>
          <a:prstGeom prst="rect">
            <a:avLst/>
          </a:prstGeom>
        </p:spPr>
      </p:pic>
      <p:sp>
        <p:nvSpPr>
          <p:cNvPr id="562" name="Shape 562"/>
          <p:cNvSpPr/>
          <p:nvPr/>
        </p:nvSpPr>
        <p:spPr>
          <a:xfrm>
            <a:off x="702904" y="1544883"/>
            <a:ext cx="3460224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63" name="Shape 563"/>
          <p:cNvSpPr txBox="1"/>
          <p:nvPr/>
        </p:nvSpPr>
        <p:spPr>
          <a:xfrm>
            <a:off x="933862" y="2431806"/>
            <a:ext cx="1912954" cy="6565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ts val="2200"/>
              </a:lnSpc>
            </a:pPr>
            <a:r>
              <a:rPr sz="2200" b="1" i="0" u="none" strike="noStrike">
                <a:solidFill>
                  <a:srgbClr val="A4B856"/>
                </a:solidFill>
                <a:latin typeface="Arial"/>
                <a:ea typeface="Arial"/>
                <a:cs typeface="Arial"/>
              </a:rPr>
              <a:t>Кадровый центр -</a:t>
            </a:r>
            <a:endParaRPr sz="2200">
              <a:solidFill>
                <a:srgbClr val="A4B85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64" name="Shape 564"/>
          <p:cNvSpPr txBox="1"/>
          <p:nvPr/>
        </p:nvSpPr>
        <p:spPr>
          <a:xfrm>
            <a:off x="950367" y="3079237"/>
            <a:ext cx="3135241" cy="1169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400" b="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это уникальная площадка, которая дает возможность специалистам получать теоретические и практические навыки и знания</a:t>
            </a:r>
            <a:endParaRPr sz="1400">
              <a:solidFill>
                <a:srgbClr val="1B2E5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565" name="Shape 565"/>
          <p:cNvSpPr/>
          <p:nvPr/>
        </p:nvSpPr>
        <p:spPr>
          <a:xfrm>
            <a:off x="1045782" y="4522485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66" name="Shape 566"/>
          <p:cNvSpPr txBox="1"/>
          <p:nvPr/>
        </p:nvSpPr>
        <p:spPr>
          <a:xfrm>
            <a:off x="1180985" y="4578059"/>
            <a:ext cx="2358068" cy="461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600" b="1" i="0" u="none" strike="noStrike">
                <a:solidFill>
                  <a:srgbClr val="7E903C"/>
                </a:solidFill>
                <a:latin typeface="Verdana"/>
                <a:ea typeface="Verdana"/>
                <a:cs typeface="Verdana"/>
              </a:rPr>
              <a:t>&gt; </a:t>
            </a:r>
            <a:r>
              <a:rPr sz="2400" b="1" i="0" u="none" strike="noStrike">
                <a:solidFill>
                  <a:srgbClr val="7E903C"/>
                </a:solidFill>
                <a:latin typeface="Verdana"/>
                <a:ea typeface="Verdana"/>
                <a:cs typeface="Verdana"/>
              </a:rPr>
              <a:t>1100</a:t>
            </a:r>
            <a:r>
              <a:rPr sz="1600" b="1" i="0" u="none" strike="noStrike">
                <a:solidFill>
                  <a:srgbClr val="7E903C"/>
                </a:solidFill>
                <a:latin typeface="Verdana"/>
                <a:ea typeface="Verdana"/>
                <a:cs typeface="Verdana"/>
              </a:rPr>
              <a:t> единиц</a:t>
            </a:r>
            <a:endParaRPr sz="1600" b="1">
              <a:solidFill>
                <a:srgbClr val="7E903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567" name="Shape 567"/>
          <p:cNvSpPr txBox="1"/>
          <p:nvPr/>
        </p:nvSpPr>
        <p:spPr>
          <a:xfrm>
            <a:off x="1442335" y="4935123"/>
            <a:ext cx="24409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200" b="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современного медицинского и симуляционного оборудования</a:t>
            </a:r>
            <a:endParaRPr sz="1200">
              <a:solidFill>
                <a:srgbClr val="1B2E5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568" name="Shape 568"/>
          <p:cNvSpPr/>
          <p:nvPr/>
        </p:nvSpPr>
        <p:spPr>
          <a:xfrm>
            <a:off x="4352948" y="1530973"/>
            <a:ext cx="3460224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69" name="Shape 569"/>
          <p:cNvSpPr txBox="1"/>
          <p:nvPr/>
        </p:nvSpPr>
        <p:spPr>
          <a:xfrm>
            <a:off x="4480836" y="2431806"/>
            <a:ext cx="2685241" cy="3744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ts val="2200"/>
              </a:lnSpc>
            </a:pPr>
            <a:r>
              <a:rPr sz="2200" b="1" i="0" u="none" strike="noStrike">
                <a:solidFill>
                  <a:srgbClr val="A4B856"/>
                </a:solidFill>
                <a:latin typeface="Arial"/>
                <a:ea typeface="Arial"/>
                <a:cs typeface="Arial"/>
              </a:rPr>
              <a:t>Оценка</a:t>
            </a:r>
            <a:endParaRPr sz="2200">
              <a:solidFill>
                <a:srgbClr val="A4B85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70" name="Shape 570"/>
          <p:cNvSpPr txBox="1"/>
          <p:nvPr/>
        </p:nvSpPr>
        <p:spPr>
          <a:xfrm>
            <a:off x="4488869" y="2813342"/>
            <a:ext cx="31352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400" b="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профессиональных компетенций</a:t>
            </a:r>
            <a:endParaRPr sz="1400">
              <a:solidFill>
                <a:srgbClr val="1B2E5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571" name="Shape 571"/>
          <p:cNvSpPr/>
          <p:nvPr/>
        </p:nvSpPr>
        <p:spPr>
          <a:xfrm>
            <a:off x="4498376" y="3646048"/>
            <a:ext cx="1013607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2" name="Shape 572"/>
          <p:cNvSpPr txBox="1"/>
          <p:nvPr/>
        </p:nvSpPr>
        <p:spPr>
          <a:xfrm>
            <a:off x="4435683" y="3685715"/>
            <a:ext cx="2071099" cy="461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600" b="1" i="0" u="none" strike="noStrike">
                <a:solidFill>
                  <a:srgbClr val="7E903C"/>
                </a:solidFill>
                <a:latin typeface="Verdana"/>
                <a:ea typeface="Verdana"/>
                <a:cs typeface="Verdana"/>
              </a:rPr>
              <a:t>&gt; </a:t>
            </a:r>
            <a:r>
              <a:rPr sz="2400" b="1" i="0" u="none" strike="noStrike">
                <a:solidFill>
                  <a:srgbClr val="7E903C"/>
                </a:solidFill>
                <a:latin typeface="Verdana"/>
                <a:ea typeface="Verdana"/>
                <a:cs typeface="Verdana"/>
              </a:rPr>
              <a:t>19,5</a:t>
            </a:r>
            <a:r>
              <a:rPr sz="1600" b="1" i="0" u="none" strike="noStrike">
                <a:solidFill>
                  <a:srgbClr val="7E903C"/>
                </a:solidFill>
                <a:latin typeface="Verdana"/>
                <a:ea typeface="Verdana"/>
                <a:cs typeface="Verdana"/>
              </a:rPr>
              <a:t> тыс.</a:t>
            </a:r>
            <a:endParaRPr sz="1600" b="1">
              <a:solidFill>
                <a:srgbClr val="7E903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573" name="Shape 573"/>
          <p:cNvSpPr txBox="1"/>
          <p:nvPr/>
        </p:nvSpPr>
        <p:spPr>
          <a:xfrm>
            <a:off x="4601497" y="4074588"/>
            <a:ext cx="1580214" cy="461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200" b="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врачей уже прошли оценку </a:t>
            </a:r>
            <a:endParaRPr sz="1200">
              <a:solidFill>
                <a:srgbClr val="1B2E5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574" name="Shape 574"/>
          <p:cNvSpPr/>
          <p:nvPr/>
        </p:nvSpPr>
        <p:spPr>
          <a:xfrm>
            <a:off x="8003510" y="1517063"/>
            <a:ext cx="3460225" cy="421720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5" name="Shape 575"/>
          <p:cNvSpPr txBox="1"/>
          <p:nvPr/>
        </p:nvSpPr>
        <p:spPr>
          <a:xfrm>
            <a:off x="8166002" y="2431806"/>
            <a:ext cx="2890663" cy="6565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ts val="2200"/>
              </a:lnSpc>
            </a:pPr>
            <a:r>
              <a:rPr sz="2200" b="1" i="0" u="none" strike="noStrike">
                <a:solidFill>
                  <a:srgbClr val="A4B856"/>
                </a:solidFill>
                <a:latin typeface="Arial"/>
                <a:ea typeface="Arial"/>
                <a:cs typeface="Arial"/>
              </a:rPr>
              <a:t>С начала</a:t>
            </a:r>
          </a:p>
          <a:p>
            <a:pPr marL="0" indent="0" algn="l">
              <a:lnSpc>
                <a:spcPts val="2200"/>
              </a:lnSpc>
            </a:pPr>
            <a:r>
              <a:rPr sz="2200" b="1" i="0" u="none" strike="noStrike">
                <a:solidFill>
                  <a:srgbClr val="A4B856"/>
                </a:solidFill>
                <a:latin typeface="Arial"/>
                <a:ea typeface="Arial"/>
                <a:cs typeface="Arial"/>
              </a:rPr>
              <a:t>2022 года</a:t>
            </a:r>
            <a:endParaRPr sz="2200">
              <a:solidFill>
                <a:srgbClr val="A4B85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76" name="Shape 576"/>
          <p:cNvSpPr txBox="1"/>
          <p:nvPr/>
        </p:nvSpPr>
        <p:spPr>
          <a:xfrm>
            <a:off x="8162920" y="3062047"/>
            <a:ext cx="3135242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400" b="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разработано более 40 новых образовательных программ и тренингов</a:t>
            </a:r>
            <a:endParaRPr sz="1400">
              <a:solidFill>
                <a:srgbClr val="1B2E5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577" name="Shape 577"/>
          <p:cNvSpPr/>
          <p:nvPr/>
        </p:nvSpPr>
        <p:spPr>
          <a:xfrm>
            <a:off x="5537851" y="4677116"/>
            <a:ext cx="1013607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8" name="Shape 578"/>
          <p:cNvSpPr txBox="1"/>
          <p:nvPr/>
        </p:nvSpPr>
        <p:spPr>
          <a:xfrm>
            <a:off x="5461572" y="4716783"/>
            <a:ext cx="1068224" cy="461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600" b="1" i="0" u="none" strike="noStrike">
                <a:solidFill>
                  <a:srgbClr val="7E903C"/>
                </a:solidFill>
                <a:latin typeface="Verdana"/>
                <a:ea typeface="Verdana"/>
                <a:cs typeface="Verdana"/>
              </a:rPr>
              <a:t>&gt; </a:t>
            </a:r>
            <a:r>
              <a:rPr sz="2400" b="1" i="0" u="none" strike="noStrike">
                <a:solidFill>
                  <a:srgbClr val="7E903C"/>
                </a:solidFill>
                <a:latin typeface="Verdana"/>
                <a:ea typeface="Verdana"/>
                <a:cs typeface="Verdana"/>
              </a:rPr>
              <a:t>50</a:t>
            </a:r>
            <a:endParaRPr sz="1600" b="1">
              <a:solidFill>
                <a:srgbClr val="7E903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579" name="Shape 579"/>
          <p:cNvSpPr txBox="1"/>
          <p:nvPr/>
        </p:nvSpPr>
        <p:spPr>
          <a:xfrm>
            <a:off x="5722923" y="5105656"/>
            <a:ext cx="1580216" cy="276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200" b="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специальностей</a:t>
            </a:r>
            <a:endParaRPr sz="1200">
              <a:solidFill>
                <a:srgbClr val="1B2E5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580" name="Shape 580"/>
          <p:cNvSpPr/>
          <p:nvPr/>
        </p:nvSpPr>
        <p:spPr>
          <a:xfrm>
            <a:off x="6302240" y="3642204"/>
            <a:ext cx="1013607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81" name="Shape 581"/>
          <p:cNvSpPr txBox="1"/>
          <p:nvPr/>
        </p:nvSpPr>
        <p:spPr>
          <a:xfrm>
            <a:off x="6239547" y="3681871"/>
            <a:ext cx="2071100" cy="461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600" b="1" i="0" u="none" strike="noStrike">
                <a:solidFill>
                  <a:srgbClr val="7E903C"/>
                </a:solidFill>
                <a:latin typeface="Verdana"/>
                <a:ea typeface="Verdana"/>
                <a:cs typeface="Verdana"/>
              </a:rPr>
              <a:t>&gt; </a:t>
            </a:r>
            <a:r>
              <a:rPr sz="2400" b="1" i="0" u="none" strike="noStrike">
                <a:solidFill>
                  <a:srgbClr val="7E903C"/>
                </a:solidFill>
                <a:latin typeface="Verdana"/>
                <a:ea typeface="Verdana"/>
                <a:cs typeface="Verdana"/>
              </a:rPr>
              <a:t>52</a:t>
            </a:r>
            <a:r>
              <a:rPr sz="1600" b="1" i="0" u="none" strike="noStrike">
                <a:solidFill>
                  <a:srgbClr val="7E903C"/>
                </a:solidFill>
                <a:latin typeface="Verdana"/>
                <a:ea typeface="Verdana"/>
                <a:cs typeface="Verdana"/>
              </a:rPr>
              <a:t> тыс.</a:t>
            </a:r>
            <a:endParaRPr sz="1600" b="1">
              <a:solidFill>
                <a:srgbClr val="7E903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582" name="Shape 582"/>
          <p:cNvSpPr txBox="1"/>
          <p:nvPr/>
        </p:nvSpPr>
        <p:spPr>
          <a:xfrm>
            <a:off x="6419009" y="4070744"/>
            <a:ext cx="1423972" cy="461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200" b="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оценочных процедур</a:t>
            </a:r>
            <a:endParaRPr sz="1200">
              <a:solidFill>
                <a:srgbClr val="1B2E5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583" name="Shape 583"/>
          <p:cNvSpPr/>
          <p:nvPr/>
        </p:nvSpPr>
        <p:spPr>
          <a:xfrm>
            <a:off x="8289949" y="4526348"/>
            <a:ext cx="1013607" cy="873799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84" name="Shape 584"/>
          <p:cNvSpPr txBox="1"/>
          <p:nvPr/>
        </p:nvSpPr>
        <p:spPr>
          <a:xfrm>
            <a:off x="8193136" y="4581922"/>
            <a:ext cx="2358067" cy="461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600" b="1" i="0" u="none" strike="noStrike">
                <a:solidFill>
                  <a:srgbClr val="7E903C"/>
                </a:solidFill>
                <a:latin typeface="Verdana"/>
                <a:ea typeface="Verdana"/>
                <a:cs typeface="Verdana"/>
              </a:rPr>
              <a:t>&gt; </a:t>
            </a:r>
            <a:r>
              <a:rPr sz="2400" b="1" i="0" u="none" strike="noStrike">
                <a:solidFill>
                  <a:srgbClr val="7E903C"/>
                </a:solidFill>
                <a:latin typeface="Verdana"/>
                <a:ea typeface="Verdana"/>
                <a:cs typeface="Verdana"/>
              </a:rPr>
              <a:t>3</a:t>
            </a:r>
            <a:r>
              <a:rPr sz="1600" b="1" i="0" u="none" strike="noStrike">
                <a:solidFill>
                  <a:srgbClr val="7E903C"/>
                </a:solidFill>
                <a:latin typeface="Verdana"/>
                <a:ea typeface="Verdana"/>
                <a:cs typeface="Verdana"/>
              </a:rPr>
              <a:t> тыс.</a:t>
            </a:r>
            <a:endParaRPr sz="1600" b="1">
              <a:solidFill>
                <a:srgbClr val="7E903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585" name="Shape 585"/>
          <p:cNvSpPr txBox="1"/>
          <p:nvPr/>
        </p:nvSpPr>
        <p:spPr>
          <a:xfrm>
            <a:off x="8454486" y="4938986"/>
            <a:ext cx="24409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200" b="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врачей общей практики проходят повышение квалификации</a:t>
            </a:r>
            <a:endParaRPr sz="1200">
              <a:solidFill>
                <a:srgbClr val="1B2E51"/>
              </a:solidFill>
              <a:latin typeface="Verdana"/>
              <a:ea typeface="Verdana"/>
              <a:cs typeface="Verdana"/>
            </a:endParaRPr>
          </a:p>
        </p:txBody>
      </p:sp>
      <p:grpSp>
        <p:nvGrpSpPr>
          <p:cNvPr id="586" name="Shape 586"/>
          <p:cNvGrpSpPr/>
          <p:nvPr/>
        </p:nvGrpSpPr>
        <p:grpSpPr>
          <a:xfrm>
            <a:off x="9589995" y="3901163"/>
            <a:ext cx="1885153" cy="874302"/>
            <a:chOff x="0" y="0"/>
            <a:chExt cx="1885153" cy="874302"/>
          </a:xfrm>
        </p:grpSpPr>
        <p:sp>
          <p:nvSpPr>
            <p:cNvPr id="587" name="Shape 587"/>
            <p:cNvSpPr/>
            <p:nvPr/>
          </p:nvSpPr>
          <p:spPr>
            <a:xfrm>
              <a:off x="0" y="0"/>
              <a:ext cx="1013607" cy="873799"/>
            </a:xfrm>
            <a:prstGeom prst="hexagon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8" name="Shape 588"/>
            <p:cNvSpPr txBox="1"/>
            <p:nvPr/>
          </p:nvSpPr>
          <p:spPr>
            <a:xfrm>
              <a:off x="72420" y="55573"/>
              <a:ext cx="618350" cy="4616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2400" b="1" i="0" u="none" strike="noStrike">
                  <a:solidFill>
                    <a:srgbClr val="7E903C"/>
                  </a:solidFill>
                  <a:latin typeface="Verdana"/>
                  <a:ea typeface="Verdana"/>
                  <a:cs typeface="Verdana"/>
                </a:rPr>
                <a:t>13</a:t>
              </a:r>
              <a:endParaRPr sz="1600" b="1">
                <a:solidFill>
                  <a:srgbClr val="7E903C"/>
                </a:solidFill>
                <a:latin typeface="Verdana"/>
                <a:ea typeface="Verdana"/>
                <a:cs typeface="Verdana"/>
              </a:endParaRPr>
            </a:p>
          </p:txBody>
        </p:sp>
        <p:sp>
          <p:nvSpPr>
            <p:cNvPr id="589" name="Shape 589"/>
            <p:cNvSpPr txBox="1"/>
            <p:nvPr/>
          </p:nvSpPr>
          <p:spPr>
            <a:xfrm>
              <a:off x="150890" y="412638"/>
              <a:ext cx="1734261" cy="4616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200" b="0" i="0" u="none" strike="noStrike">
                  <a:solidFill>
                    <a:srgbClr val="1B2E51"/>
                  </a:solidFill>
                  <a:latin typeface="Verdana"/>
                  <a:ea typeface="Verdana"/>
                  <a:cs typeface="Verdana"/>
                </a:rPr>
                <a:t>образовательных модулей</a:t>
              </a:r>
              <a:endParaRPr sz="1200">
                <a:solidFill>
                  <a:srgbClr val="1B2E51"/>
                </a:solidFill>
                <a:latin typeface="Verdana"/>
                <a:ea typeface="Verdana"/>
                <a:cs typeface="Verdana"/>
              </a:endParaRPr>
            </a:p>
          </p:txBody>
        </p:sp>
      </p:grpSp>
      <p:sp>
        <p:nvSpPr>
          <p:cNvPr id="590" name="Shape 590"/>
          <p:cNvSpPr txBox="1"/>
          <p:nvPr/>
        </p:nvSpPr>
        <p:spPr>
          <a:xfrm>
            <a:off x="951492" y="5934156"/>
            <a:ext cx="99016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Всего Центр аккредитован по </a:t>
            </a:r>
            <a:r>
              <a:rPr sz="1800" b="1" i="0" u="none" strike="noStrike">
                <a:solidFill>
                  <a:srgbClr val="A4B856"/>
                </a:solidFill>
                <a:latin typeface="Verdana"/>
                <a:ea typeface="Verdana"/>
                <a:cs typeface="Verdana"/>
              </a:rPr>
              <a:t>89 врачебным специальностям</a:t>
            </a:r>
            <a:endParaRPr sz="1800" b="1">
              <a:solidFill>
                <a:srgbClr val="A4B856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592" name="Picture 592"/>
          <p:cNvPicPr/>
          <p:nvPr/>
        </p:nvPicPr>
        <p:blipFill>
          <a:blip r:embed="rId6"/>
          <a:srcRect l="20204" t="6170" r="26543" b="13913"/>
          <a:stretch/>
        </p:blipFill>
        <p:spPr>
          <a:xfrm>
            <a:off x="2477620" y="1159064"/>
            <a:ext cx="1842687" cy="1842687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842688"/>
              <a:gd name="ODFBottom" fmla="val 1842688"/>
              <a:gd name="ODFWidth" fmla="val 1842688"/>
              <a:gd name="ODFHeight" fmla="val 1842688"/>
            </a:gdLst>
            <a:ahLst/>
            <a:cxnLst/>
            <a:rect l="OXMLTextRectL" t="OXMLTextRectT" r="OXMLTextRectR" b="OXMLTextRect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</p:spPr>
      </p:pic>
      <p:pic>
        <p:nvPicPr>
          <p:cNvPr id="594" name="Picture 594"/>
          <p:cNvPicPr/>
          <p:nvPr/>
        </p:nvPicPr>
        <p:blipFill>
          <a:blip r:embed="rId7"/>
          <a:srcRect l="22205" t="204" r="12482" b="1781"/>
          <a:stretch/>
        </p:blipFill>
        <p:spPr>
          <a:xfrm>
            <a:off x="6105882" y="1156254"/>
            <a:ext cx="1842687" cy="1842687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842688"/>
              <a:gd name="ODFBottom" fmla="val 1842688"/>
              <a:gd name="ODFWidth" fmla="val 1842688"/>
              <a:gd name="ODFHeight" fmla="val 1842688"/>
            </a:gdLst>
            <a:ahLst/>
            <a:cxnLst/>
            <a:rect l="OXMLTextRectL" t="OXMLTextRectT" r="OXMLTextRectR" b="OXMLTextRect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</p:spPr>
      </p:pic>
      <p:pic>
        <p:nvPicPr>
          <p:cNvPr id="596" name="Picture 596"/>
          <p:cNvPicPr/>
          <p:nvPr/>
        </p:nvPicPr>
        <p:blipFill>
          <a:blip r:embed="rId8"/>
          <a:srcRect l="34122" t="8416" r="31419" b="39871"/>
          <a:stretch/>
        </p:blipFill>
        <p:spPr>
          <a:xfrm>
            <a:off x="9798972" y="1156254"/>
            <a:ext cx="1842688" cy="1842687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842688"/>
              <a:gd name="ODFBottom" fmla="val 1842688"/>
              <a:gd name="ODFWidth" fmla="val 1842688"/>
              <a:gd name="ODFHeight" fmla="val 1842688"/>
            </a:gdLst>
            <a:ahLst/>
            <a:cxnLst/>
            <a:rect l="OXMLTextRectL" t="OXMLTextRectT" r="OXMLTextRectR" b="OXMLTextRect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</p:spPr>
      </p:pic>
      <p:sp>
        <p:nvSpPr>
          <p:cNvPr id="597" name="Shape 597"/>
          <p:cNvSpPr txBox="1">
            <a:spLocks noGrp="1"/>
          </p:cNvSpPr>
          <p:nvPr>
            <p:ph type="sldNum" idx="12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Shape 59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01" name="Picture 601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02" name="Shape 602"/>
            <p:cNvSpPr/>
            <p:nvPr/>
          </p:nvSpPr>
          <p:spPr>
            <a:xfrm>
              <a:off x="603250" y="954047"/>
              <a:ext cx="9283700" cy="17999"/>
            </a:xfrm>
            <a:prstGeom prst="rect">
              <a:avLst/>
            </a:prstGeom>
            <a:solidFill>
              <a:srgbClr val="1B2E5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3" name="Shape 603"/>
            <p:cNvSpPr txBox="1"/>
            <p:nvPr/>
          </p:nvSpPr>
          <p:spPr>
            <a:xfrm>
              <a:off x="1163344" y="368300"/>
              <a:ext cx="8921398" cy="553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3000">
                  <a:solidFill>
                    <a:schemeClr val="tx1"/>
                  </a:solidFill>
                  <a:latin typeface="Roboto"/>
                  <a:ea typeface="Roboto"/>
                  <a:cs typeface="Roboto"/>
                </a:rPr>
                <a:t>Кадровый состав 2022 года</a:t>
              </a:r>
              <a:endParaRPr sz="3000">
                <a:solidFill>
                  <a:srgbClr val="1B2E51"/>
                </a:solidFill>
                <a:latin typeface="Arial"/>
                <a:ea typeface="Arial"/>
                <a:cs typeface="Arial"/>
              </a:endParaRPr>
            </a:p>
          </p:txBody>
        </p:sp>
        <p:pic>
          <p:nvPicPr>
            <p:cNvPr id="605" name="Picture 605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3"/>
                </a:ext>
              </a:extLst>
            </a:blip>
            <a:stretch/>
          </p:blipFill>
          <p:spPr>
            <a:xfrm rot="17712767">
              <a:off x="578088" y="519827"/>
              <a:ext cx="336318" cy="351103"/>
            </a:xfrm>
            <a:prstGeom prst="rect">
              <a:avLst/>
            </a:prstGeom>
          </p:spPr>
        </p:pic>
        <p:pic>
          <p:nvPicPr>
            <p:cNvPr id="607" name="Picture 607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4"/>
                </a:ext>
              </a:extLst>
            </a:blip>
            <a:stretch/>
          </p:blipFill>
          <p:spPr>
            <a:xfrm>
              <a:off x="10456152" y="545907"/>
              <a:ext cx="1364438" cy="404417"/>
            </a:xfrm>
            <a:prstGeom prst="rect">
              <a:avLst/>
            </a:prstGeom>
          </p:spPr>
        </p:pic>
      </p:grpSp>
      <p:sp>
        <p:nvSpPr>
          <p:cNvPr id="608" name="Shape 608"/>
          <p:cNvSpPr txBox="1"/>
          <p:nvPr/>
        </p:nvSpPr>
        <p:spPr>
          <a:xfrm>
            <a:off x="1487488" y="2564904"/>
            <a:ext cx="1326267" cy="81349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200">
                <a:latin typeface="Roboto"/>
                <a:ea typeface="Roboto"/>
                <a:cs typeface="Roboto"/>
              </a:rPr>
              <a:t>174,25</a:t>
            </a:r>
          </a:p>
          <a:p>
            <a:pPr algn="ctr"/>
            <a:r>
              <a:rPr sz="1400">
                <a:latin typeface="Roboto"/>
                <a:ea typeface="Roboto"/>
                <a:cs typeface="Roboto"/>
              </a:rPr>
              <a:t>ставок всего</a:t>
            </a:r>
          </a:p>
        </p:txBody>
      </p:sp>
      <p:sp>
        <p:nvSpPr>
          <p:cNvPr id="609" name="Shape 609"/>
          <p:cNvSpPr txBox="1"/>
          <p:nvPr/>
        </p:nvSpPr>
        <p:spPr>
          <a:xfrm>
            <a:off x="5417805" y="2543492"/>
            <a:ext cx="1326267" cy="81349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200">
                <a:latin typeface="Roboto"/>
                <a:ea typeface="Roboto"/>
                <a:cs typeface="Roboto"/>
              </a:rPr>
              <a:t>201,75</a:t>
            </a:r>
          </a:p>
          <a:p>
            <a:pPr algn="ctr"/>
            <a:r>
              <a:rPr sz="1400">
                <a:latin typeface="Roboto"/>
                <a:ea typeface="Roboto"/>
                <a:cs typeface="Roboto"/>
              </a:rPr>
              <a:t>ставок всего</a:t>
            </a:r>
          </a:p>
        </p:txBody>
      </p:sp>
      <p:sp>
        <p:nvSpPr>
          <p:cNvPr id="610" name="Shape 610"/>
          <p:cNvSpPr txBox="1"/>
          <p:nvPr/>
        </p:nvSpPr>
        <p:spPr>
          <a:xfrm>
            <a:off x="8976320" y="2564904"/>
            <a:ext cx="1326267" cy="81349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200">
                <a:latin typeface="Roboto"/>
                <a:ea typeface="Roboto"/>
                <a:cs typeface="Roboto"/>
              </a:rPr>
              <a:t>142,5</a:t>
            </a:r>
          </a:p>
          <a:p>
            <a:pPr algn="ctr"/>
            <a:r>
              <a:rPr sz="1400">
                <a:latin typeface="Roboto"/>
                <a:ea typeface="Roboto"/>
                <a:cs typeface="Roboto"/>
              </a:rPr>
              <a:t>ставок всего</a:t>
            </a:r>
          </a:p>
        </p:txBody>
      </p:sp>
      <p:sp>
        <p:nvSpPr>
          <p:cNvPr id="611" name="Shape 611"/>
          <p:cNvSpPr/>
          <p:nvPr/>
        </p:nvSpPr>
        <p:spPr>
          <a:xfrm>
            <a:off x="2711624" y="5730354"/>
            <a:ext cx="4176538" cy="70788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r"/>
            <a:r>
              <a:rPr sz="20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За 2022 год было принято</a:t>
            </a:r>
          </a:p>
          <a:p>
            <a:pPr marL="0" indent="0" algn="r"/>
            <a:r>
              <a:rPr sz="20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Повышение квалификации прошли</a:t>
            </a:r>
          </a:p>
        </p:txBody>
      </p:sp>
      <p:pic>
        <p:nvPicPr>
          <p:cNvPr id="613" name="Picture 613"/>
          <p:cNvPicPr/>
          <p:nvPr/>
        </p:nvPicPr>
        <p:blipFill>
          <a:blip r:embed="rId5"/>
          <a:stretch/>
        </p:blipFill>
        <p:spPr>
          <a:xfrm>
            <a:off x="1055440" y="5025370"/>
            <a:ext cx="1355958" cy="1355957"/>
          </a:xfrm>
          <a:prstGeom prst="rect">
            <a:avLst/>
          </a:prstGeom>
        </p:spPr>
      </p:pic>
      <p:sp>
        <p:nvSpPr>
          <p:cNvPr id="614" name="Shape 6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16</a:t>
            </a:r>
          </a:p>
        </p:txBody>
      </p:sp>
      <p:sp>
        <p:nvSpPr>
          <p:cNvPr id="615" name="Shape 615"/>
          <p:cNvSpPr/>
          <p:nvPr/>
        </p:nvSpPr>
        <p:spPr>
          <a:xfrm>
            <a:off x="6816081" y="5733256"/>
            <a:ext cx="2160240" cy="70788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0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  53  человек</a:t>
            </a:r>
          </a:p>
          <a:p>
            <a:pPr marL="0" indent="0" algn="l"/>
            <a:r>
              <a:rPr sz="20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259 человек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Shape 6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19" name="Picture 619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20" name="Shape 620"/>
            <p:cNvSpPr/>
            <p:nvPr/>
          </p:nvSpPr>
          <p:spPr>
            <a:xfrm>
              <a:off x="603250" y="954047"/>
              <a:ext cx="9283700" cy="17999"/>
            </a:xfrm>
            <a:prstGeom prst="rect">
              <a:avLst/>
            </a:prstGeom>
            <a:solidFill>
              <a:srgbClr val="1B2E5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1" name="Shape 621"/>
            <p:cNvSpPr txBox="1"/>
            <p:nvPr/>
          </p:nvSpPr>
          <p:spPr>
            <a:xfrm>
              <a:off x="1163344" y="399832"/>
              <a:ext cx="892139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2400">
                  <a:solidFill>
                    <a:schemeClr val="tx1"/>
                  </a:solidFill>
                  <a:latin typeface="Roboto"/>
                  <a:ea typeface="Roboto"/>
                  <a:cs typeface="Roboto"/>
                </a:rPr>
                <a:t>Мероприятия в поликлиниках, реализованные в 2022 году</a:t>
              </a:r>
              <a:endParaRPr sz="2400">
                <a:solidFill>
                  <a:srgbClr val="1B2E51"/>
                </a:solidFill>
                <a:latin typeface="Arial"/>
                <a:ea typeface="Arial"/>
                <a:cs typeface="Arial"/>
              </a:endParaRPr>
            </a:p>
          </p:txBody>
        </p:sp>
        <p:pic>
          <p:nvPicPr>
            <p:cNvPr id="623" name="Picture 623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3"/>
                </a:ext>
              </a:extLst>
            </a:blip>
            <a:stretch/>
          </p:blipFill>
          <p:spPr>
            <a:xfrm rot="17712767">
              <a:off x="578088" y="519827"/>
              <a:ext cx="336318" cy="351103"/>
            </a:xfrm>
            <a:prstGeom prst="rect">
              <a:avLst/>
            </a:prstGeom>
          </p:spPr>
        </p:pic>
        <p:pic>
          <p:nvPicPr>
            <p:cNvPr id="625" name="Picture 625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4"/>
                </a:ext>
              </a:extLst>
            </a:blip>
            <a:stretch/>
          </p:blipFill>
          <p:spPr>
            <a:xfrm>
              <a:off x="10456152" y="545907"/>
              <a:ext cx="1364438" cy="404417"/>
            </a:xfrm>
            <a:prstGeom prst="rect">
              <a:avLst/>
            </a:prstGeom>
          </p:spPr>
        </p:pic>
      </p:grpSp>
      <p:grpSp>
        <p:nvGrpSpPr>
          <p:cNvPr id="626" name="Shape 626"/>
          <p:cNvGrpSpPr/>
          <p:nvPr/>
        </p:nvGrpSpPr>
        <p:grpSpPr>
          <a:xfrm>
            <a:off x="6528048" y="1099498"/>
            <a:ext cx="2052305" cy="5497268"/>
            <a:chOff x="0" y="0"/>
            <a:chExt cx="2052305" cy="5497268"/>
          </a:xfrm>
        </p:grpSpPr>
        <p:sp>
          <p:nvSpPr>
            <p:cNvPr id="627" name="Shape 627"/>
            <p:cNvSpPr/>
            <p:nvPr/>
          </p:nvSpPr>
          <p:spPr>
            <a:xfrm>
              <a:off x="77" y="600724"/>
              <a:ext cx="2052227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8" name="Shape 628"/>
            <p:cNvSpPr/>
            <p:nvPr/>
          </p:nvSpPr>
          <p:spPr>
            <a:xfrm>
              <a:off x="0" y="1340403"/>
              <a:ext cx="2052304" cy="461665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200" b="1">
                  <a:solidFill>
                    <a:schemeClr val="tx1"/>
                  </a:solidFill>
                  <a:latin typeface="Roboto"/>
                  <a:ea typeface="Roboto"/>
                  <a:cs typeface="Roboto"/>
                </a:rPr>
                <a:t>Повышение комфорта пребывания</a:t>
              </a:r>
            </a:p>
          </p:txBody>
        </p:sp>
        <p:sp>
          <p:nvSpPr>
            <p:cNvPr id="629" name="Shape 629"/>
            <p:cNvSpPr/>
            <p:nvPr/>
          </p:nvSpPr>
          <p:spPr>
            <a:xfrm>
              <a:off x="77" y="1896868"/>
              <a:ext cx="2052227" cy="1384994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/>
                <a:buChar char="•"/>
              </a:pPr>
              <a:r>
                <a:rPr sz="1200">
                  <a:latin typeface="Roboto"/>
                  <a:ea typeface="Roboto"/>
                  <a:cs typeface="Roboto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/>
                <a:buChar char="•"/>
              </a:pPr>
              <a:endParaRPr sz="1200">
                <a:latin typeface="Roboto"/>
                <a:ea typeface="Roboto"/>
                <a:cs typeface="Roboto"/>
              </a:endParaRPr>
            </a:p>
            <a:p>
              <a:pPr marL="171450" indent="-171450">
                <a:buFont typeface="Arial"/>
                <a:buChar char="•"/>
              </a:pPr>
              <a:r>
                <a:rPr sz="1200">
                  <a:latin typeface="Roboto"/>
                  <a:ea typeface="Roboto"/>
                  <a:cs typeface="Roboto"/>
                </a:rPr>
                <a:t>Создание зон комфортного ожидания приема дежурного врача</a:t>
              </a:r>
            </a:p>
          </p:txBody>
        </p:sp>
        <p:sp>
          <p:nvSpPr>
            <p:cNvPr id="630" name="Shape 630"/>
            <p:cNvSpPr/>
            <p:nvPr/>
          </p:nvSpPr>
          <p:spPr>
            <a:xfrm>
              <a:off x="203769" y="0"/>
              <a:ext cx="1264927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32" name="Picture 632"/>
            <p:cNvPicPr/>
            <p:nvPr/>
          </p:nvPicPr>
          <p:blipFill>
            <a:blip r:embed="rId5"/>
            <a:stretch/>
          </p:blipFill>
          <p:spPr>
            <a:xfrm>
              <a:off x="364028" y="150534"/>
              <a:ext cx="944408" cy="944409"/>
            </a:xfrm>
            <a:prstGeom prst="rect">
              <a:avLst/>
            </a:prstGeom>
          </p:spPr>
        </p:pic>
      </p:grpSp>
      <p:grpSp>
        <p:nvGrpSpPr>
          <p:cNvPr id="633" name="Shape 633"/>
          <p:cNvGrpSpPr/>
          <p:nvPr/>
        </p:nvGrpSpPr>
        <p:grpSpPr>
          <a:xfrm>
            <a:off x="4367808" y="1099498"/>
            <a:ext cx="2052228" cy="5497268"/>
            <a:chOff x="0" y="0"/>
            <a:chExt cx="2052228" cy="5497268"/>
          </a:xfrm>
        </p:grpSpPr>
        <p:sp>
          <p:nvSpPr>
            <p:cNvPr id="634" name="Shape 634"/>
            <p:cNvSpPr/>
            <p:nvPr/>
          </p:nvSpPr>
          <p:spPr>
            <a:xfrm>
              <a:off x="0" y="600724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5" name="Shape 635"/>
            <p:cNvSpPr/>
            <p:nvPr/>
          </p:nvSpPr>
          <p:spPr>
            <a:xfrm>
              <a:off x="0" y="1340403"/>
              <a:ext cx="2043190" cy="461665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200" b="1">
                  <a:solidFill>
                    <a:schemeClr val="tx1"/>
                  </a:solidFill>
                  <a:latin typeface="Roboto"/>
                  <a:ea typeface="Roboto"/>
                  <a:cs typeface="Roboto"/>
                </a:rPr>
                <a:t>Открытая информационная среда</a:t>
              </a:r>
            </a:p>
          </p:txBody>
        </p:sp>
        <p:sp>
          <p:nvSpPr>
            <p:cNvPr id="636" name="Shape 636"/>
            <p:cNvSpPr/>
            <p:nvPr/>
          </p:nvSpPr>
          <p:spPr>
            <a:xfrm>
              <a:off x="225057" y="0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38" name="Picture 638"/>
            <p:cNvPicPr/>
            <p:nvPr/>
          </p:nvPicPr>
          <p:blipFill>
            <a:blip r:embed="rId6"/>
            <a:stretch/>
          </p:blipFill>
          <p:spPr>
            <a:xfrm>
              <a:off x="473836" y="188871"/>
              <a:ext cx="783962" cy="783962"/>
            </a:xfrm>
            <a:prstGeom prst="rect">
              <a:avLst/>
            </a:prstGeom>
          </p:spPr>
        </p:pic>
      </p:grpSp>
      <p:grpSp>
        <p:nvGrpSpPr>
          <p:cNvPr id="639" name="Shape 639"/>
          <p:cNvGrpSpPr/>
          <p:nvPr/>
        </p:nvGrpSpPr>
        <p:grpSpPr>
          <a:xfrm>
            <a:off x="8578386" y="1099498"/>
            <a:ext cx="2198134" cy="5497268"/>
            <a:chOff x="0" y="0"/>
            <a:chExt cx="2198134" cy="5497268"/>
          </a:xfrm>
        </p:grpSpPr>
        <p:sp>
          <p:nvSpPr>
            <p:cNvPr id="640" name="Shape 640"/>
            <p:cNvSpPr/>
            <p:nvPr/>
          </p:nvSpPr>
          <p:spPr>
            <a:xfrm>
              <a:off x="145905" y="600724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1" name="Shape 641"/>
            <p:cNvSpPr/>
            <p:nvPr/>
          </p:nvSpPr>
          <p:spPr>
            <a:xfrm>
              <a:off x="90876" y="1340403"/>
              <a:ext cx="2052305" cy="461665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200" b="1">
                  <a:solidFill>
                    <a:schemeClr val="tx1"/>
                  </a:solidFill>
                  <a:latin typeface="Roboto"/>
                  <a:ea typeface="Roboto"/>
                  <a:cs typeface="Roboto"/>
                </a:rPr>
                <a:t>Повышение доступности мед. помощи</a:t>
              </a:r>
            </a:p>
          </p:txBody>
        </p:sp>
        <p:sp>
          <p:nvSpPr>
            <p:cNvPr id="642" name="Shape 642"/>
            <p:cNvSpPr/>
            <p:nvPr/>
          </p:nvSpPr>
          <p:spPr>
            <a:xfrm>
              <a:off x="0" y="1896868"/>
              <a:ext cx="1970316" cy="2523768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2800" indent="172800">
                <a:buFont typeface="Arial"/>
                <a:buChar char="•"/>
              </a:pPr>
              <a:r>
                <a:rPr sz="1200">
                  <a:latin typeface="Roboto"/>
                  <a:ea typeface="Roboto"/>
                  <a:cs typeface="Roboto"/>
                </a:rPr>
                <a:t>Возможность записи к педиатрам остается на стабильно высоком уровне</a:t>
              </a:r>
              <a:endParaRPr sz="1400" b="1">
                <a:latin typeface="Roboto"/>
                <a:ea typeface="Roboto"/>
                <a:cs typeface="Roboto"/>
              </a:endParaRPr>
            </a:p>
            <a:p>
              <a:pPr marL="172800" indent="172800">
                <a:buFont typeface="Arial"/>
                <a:buChar char="•"/>
              </a:pPr>
              <a:endParaRPr sz="1400" b="1">
                <a:latin typeface="Roboto"/>
                <a:ea typeface="Roboto"/>
                <a:cs typeface="Roboto"/>
              </a:endParaRPr>
            </a:p>
            <a:p>
              <a:pPr marL="172800" indent="172800">
                <a:buFont typeface="Arial"/>
                <a:buChar char="•"/>
              </a:pPr>
              <a:r>
                <a:rPr sz="1200">
                  <a:latin typeface="Roboto"/>
                  <a:ea typeface="Roboto"/>
                  <a:cs typeface="Roboto"/>
                </a:rPr>
                <a:t>Возможность записи к специалистам 1-го ур. остается на стабильно высоком уровне</a:t>
              </a:r>
            </a:p>
            <a:p>
              <a:pPr marL="172800" indent="172800">
                <a:buFont typeface="Arial"/>
                <a:buChar char="•"/>
              </a:pPr>
              <a:endParaRPr sz="1200" b="1">
                <a:latin typeface="Roboto"/>
                <a:ea typeface="Roboto"/>
                <a:cs typeface="Roboto"/>
              </a:endParaRPr>
            </a:p>
            <a:p>
              <a:pPr marL="172800" indent="172800">
                <a:buFont typeface="Arial"/>
                <a:buChar char="•"/>
              </a:pPr>
              <a:r>
                <a:rPr sz="1200">
                  <a:latin typeface="Roboto"/>
                  <a:ea typeface="Roboto"/>
                  <a:cs typeface="Roboto"/>
                </a:rPr>
                <a:t>Возросла доступность записи к специалистам 2го уровня</a:t>
              </a:r>
            </a:p>
          </p:txBody>
        </p:sp>
        <p:sp>
          <p:nvSpPr>
            <p:cNvPr id="643" name="Shape 643"/>
            <p:cNvSpPr/>
            <p:nvPr/>
          </p:nvSpPr>
          <p:spPr>
            <a:xfrm>
              <a:off x="353579" y="0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45" name="Picture 645"/>
            <p:cNvPicPr/>
            <p:nvPr/>
          </p:nvPicPr>
          <p:blipFill>
            <a:blip r:embed="rId7"/>
            <a:stretch/>
          </p:blipFill>
          <p:spPr>
            <a:xfrm>
              <a:off x="482189" y="147584"/>
              <a:ext cx="883524" cy="883523"/>
            </a:xfrm>
            <a:prstGeom prst="rect">
              <a:avLst/>
            </a:prstGeom>
          </p:spPr>
        </p:pic>
      </p:grpSp>
      <p:sp>
        <p:nvSpPr>
          <p:cNvPr id="646" name="Shape 646"/>
          <p:cNvSpPr/>
          <p:nvPr/>
        </p:nvSpPr>
        <p:spPr>
          <a:xfrm>
            <a:off x="4402942" y="2996952"/>
            <a:ext cx="2052228" cy="13849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/>
              <a:buChar char="•"/>
            </a:pPr>
            <a:r>
              <a:rPr sz="1200">
                <a:latin typeface="Roboto"/>
                <a:ea typeface="Roboto"/>
                <a:cs typeface="Roboto"/>
              </a:rPr>
              <a:t>Оперативный мониторинг работы МО с помощью системы видеонаблюдения и отзывов пациентов в интернете</a:t>
            </a:r>
          </a:p>
        </p:txBody>
      </p:sp>
      <p:sp>
        <p:nvSpPr>
          <p:cNvPr id="647" name="Shape 647"/>
          <p:cNvSpPr/>
          <p:nvPr/>
        </p:nvSpPr>
        <p:spPr>
          <a:xfrm>
            <a:off x="191343" y="1700222"/>
            <a:ext cx="3979411" cy="489654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8" name="Shape 648"/>
          <p:cNvSpPr/>
          <p:nvPr/>
        </p:nvSpPr>
        <p:spPr>
          <a:xfrm>
            <a:off x="1559496" y="2439901"/>
            <a:ext cx="2064522" cy="46166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200" b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Оптимизация работы поликлиники</a:t>
            </a:r>
          </a:p>
        </p:txBody>
      </p:sp>
      <p:sp>
        <p:nvSpPr>
          <p:cNvPr id="649" name="Shape 649"/>
          <p:cNvSpPr/>
          <p:nvPr/>
        </p:nvSpPr>
        <p:spPr>
          <a:xfrm>
            <a:off x="263352" y="2996366"/>
            <a:ext cx="3775992" cy="367587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/>
              <a:buChar char="•"/>
            </a:pPr>
            <a:r>
              <a:rPr sz="1200">
                <a:latin typeface="Roboto"/>
                <a:ea typeface="Roboto"/>
                <a:cs typeface="Roboto"/>
              </a:rPr>
              <a:t>Осуществлен переход на Электронную медицинскую карту </a:t>
            </a:r>
          </a:p>
          <a:p>
            <a:pPr marL="171450" indent="-171450">
              <a:buFont typeface="Arial"/>
              <a:buChar char="•"/>
            </a:pPr>
            <a:endParaRPr sz="1200">
              <a:latin typeface="Roboto"/>
              <a:ea typeface="Roboto"/>
              <a:cs typeface="Roboto"/>
            </a:endParaRPr>
          </a:p>
          <a:p>
            <a:pPr marL="171450" indent="-171450">
              <a:buFont typeface="Arial"/>
              <a:buChar char="•"/>
            </a:pPr>
            <a:r>
              <a:rPr sz="1200">
                <a:latin typeface="Roboto"/>
                <a:ea typeface="Roboto"/>
                <a:cs typeface="Roboto"/>
              </a:rPr>
              <a:t>В службу вызова на дом внедрена система «Мобильный АРМ», все врачи обеспечены планшетами с доступом в ЕМИАС</a:t>
            </a:r>
          </a:p>
          <a:p>
            <a:pPr marL="171450" indent="-171450">
              <a:buFont typeface="Arial"/>
              <a:buChar char="•"/>
            </a:pPr>
            <a:endParaRPr sz="1200">
              <a:latin typeface="Roboto"/>
              <a:ea typeface="Roboto"/>
              <a:cs typeface="Roboto"/>
            </a:endParaRPr>
          </a:p>
          <a:p>
            <a:pPr marL="171450" indent="-171450">
              <a:buFont typeface="Arial"/>
              <a:buChar char="•"/>
            </a:pPr>
            <a:r>
              <a:rPr sz="1200">
                <a:latin typeface="Roboto"/>
                <a:ea typeface="Roboto"/>
                <a:cs typeface="Roboto"/>
              </a:rPr>
              <a:t>Внедрение «Бережливых технологий» в поликлинике для улучшения оказания первичной медико-санитарной помощи</a:t>
            </a:r>
          </a:p>
          <a:p>
            <a:pPr marL="171450" indent="-171450">
              <a:buFont typeface="Arial"/>
              <a:buChar char="•"/>
            </a:pPr>
            <a:endParaRPr sz="1200">
              <a:latin typeface="Roboto"/>
              <a:ea typeface="Roboto"/>
              <a:cs typeface="Roboto"/>
            </a:endParaRPr>
          </a:p>
          <a:p>
            <a:pPr marL="171450" indent="-171450">
              <a:buFont typeface="Arial"/>
              <a:buChar char="•"/>
            </a:pPr>
            <a:r>
              <a:rPr sz="1200">
                <a:latin typeface="Roboto"/>
                <a:ea typeface="Roboto"/>
                <a:cs typeface="Roboto"/>
              </a:rPr>
              <a:t>Работает Единая Медицинская Справочная Служба Москвы – </a:t>
            </a:r>
            <a:r>
              <a:rPr sz="1600" b="1">
                <a:latin typeface="Roboto"/>
                <a:ea typeface="Roboto"/>
                <a:cs typeface="Roboto"/>
              </a:rPr>
              <a:t>122  </a:t>
            </a:r>
            <a:r>
              <a:rPr sz="1600">
                <a:latin typeface="Roboto"/>
                <a:ea typeface="Roboto"/>
                <a:cs typeface="Roboto"/>
              </a:rPr>
              <a:t>(</a:t>
            </a:r>
            <a:r>
              <a:rPr sz="1200">
                <a:latin typeface="Roboto"/>
                <a:ea typeface="Roboto"/>
                <a:cs typeface="Roboto"/>
              </a:rPr>
              <a:t>функции: </a:t>
            </a:r>
            <a:br>
              <a:rPr sz="1200">
                <a:latin typeface="Roboto"/>
                <a:ea typeface="Roboto"/>
                <a:cs typeface="Roboto"/>
              </a:rPr>
            </a:br>
            <a:r>
              <a:rPr sz="1200">
                <a:latin typeface="Roboto"/>
                <a:ea typeface="Roboto"/>
                <a:cs typeface="Roboto"/>
              </a:rPr>
              <a:t>•вызов врача на дом </a:t>
            </a:r>
            <a:br>
              <a:rPr sz="1200">
                <a:latin typeface="Roboto"/>
                <a:ea typeface="Roboto"/>
                <a:cs typeface="Roboto"/>
              </a:rPr>
            </a:br>
            <a:r>
              <a:rPr sz="1200">
                <a:latin typeface="Roboto"/>
                <a:ea typeface="Roboto"/>
                <a:cs typeface="Roboto"/>
              </a:rPr>
              <a:t>•справочная информация)</a:t>
            </a:r>
          </a:p>
          <a:p>
            <a:pPr marL="171450" indent="-171450">
              <a:buFont typeface="Arial"/>
              <a:buChar char="•"/>
            </a:pPr>
            <a:endParaRPr sz="1200">
              <a:latin typeface="Roboto"/>
              <a:ea typeface="Roboto"/>
              <a:cs typeface="Roboto"/>
            </a:endParaRPr>
          </a:p>
          <a:p>
            <a:pPr marL="171450" indent="-171450">
              <a:buFont typeface="Arial"/>
              <a:buChar char="•"/>
            </a:pPr>
            <a:r>
              <a:rPr sz="1200">
                <a:latin typeface="Roboto"/>
                <a:ea typeface="Roboto"/>
                <a:cs typeface="Roboto"/>
              </a:rPr>
              <a:t>Внедрение проекта «Электронная школа</a:t>
            </a:r>
          </a:p>
          <a:p>
            <a:pPr marL="171450" indent="-171450">
              <a:buFont typeface="Arial"/>
              <a:buChar char="•"/>
            </a:pPr>
            <a:endParaRPr sz="1200">
              <a:latin typeface="Roboto"/>
              <a:ea typeface="Roboto"/>
              <a:cs typeface="Roboto"/>
            </a:endParaRPr>
          </a:p>
          <a:p>
            <a:pPr marL="171450" indent="-171450">
              <a:buFont typeface="Arial"/>
              <a:buChar char="•"/>
            </a:pPr>
            <a:r>
              <a:rPr sz="1200">
                <a:latin typeface="Roboto"/>
                <a:ea typeface="Roboto"/>
                <a:cs typeface="Roboto"/>
              </a:rPr>
              <a:t>Используются Телемедицинские технологии</a:t>
            </a:r>
          </a:p>
        </p:txBody>
      </p:sp>
      <p:sp>
        <p:nvSpPr>
          <p:cNvPr id="650" name="Shape 650"/>
          <p:cNvSpPr/>
          <p:nvPr/>
        </p:nvSpPr>
        <p:spPr>
          <a:xfrm>
            <a:off x="1662720" y="1099498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52" name="Picture 652"/>
          <p:cNvPicPr/>
          <p:nvPr/>
        </p:nvPicPr>
        <p:blipFill>
          <a:blip r:embed="rId8"/>
          <a:stretch/>
        </p:blipFill>
        <p:spPr>
          <a:xfrm>
            <a:off x="1877250" y="1299745"/>
            <a:ext cx="837130" cy="837130"/>
          </a:xfrm>
          <a:prstGeom prst="rect">
            <a:avLst/>
          </a:prstGeom>
        </p:spPr>
      </p:pic>
      <p:sp>
        <p:nvSpPr>
          <p:cNvPr id="653" name="Shape 65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/>
          <p:nvPr/>
        </p:nvSpPr>
        <p:spPr>
          <a:xfrm>
            <a:off x="603250" y="954047"/>
            <a:ext cx="9283700" cy="17999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57" name="Picture 657"/>
          <p:cNvPicPr/>
          <p:nvPr/>
        </p:nvPicPr>
        <p:blipFill>
          <a:blip r:embed="rId2"/>
          <a:stretch/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658" name="Shape 658"/>
          <p:cNvSpPr txBox="1"/>
          <p:nvPr/>
        </p:nvSpPr>
        <p:spPr>
          <a:xfrm>
            <a:off x="1163345" y="368300"/>
            <a:ext cx="3263450" cy="553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000" b="1" i="0" u="none" strike="noStrike">
                <a:solidFill>
                  <a:srgbClr val="1B2E51"/>
                </a:solidFill>
                <a:latin typeface="Arial"/>
                <a:ea typeface="Arial"/>
                <a:cs typeface="Arial"/>
              </a:rPr>
              <a:t>Цифровизация</a:t>
            </a:r>
            <a:endParaRPr sz="3000">
              <a:solidFill>
                <a:srgbClr val="1B2E5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660" name="Picture 660"/>
          <p:cNvPicPr/>
          <p:nvPr/>
        </p:nvPicPr>
        <p:blipFill>
          <a:blip>
            <a:extLst>
              <a:ext uri="{96DAC541-7B7A-43D3-8B79-37D633B846F1}">
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3"/>
              </a:ext>
            </a:extLst>
          </a:blip>
          <a:stretch/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662" name="Picture 662"/>
          <p:cNvPicPr/>
          <p:nvPr/>
        </p:nvPicPr>
        <p:blipFill>
          <a:blip>
            <a:extLst>
              <a:ext uri="{96DAC541-7B7A-43D3-8B79-37D633B846F1}">
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4"/>
              </a:ext>
            </a:extLst>
          </a:blip>
          <a:stretch/>
        </p:blipFill>
        <p:spPr>
          <a:xfrm>
            <a:off x="10456152" y="545907"/>
            <a:ext cx="1364438" cy="404417"/>
          </a:xfrm>
          <a:prstGeom prst="rect">
            <a:avLst/>
          </a:prstGeom>
        </p:spPr>
      </p:pic>
      <p:sp>
        <p:nvSpPr>
          <p:cNvPr id="663" name="Shape 663"/>
          <p:cNvSpPr txBox="1"/>
          <p:nvPr/>
        </p:nvSpPr>
        <p:spPr>
          <a:xfrm>
            <a:off x="743410" y="1220436"/>
            <a:ext cx="82593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 i="0" u="none" strike="noStrike">
                <a:solidFill>
                  <a:schemeClr val="accent6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Более 10 лет Москва занимается цифровизацией системы здравоохранения</a:t>
            </a:r>
            <a:endParaRPr sz="1800" b="1">
              <a:solidFill>
                <a:schemeClr val="accent6">
                  <a:lumMod val="75000"/>
                </a:schemeClr>
              </a:solidFill>
              <a:latin typeface="Verdana"/>
              <a:ea typeface="Verdana"/>
              <a:cs typeface="Verdana"/>
            </a:endParaRPr>
          </a:p>
        </p:txBody>
      </p:sp>
      <p:grpSp>
        <p:nvGrpSpPr>
          <p:cNvPr id="664" name="Shape 664"/>
          <p:cNvGrpSpPr/>
          <p:nvPr/>
        </p:nvGrpSpPr>
        <p:grpSpPr>
          <a:xfrm>
            <a:off x="600490" y="2280665"/>
            <a:ext cx="2840653" cy="1727105"/>
            <a:chOff x="0" y="0"/>
            <a:chExt cx="2840653" cy="1727105"/>
          </a:xfrm>
        </p:grpSpPr>
        <p:sp>
          <p:nvSpPr>
            <p:cNvPr id="665" name="Shape 665"/>
            <p:cNvSpPr/>
            <p:nvPr/>
          </p:nvSpPr>
          <p:spPr>
            <a:xfrm>
              <a:off x="0" y="19835"/>
              <a:ext cx="1980432" cy="1707269"/>
            </a:xfrm>
            <a:prstGeom prst="hexagon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6" name="Shape 666"/>
            <p:cNvSpPr txBox="1"/>
            <p:nvPr/>
          </p:nvSpPr>
          <p:spPr>
            <a:xfrm>
              <a:off x="505007" y="0"/>
              <a:ext cx="1868582" cy="132343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8000" b="1" i="0" u="none" strike="noStrike">
                  <a:solidFill>
                    <a:srgbClr val="7E903C"/>
                  </a:solidFill>
                  <a:latin typeface="Arial"/>
                  <a:ea typeface="Arial"/>
                  <a:cs typeface="Arial"/>
                </a:rPr>
                <a:t>18</a:t>
              </a:r>
              <a:endParaRPr sz="8000">
                <a:solidFill>
                  <a:srgbClr val="7E903C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7" name="Shape 667"/>
            <p:cNvSpPr txBox="1"/>
            <p:nvPr/>
          </p:nvSpPr>
          <p:spPr>
            <a:xfrm>
              <a:off x="146791" y="324011"/>
              <a:ext cx="351513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4400" b="1" i="0" u="none" strike="noStrike">
                  <a:solidFill>
                    <a:srgbClr val="7E903C"/>
                  </a:solidFill>
                  <a:latin typeface="Arial"/>
                  <a:ea typeface="Arial"/>
                  <a:cs typeface="Arial"/>
                </a:rPr>
                <a:t>&gt;</a:t>
              </a:r>
              <a:endParaRPr sz="4400">
                <a:solidFill>
                  <a:srgbClr val="7E903C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8" name="Shape 668"/>
            <p:cNvSpPr txBox="1"/>
            <p:nvPr/>
          </p:nvSpPr>
          <p:spPr>
            <a:xfrm>
              <a:off x="1658371" y="540659"/>
              <a:ext cx="1182281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3200" b="1" i="0" u="none" strike="noStrike">
                  <a:solidFill>
                    <a:srgbClr val="7E903C"/>
                  </a:solidFill>
                  <a:latin typeface="Arial"/>
                  <a:ea typeface="Arial"/>
                  <a:cs typeface="Arial"/>
                </a:rPr>
                <a:t>млн.</a:t>
              </a:r>
              <a:endParaRPr sz="3200">
                <a:solidFill>
                  <a:srgbClr val="7E903C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9" name="Shape 669"/>
            <p:cNvSpPr txBox="1"/>
            <p:nvPr/>
          </p:nvSpPr>
          <p:spPr>
            <a:xfrm>
              <a:off x="351174" y="1148542"/>
              <a:ext cx="2089783" cy="4001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2000" b="0" i="0" u="none" strike="noStrike">
                  <a:solidFill>
                    <a:srgbClr val="1B2E51"/>
                  </a:solidFill>
                  <a:latin typeface="Verdana"/>
                  <a:ea typeface="Verdana"/>
                  <a:cs typeface="Verdana"/>
                </a:rPr>
                <a:t>ЭМК в ЕМИАС</a:t>
              </a:r>
              <a:endParaRPr sz="2000">
                <a:solidFill>
                  <a:srgbClr val="1B2E51"/>
                </a:solidFill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670" name="Shape 670"/>
          <p:cNvGrpSpPr/>
          <p:nvPr/>
        </p:nvGrpSpPr>
        <p:grpSpPr>
          <a:xfrm>
            <a:off x="3907694" y="2004152"/>
            <a:ext cx="3589444" cy="461665"/>
            <a:chOff x="0" y="0"/>
            <a:chExt cx="3589444" cy="461665"/>
          </a:xfrm>
        </p:grpSpPr>
        <p:sp>
          <p:nvSpPr>
            <p:cNvPr id="671" name="Shape 671"/>
            <p:cNvSpPr txBox="1"/>
            <p:nvPr/>
          </p:nvSpPr>
          <p:spPr>
            <a:xfrm>
              <a:off x="355297" y="0"/>
              <a:ext cx="3234146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200" b="1" i="0" u="none" strike="noStrike">
                  <a:solidFill>
                    <a:srgbClr val="A4B856"/>
                  </a:solidFill>
                  <a:latin typeface="Verdana"/>
                  <a:ea typeface="Verdana"/>
                  <a:cs typeface="Verdana"/>
                </a:rPr>
                <a:t>&gt; 100 млн раз </a:t>
              </a:r>
              <a:r>
                <a:rPr sz="1200" i="0" u="none" strike="noStrike">
                  <a:solidFill>
                    <a:srgbClr val="1B2E51"/>
                  </a:solidFill>
                  <a:latin typeface="Verdana"/>
                  <a:ea typeface="Verdana"/>
                  <a:cs typeface="Verdana"/>
                </a:rPr>
                <a:t>москвичи воспользовались онлайн-записью</a:t>
              </a:r>
              <a:endParaRPr sz="1200">
                <a:solidFill>
                  <a:srgbClr val="1B2E51"/>
                </a:solidFill>
                <a:latin typeface="Verdana"/>
                <a:ea typeface="Verdana"/>
                <a:cs typeface="Verdana"/>
              </a:endParaRPr>
            </a:p>
          </p:txBody>
        </p:sp>
        <p:pic>
          <p:nvPicPr>
            <p:cNvPr id="673" name="Picture 673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5"/>
                </a:ext>
              </a:extLst>
            </a:blip>
            <a:stretch/>
          </p:blipFill>
          <p:spPr>
            <a:xfrm rot="17712767">
              <a:off x="5227" y="56270"/>
              <a:ext cx="237788" cy="248241"/>
            </a:xfrm>
            <a:prstGeom prst="rect">
              <a:avLst/>
            </a:prstGeom>
          </p:spPr>
        </p:pic>
      </p:grpSp>
      <p:grpSp>
        <p:nvGrpSpPr>
          <p:cNvPr id="674" name="Shape 674"/>
          <p:cNvGrpSpPr/>
          <p:nvPr/>
        </p:nvGrpSpPr>
        <p:grpSpPr>
          <a:xfrm>
            <a:off x="3915789" y="2721496"/>
            <a:ext cx="3416684" cy="830997"/>
            <a:chOff x="0" y="0"/>
            <a:chExt cx="3416684" cy="830997"/>
          </a:xfrm>
        </p:grpSpPr>
        <p:sp>
          <p:nvSpPr>
            <p:cNvPr id="675" name="Shape 675"/>
            <p:cNvSpPr txBox="1"/>
            <p:nvPr/>
          </p:nvSpPr>
          <p:spPr>
            <a:xfrm>
              <a:off x="355298" y="0"/>
              <a:ext cx="3061386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200" i="0" u="none" strike="noStrike">
                  <a:solidFill>
                    <a:srgbClr val="1B2E51"/>
                  </a:solidFill>
                  <a:latin typeface="Verdana"/>
                  <a:ea typeface="Verdana"/>
                  <a:cs typeface="Verdana"/>
                </a:rPr>
                <a:t>Поставили </a:t>
              </a:r>
              <a:r>
                <a:rPr sz="1200" b="1" i="0" u="none" strike="noStrike">
                  <a:solidFill>
                    <a:srgbClr val="A4B856"/>
                  </a:solidFill>
                  <a:latin typeface="Verdana"/>
                  <a:ea typeface="Verdana"/>
                  <a:cs typeface="Verdana"/>
                </a:rPr>
                <a:t>&gt; 9 млн </a:t>
              </a:r>
              <a:r>
                <a:rPr sz="1200" i="0" u="none" strike="noStrike">
                  <a:solidFill>
                    <a:srgbClr val="1B2E51"/>
                  </a:solidFill>
                  <a:latin typeface="Verdana"/>
                  <a:ea typeface="Verdana"/>
                  <a:cs typeface="Verdana"/>
                </a:rPr>
                <a:t>предварительных диагнозов </a:t>
              </a:r>
            </a:p>
            <a:p>
              <a:pPr marL="0" indent="0" algn="l"/>
              <a:r>
                <a:rPr sz="1200" i="0" u="none" strike="noStrike">
                  <a:solidFill>
                    <a:srgbClr val="1B2E51"/>
                  </a:solidFill>
                  <a:latin typeface="Verdana"/>
                  <a:ea typeface="Verdana"/>
                  <a:cs typeface="Verdana"/>
                </a:rPr>
                <a:t>с помощью системы поддержки принятия врачебных решений</a:t>
              </a:r>
              <a:endParaRPr sz="1200">
                <a:solidFill>
                  <a:srgbClr val="1B2E51"/>
                </a:solidFill>
                <a:latin typeface="Verdana"/>
                <a:ea typeface="Verdana"/>
                <a:cs typeface="Verdana"/>
              </a:endParaRPr>
            </a:p>
          </p:txBody>
        </p:sp>
        <p:pic>
          <p:nvPicPr>
            <p:cNvPr id="677" name="Picture 677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6"/>
                </a:ext>
              </a:extLst>
            </a:blip>
            <a:stretch/>
          </p:blipFill>
          <p:spPr>
            <a:xfrm rot="17712767">
              <a:off x="5226" y="56269"/>
              <a:ext cx="237788" cy="248241"/>
            </a:xfrm>
            <a:prstGeom prst="rect">
              <a:avLst/>
            </a:prstGeom>
          </p:spPr>
        </p:pic>
      </p:grpSp>
      <p:grpSp>
        <p:nvGrpSpPr>
          <p:cNvPr id="678" name="Shape 678"/>
          <p:cNvGrpSpPr/>
          <p:nvPr/>
        </p:nvGrpSpPr>
        <p:grpSpPr>
          <a:xfrm>
            <a:off x="3908766" y="3771524"/>
            <a:ext cx="3135904" cy="461664"/>
            <a:chOff x="0" y="0"/>
            <a:chExt cx="3135904" cy="461664"/>
          </a:xfrm>
        </p:grpSpPr>
        <p:sp>
          <p:nvSpPr>
            <p:cNvPr id="679" name="Shape 679"/>
            <p:cNvSpPr txBox="1"/>
            <p:nvPr/>
          </p:nvSpPr>
          <p:spPr>
            <a:xfrm>
              <a:off x="330480" y="0"/>
              <a:ext cx="2805424" cy="4616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200" b="1" i="0" u="none" strike="noStrike">
                  <a:solidFill>
                    <a:srgbClr val="A4B856"/>
                  </a:solidFill>
                  <a:latin typeface="Verdana"/>
                  <a:ea typeface="Verdana"/>
                  <a:cs typeface="Verdana"/>
                </a:rPr>
                <a:t>&gt; 8 миллионов </a:t>
              </a:r>
              <a:r>
                <a:rPr sz="1200" i="0" u="none" strike="noStrike">
                  <a:solidFill>
                    <a:srgbClr val="1B2E51"/>
                  </a:solidFill>
                  <a:latin typeface="Verdana"/>
                  <a:ea typeface="Verdana"/>
                  <a:cs typeface="Verdana"/>
                </a:rPr>
                <a:t>исследований обработали ИИ-сервисы</a:t>
              </a:r>
              <a:endParaRPr sz="1200">
                <a:solidFill>
                  <a:srgbClr val="1B2E51"/>
                </a:solidFill>
                <a:latin typeface="Verdana"/>
                <a:ea typeface="Verdana"/>
                <a:cs typeface="Verdana"/>
              </a:endParaRPr>
            </a:p>
          </p:txBody>
        </p:sp>
        <p:pic>
          <p:nvPicPr>
            <p:cNvPr id="681" name="Picture 681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7"/>
                </a:ext>
              </a:extLst>
            </a:blip>
            <a:stretch/>
          </p:blipFill>
          <p:spPr>
            <a:xfrm rot="17712767">
              <a:off x="4862" y="56269"/>
              <a:ext cx="221178" cy="248241"/>
            </a:xfrm>
            <a:prstGeom prst="rect">
              <a:avLst/>
            </a:prstGeom>
          </p:spPr>
        </p:pic>
      </p:grpSp>
      <p:sp>
        <p:nvSpPr>
          <p:cNvPr id="682" name="Shape 682"/>
          <p:cNvSpPr/>
          <p:nvPr/>
        </p:nvSpPr>
        <p:spPr>
          <a:xfrm>
            <a:off x="743410" y="4843344"/>
            <a:ext cx="7892154" cy="1549829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3" name="Shape 683"/>
          <p:cNvSpPr/>
          <p:nvPr/>
        </p:nvSpPr>
        <p:spPr>
          <a:xfrm>
            <a:off x="570189" y="4612919"/>
            <a:ext cx="3410632" cy="476830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4" name="Shape 684"/>
          <p:cNvSpPr txBox="1"/>
          <p:nvPr/>
        </p:nvSpPr>
        <p:spPr>
          <a:xfrm>
            <a:off x="743411" y="4674611"/>
            <a:ext cx="314994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600" b="1" i="0" u="none" strike="noStrike">
                <a:solidFill>
                  <a:schemeClr val="bg1"/>
                </a:solidFill>
                <a:latin typeface="Arial"/>
                <a:ea typeface="Arial"/>
                <a:cs typeface="Arial"/>
              </a:rPr>
              <a:t>В цифровом виде хранятся:</a:t>
            </a:r>
            <a:endParaRPr sz="16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685" name="Shape 685"/>
          <p:cNvGrpSpPr/>
          <p:nvPr/>
        </p:nvGrpSpPr>
        <p:grpSpPr>
          <a:xfrm>
            <a:off x="941240" y="5252359"/>
            <a:ext cx="2109273" cy="945028"/>
            <a:chOff x="0" y="0"/>
            <a:chExt cx="2109273" cy="945028"/>
          </a:xfrm>
        </p:grpSpPr>
        <p:sp>
          <p:nvSpPr>
            <p:cNvPr id="686" name="Shape 686"/>
            <p:cNvSpPr/>
            <p:nvPr/>
          </p:nvSpPr>
          <p:spPr>
            <a:xfrm>
              <a:off x="0" y="89264"/>
              <a:ext cx="809425" cy="809425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7" name="Shape 687"/>
            <p:cNvSpPr txBox="1"/>
            <p:nvPr/>
          </p:nvSpPr>
          <p:spPr>
            <a:xfrm>
              <a:off x="223544" y="0"/>
              <a:ext cx="1016538" cy="5847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3200" b="1" i="0" u="none" strike="noStrike">
                  <a:solidFill>
                    <a:srgbClr val="7E903C"/>
                  </a:solidFill>
                  <a:latin typeface="Arial"/>
                  <a:ea typeface="Arial"/>
                  <a:cs typeface="Arial"/>
                </a:rPr>
                <a:t>330</a:t>
              </a:r>
              <a:endParaRPr sz="3200">
                <a:solidFill>
                  <a:srgbClr val="7E903C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8" name="Shape 688"/>
            <p:cNvSpPr txBox="1"/>
            <p:nvPr/>
          </p:nvSpPr>
          <p:spPr>
            <a:xfrm>
              <a:off x="9643" y="98126"/>
              <a:ext cx="351513" cy="4616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2400" b="1" i="0" u="none" strike="noStrike">
                  <a:solidFill>
                    <a:srgbClr val="7E903C"/>
                  </a:solidFill>
                  <a:latin typeface="Arial"/>
                  <a:ea typeface="Arial"/>
                  <a:cs typeface="Arial"/>
                </a:rPr>
                <a:t>&gt;</a:t>
              </a:r>
              <a:endParaRPr sz="2400">
                <a:solidFill>
                  <a:srgbClr val="7E903C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9" name="Shape 689"/>
            <p:cNvSpPr txBox="1"/>
            <p:nvPr/>
          </p:nvSpPr>
          <p:spPr>
            <a:xfrm>
              <a:off x="926990" y="89281"/>
              <a:ext cx="1182282" cy="4616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2400" b="1" i="0" u="none" strike="noStrike">
                  <a:solidFill>
                    <a:srgbClr val="7E903C"/>
                  </a:solidFill>
                  <a:latin typeface="Arial"/>
                  <a:ea typeface="Arial"/>
                  <a:cs typeface="Arial"/>
                </a:rPr>
                <a:t>млн.</a:t>
              </a:r>
              <a:endParaRPr sz="2400">
                <a:solidFill>
                  <a:srgbClr val="7E903C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0" name="Shape 690"/>
            <p:cNvSpPr txBox="1"/>
            <p:nvPr/>
          </p:nvSpPr>
          <p:spPr>
            <a:xfrm>
              <a:off x="239442" y="544917"/>
              <a:ext cx="137552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000" b="0" i="0" u="none" strike="noStrike">
                  <a:solidFill>
                    <a:srgbClr val="1B2E51"/>
                  </a:solidFill>
                  <a:latin typeface="Verdana"/>
                  <a:ea typeface="Verdana"/>
                  <a:cs typeface="Verdana"/>
                </a:rPr>
                <a:t>протоколов осмотров врачей</a:t>
              </a:r>
              <a:endParaRPr sz="1000">
                <a:solidFill>
                  <a:srgbClr val="1B2E51"/>
                </a:solidFill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691" name="Shape 691"/>
          <p:cNvGrpSpPr/>
          <p:nvPr/>
        </p:nvGrpSpPr>
        <p:grpSpPr>
          <a:xfrm>
            <a:off x="2840372" y="5252359"/>
            <a:ext cx="2125175" cy="898690"/>
            <a:chOff x="0" y="0"/>
            <a:chExt cx="2125175" cy="898690"/>
          </a:xfrm>
        </p:grpSpPr>
        <p:sp>
          <p:nvSpPr>
            <p:cNvPr id="692" name="Shape 692"/>
            <p:cNvSpPr/>
            <p:nvPr/>
          </p:nvSpPr>
          <p:spPr>
            <a:xfrm>
              <a:off x="0" y="89264"/>
              <a:ext cx="809426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3" name="Shape 693"/>
            <p:cNvSpPr txBox="1"/>
            <p:nvPr/>
          </p:nvSpPr>
          <p:spPr>
            <a:xfrm>
              <a:off x="223544" y="0"/>
              <a:ext cx="1016537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3200" b="1" i="0" u="none" strike="noStrike">
                  <a:solidFill>
                    <a:srgbClr val="7E903C"/>
                  </a:solidFill>
                  <a:latin typeface="Arial"/>
                  <a:ea typeface="Arial"/>
                  <a:cs typeface="Arial"/>
                </a:rPr>
                <a:t>143</a:t>
              </a:r>
              <a:endParaRPr sz="3200">
                <a:solidFill>
                  <a:srgbClr val="7E903C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4" name="Shape 694"/>
            <p:cNvSpPr txBox="1"/>
            <p:nvPr/>
          </p:nvSpPr>
          <p:spPr>
            <a:xfrm>
              <a:off x="9643" y="98126"/>
              <a:ext cx="35151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2400" b="1" i="0" u="none" strike="noStrike">
                  <a:solidFill>
                    <a:srgbClr val="7E903C"/>
                  </a:solidFill>
                  <a:latin typeface="Arial"/>
                  <a:ea typeface="Arial"/>
                  <a:cs typeface="Arial"/>
                </a:rPr>
                <a:t>&gt;</a:t>
              </a:r>
              <a:endParaRPr sz="2400">
                <a:solidFill>
                  <a:srgbClr val="7E903C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5" name="Shape 695"/>
            <p:cNvSpPr txBox="1"/>
            <p:nvPr/>
          </p:nvSpPr>
          <p:spPr>
            <a:xfrm>
              <a:off x="942893" y="97230"/>
              <a:ext cx="118228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2400" b="1" i="0" u="none" strike="noStrike">
                  <a:solidFill>
                    <a:srgbClr val="7E903C"/>
                  </a:solidFill>
                  <a:latin typeface="Arial"/>
                  <a:ea typeface="Arial"/>
                  <a:cs typeface="Arial"/>
                </a:rPr>
                <a:t>млн.</a:t>
              </a:r>
              <a:endParaRPr sz="2400">
                <a:solidFill>
                  <a:srgbClr val="7E903C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6" name="Shape 696"/>
            <p:cNvSpPr txBox="1"/>
            <p:nvPr/>
          </p:nvSpPr>
          <p:spPr>
            <a:xfrm>
              <a:off x="326909" y="544918"/>
              <a:ext cx="1140082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000" b="0" i="0" u="none" strike="noStrike">
                  <a:solidFill>
                    <a:srgbClr val="1B2E51"/>
                  </a:solidFill>
                  <a:latin typeface="Verdana"/>
                  <a:ea typeface="Verdana"/>
                  <a:cs typeface="Verdana"/>
                </a:rPr>
                <a:t>рецептов</a:t>
              </a:r>
              <a:endParaRPr sz="1000">
                <a:solidFill>
                  <a:srgbClr val="1B2E51"/>
                </a:solidFill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697" name="Shape 697"/>
          <p:cNvGrpSpPr/>
          <p:nvPr/>
        </p:nvGrpSpPr>
        <p:grpSpPr>
          <a:xfrm>
            <a:off x="4742254" y="5252359"/>
            <a:ext cx="2125175" cy="945028"/>
            <a:chOff x="0" y="0"/>
            <a:chExt cx="2125175" cy="945028"/>
          </a:xfrm>
        </p:grpSpPr>
        <p:sp>
          <p:nvSpPr>
            <p:cNvPr id="698" name="Shape 698"/>
            <p:cNvSpPr/>
            <p:nvPr/>
          </p:nvSpPr>
          <p:spPr>
            <a:xfrm>
              <a:off x="0" y="89263"/>
              <a:ext cx="809425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9" name="Shape 699"/>
            <p:cNvSpPr txBox="1"/>
            <p:nvPr/>
          </p:nvSpPr>
          <p:spPr>
            <a:xfrm>
              <a:off x="223545" y="0"/>
              <a:ext cx="1016537" cy="5847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3200" b="1" i="0" u="none" strike="noStrike">
                  <a:solidFill>
                    <a:srgbClr val="7E903C"/>
                  </a:solidFill>
                  <a:latin typeface="Arial"/>
                  <a:ea typeface="Arial"/>
                  <a:cs typeface="Arial"/>
                </a:rPr>
                <a:t>320</a:t>
              </a:r>
              <a:endParaRPr sz="3200">
                <a:solidFill>
                  <a:srgbClr val="7E903C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0" name="Shape 700"/>
            <p:cNvSpPr txBox="1"/>
            <p:nvPr/>
          </p:nvSpPr>
          <p:spPr>
            <a:xfrm>
              <a:off x="9644" y="98126"/>
              <a:ext cx="35151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2400" b="1" i="0" u="none" strike="noStrike">
                  <a:solidFill>
                    <a:srgbClr val="7E903C"/>
                  </a:solidFill>
                  <a:latin typeface="Arial"/>
                  <a:ea typeface="Arial"/>
                  <a:cs typeface="Arial"/>
                </a:rPr>
                <a:t>&gt;</a:t>
              </a:r>
              <a:endParaRPr sz="2400">
                <a:solidFill>
                  <a:srgbClr val="7E903C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1" name="Shape 701"/>
            <p:cNvSpPr txBox="1"/>
            <p:nvPr/>
          </p:nvSpPr>
          <p:spPr>
            <a:xfrm>
              <a:off x="942892" y="73379"/>
              <a:ext cx="118228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2400" b="1" i="0" u="none" strike="noStrike">
                  <a:solidFill>
                    <a:srgbClr val="7E903C"/>
                  </a:solidFill>
                  <a:latin typeface="Arial"/>
                  <a:ea typeface="Arial"/>
                  <a:cs typeface="Arial"/>
                </a:rPr>
                <a:t>млн.</a:t>
              </a:r>
              <a:endParaRPr sz="2400">
                <a:solidFill>
                  <a:srgbClr val="7E903C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2" name="Shape 702"/>
            <p:cNvSpPr txBox="1"/>
            <p:nvPr/>
          </p:nvSpPr>
          <p:spPr>
            <a:xfrm>
              <a:off x="255349" y="544917"/>
              <a:ext cx="1140082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000" b="0" i="0" u="none" strike="noStrike">
                  <a:solidFill>
                    <a:srgbClr val="1B2E51"/>
                  </a:solidFill>
                  <a:latin typeface="Verdana"/>
                  <a:ea typeface="Verdana"/>
                  <a:cs typeface="Verdana"/>
                </a:rPr>
                <a:t>результатов анализов</a:t>
              </a:r>
            </a:p>
          </p:txBody>
        </p:sp>
      </p:grpSp>
      <p:grpSp>
        <p:nvGrpSpPr>
          <p:cNvPr id="703" name="Shape 703"/>
          <p:cNvGrpSpPr/>
          <p:nvPr/>
        </p:nvGrpSpPr>
        <p:grpSpPr>
          <a:xfrm>
            <a:off x="6598211" y="5252359"/>
            <a:ext cx="2196735" cy="945028"/>
            <a:chOff x="0" y="0"/>
            <a:chExt cx="2196735" cy="945028"/>
          </a:xfrm>
        </p:grpSpPr>
        <p:sp>
          <p:nvSpPr>
            <p:cNvPr id="704" name="Shape 704"/>
            <p:cNvSpPr/>
            <p:nvPr/>
          </p:nvSpPr>
          <p:spPr>
            <a:xfrm>
              <a:off x="0" y="89263"/>
              <a:ext cx="809425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5" name="Shape 705"/>
            <p:cNvSpPr txBox="1"/>
            <p:nvPr/>
          </p:nvSpPr>
          <p:spPr>
            <a:xfrm>
              <a:off x="223544" y="0"/>
              <a:ext cx="118228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3200" b="1" i="0" u="none" strike="noStrike">
                  <a:solidFill>
                    <a:srgbClr val="7E903C"/>
                  </a:solidFill>
                  <a:latin typeface="Arial"/>
                  <a:ea typeface="Arial"/>
                  <a:cs typeface="Arial"/>
                </a:rPr>
                <a:t>11,7</a:t>
              </a:r>
              <a:endParaRPr sz="3200">
                <a:solidFill>
                  <a:srgbClr val="7E903C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6" name="Shape 706"/>
            <p:cNvSpPr txBox="1"/>
            <p:nvPr/>
          </p:nvSpPr>
          <p:spPr>
            <a:xfrm>
              <a:off x="9643" y="98126"/>
              <a:ext cx="351514" cy="4616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2400" b="1" i="0" u="none" strike="noStrike">
                  <a:solidFill>
                    <a:srgbClr val="7E903C"/>
                  </a:solidFill>
                  <a:latin typeface="Arial"/>
                  <a:ea typeface="Arial"/>
                  <a:cs typeface="Arial"/>
                </a:rPr>
                <a:t>&gt;</a:t>
              </a:r>
              <a:endParaRPr sz="2400">
                <a:solidFill>
                  <a:srgbClr val="7E903C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7" name="Shape 707"/>
            <p:cNvSpPr txBox="1"/>
            <p:nvPr/>
          </p:nvSpPr>
          <p:spPr>
            <a:xfrm>
              <a:off x="1014453" y="97232"/>
              <a:ext cx="1182282" cy="4616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2400" b="1" i="0" u="none" strike="noStrike">
                  <a:solidFill>
                    <a:srgbClr val="7E903C"/>
                  </a:solidFill>
                  <a:latin typeface="Arial"/>
                  <a:ea typeface="Arial"/>
                  <a:cs typeface="Arial"/>
                </a:rPr>
                <a:t>млн.</a:t>
              </a:r>
              <a:endParaRPr sz="2400">
                <a:solidFill>
                  <a:srgbClr val="7E903C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8" name="Shape 708"/>
            <p:cNvSpPr txBox="1"/>
            <p:nvPr/>
          </p:nvSpPr>
          <p:spPr>
            <a:xfrm>
              <a:off x="342811" y="544917"/>
              <a:ext cx="163688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000" b="0" i="0" u="none" strike="noStrike">
                  <a:solidFill>
                    <a:srgbClr val="1B2E51"/>
                  </a:solidFill>
                  <a:latin typeface="Verdana"/>
                  <a:ea typeface="Verdana"/>
                  <a:cs typeface="Verdana"/>
                </a:rPr>
                <a:t>выписных эпикризов из стационаров</a:t>
              </a:r>
            </a:p>
          </p:txBody>
        </p:sp>
      </p:grpSp>
      <p:pic>
        <p:nvPicPr>
          <p:cNvPr id="710" name="Picture 710"/>
          <p:cNvPicPr/>
          <p:nvPr/>
        </p:nvPicPr>
        <p:blipFill>
          <a:blip r:embed="rId8"/>
          <a:srcRect l="279" t="514" r="23422" b="777"/>
          <a:stretch/>
        </p:blipFill>
        <p:spPr>
          <a:xfrm>
            <a:off x="8062380" y="1530131"/>
            <a:ext cx="3813310" cy="3287335"/>
          </a:xfrm>
          <a:custGeom>
            <a:avLst/>
            <a:gdLst>
              <a:gd name="connsiteX0" fmla="*/ 821834 w 3813311"/>
              <a:gd name="connsiteY0" fmla="*/ 0 h 3287335"/>
              <a:gd name="connsiteX1" fmla="*/ 2991477 w 3813311"/>
              <a:gd name="connsiteY1" fmla="*/ 0 h 3287335"/>
              <a:gd name="connsiteX2" fmla="*/ 3813311 w 3813311"/>
              <a:gd name="connsiteY2" fmla="*/ 1643668 h 3287335"/>
              <a:gd name="connsiteX3" fmla="*/ 2991477 w 3813311"/>
              <a:gd name="connsiteY3" fmla="*/ 3287335 h 3287335"/>
              <a:gd name="connsiteX4" fmla="*/ 821834 w 3813311"/>
              <a:gd name="connsiteY4" fmla="*/ 3287335 h 3287335"/>
              <a:gd name="connsiteX5" fmla="*/ 0 w 3813311"/>
              <a:gd name="connsiteY5" fmla="*/ 1643668 h 3287335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813311"/>
              <a:gd name="ODFBottom" fmla="val 3287335"/>
              <a:gd name="ODFWidth" fmla="val 3813311"/>
              <a:gd name="ODFHeight" fmla="val 3287335"/>
            </a:gdLst>
            <a:ahLst/>
            <a:cxnLst/>
            <a:rect l="OXMLTextRectL" t="OXMLTextRectT" r="OXMLTextRectR" b="OXMLTextRectB"/>
            <a:pathLst>
              <a:path w="3813311" h="3287335">
                <a:moveTo>
                  <a:pt x="821834" y="0"/>
                </a:moveTo>
                <a:lnTo>
                  <a:pt x="2991477" y="0"/>
                </a:lnTo>
                <a:lnTo>
                  <a:pt x="3813311" y="1643668"/>
                </a:lnTo>
                <a:lnTo>
                  <a:pt x="2991477" y="3287335"/>
                </a:lnTo>
                <a:lnTo>
                  <a:pt x="821834" y="3287335"/>
                </a:lnTo>
                <a:lnTo>
                  <a:pt x="0" y="1643668"/>
                </a:lnTo>
                <a:close/>
              </a:path>
            </a:pathLst>
          </a:custGeom>
        </p:spPr>
      </p:pic>
      <p:sp>
        <p:nvSpPr>
          <p:cNvPr id="711" name="Shape 711"/>
          <p:cNvSpPr/>
          <p:nvPr/>
        </p:nvSpPr>
        <p:spPr>
          <a:xfrm>
            <a:off x="7232728" y="1775185"/>
            <a:ext cx="1493084" cy="128714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2" name="Shape 712"/>
          <p:cNvSpPr/>
          <p:nvPr/>
        </p:nvSpPr>
        <p:spPr>
          <a:xfrm>
            <a:off x="10654671" y="4344672"/>
            <a:ext cx="1131372" cy="975321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14" name="Picture 714"/>
          <p:cNvPicPr/>
          <p:nvPr/>
        </p:nvPicPr>
        <p:blipFill>
          <a:blip r:embed="rId9"/>
          <a:srcRect l="2924" t="1357" r="2059" b="54236"/>
          <a:stretch/>
        </p:blipFill>
        <p:spPr>
          <a:xfrm>
            <a:off x="8766848" y="4891780"/>
            <a:ext cx="1798174" cy="1550151"/>
          </a:xfrm>
          <a:custGeom>
            <a:avLst/>
            <a:gdLst>
              <a:gd name="connsiteX0" fmla="*/ 387538 w 1798175"/>
              <a:gd name="connsiteY0" fmla="*/ 0 h 1550151"/>
              <a:gd name="connsiteX1" fmla="*/ 1410637 w 1798175"/>
              <a:gd name="connsiteY1" fmla="*/ 0 h 1550151"/>
              <a:gd name="connsiteX2" fmla="*/ 1798175 w 1798175"/>
              <a:gd name="connsiteY2" fmla="*/ 775076 h 1550151"/>
              <a:gd name="connsiteX3" fmla="*/ 1410637 w 1798175"/>
              <a:gd name="connsiteY3" fmla="*/ 1550151 h 1550151"/>
              <a:gd name="connsiteX4" fmla="*/ 387538 w 1798175"/>
              <a:gd name="connsiteY4" fmla="*/ 1550151 h 1550151"/>
              <a:gd name="connsiteX5" fmla="*/ 0 w 1798175"/>
              <a:gd name="connsiteY5" fmla="*/ 775076 h 1550151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98175"/>
              <a:gd name="ODFBottom" fmla="val 1550151"/>
              <a:gd name="ODFWidth" fmla="val 1798175"/>
              <a:gd name="ODFHeight" fmla="val 1550151"/>
            </a:gdLst>
            <a:ahLst/>
            <a:cxnLst/>
            <a:rect l="OXMLTextRectL" t="OXMLTextRectT" r="OXMLTextRectR" b="OXMLTextRectB"/>
            <a:pathLst>
              <a:path w="1798175" h="1550151">
                <a:moveTo>
                  <a:pt x="387538" y="0"/>
                </a:moveTo>
                <a:lnTo>
                  <a:pt x="1410637" y="0"/>
                </a:lnTo>
                <a:lnTo>
                  <a:pt x="1798175" y="775076"/>
                </a:lnTo>
                <a:lnTo>
                  <a:pt x="1410637" y="1550151"/>
                </a:lnTo>
                <a:lnTo>
                  <a:pt x="387538" y="1550151"/>
                </a:lnTo>
                <a:lnTo>
                  <a:pt x="0" y="775076"/>
                </a:lnTo>
                <a:close/>
              </a:path>
            </a:pathLst>
          </a:custGeom>
        </p:spPr>
      </p:pic>
      <p:sp>
        <p:nvSpPr>
          <p:cNvPr id="715" name="Shape 715"/>
          <p:cNvSpPr txBox="1">
            <a:spLocks noGrp="1"/>
          </p:cNvSpPr>
          <p:nvPr>
            <p:ph type="sldNum" idx="12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/>
          <p:nvPr/>
        </p:nvSpPr>
        <p:spPr>
          <a:xfrm>
            <a:off x="596900" y="954047"/>
            <a:ext cx="9283700" cy="17999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19" name="Picture 719"/>
          <p:cNvPicPr/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20" name="Shape 720"/>
          <p:cNvSpPr txBox="1"/>
          <p:nvPr/>
        </p:nvSpPr>
        <p:spPr>
          <a:xfrm>
            <a:off x="1163344" y="368300"/>
            <a:ext cx="7688554" cy="553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000" b="1" i="0" u="none" strike="noStrike">
                <a:solidFill>
                  <a:srgbClr val="1B2E51"/>
                </a:solidFill>
                <a:latin typeface="Arial"/>
                <a:ea typeface="Arial"/>
                <a:cs typeface="Arial"/>
              </a:rPr>
              <a:t>Строительство и капитальны</a:t>
            </a:r>
            <a:r>
              <a:rPr sz="3000" b="1">
                <a:solidFill>
                  <a:srgbClr val="1B2E51"/>
                </a:solidFill>
                <a:latin typeface="Arial"/>
                <a:ea typeface="Arial"/>
                <a:cs typeface="Arial"/>
              </a:rPr>
              <a:t>й</a:t>
            </a:r>
            <a:r>
              <a:rPr sz="3000" b="1" i="0" u="none" strike="noStrike">
                <a:solidFill>
                  <a:srgbClr val="1B2E51"/>
                </a:solidFill>
                <a:latin typeface="Arial"/>
                <a:ea typeface="Arial"/>
                <a:cs typeface="Arial"/>
              </a:rPr>
              <a:t> ремонт</a:t>
            </a:r>
            <a:endParaRPr sz="3000">
              <a:solidFill>
                <a:srgbClr val="1B2E5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722" name="Picture 722"/>
          <p:cNvPicPr/>
          <p:nvPr/>
        </p:nvPicPr>
        <p:blipFill>
          <a:blip>
            <a:extLst>
              <a:ext uri="{96DAC541-7B7A-43D3-8B79-37D633B846F1}">
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3"/>
              </a:ext>
            </a:extLst>
          </a:blip>
          <a:stretch/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724" name="Picture 724"/>
          <p:cNvPicPr/>
          <p:nvPr/>
        </p:nvPicPr>
        <p:blipFill>
          <a:blip>
            <a:extLst>
              <a:ext uri="{96DAC541-7B7A-43D3-8B79-37D633B846F1}">
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4"/>
              </a:ext>
            </a:extLst>
          </a:blip>
          <a:stretch/>
        </p:blipFill>
        <p:spPr>
          <a:xfrm>
            <a:off x="10456152" y="545907"/>
            <a:ext cx="1364438" cy="404417"/>
          </a:xfrm>
          <a:prstGeom prst="rect">
            <a:avLst/>
          </a:prstGeom>
        </p:spPr>
      </p:pic>
      <p:sp>
        <p:nvSpPr>
          <p:cNvPr id="725" name="Shape 725"/>
          <p:cNvSpPr/>
          <p:nvPr/>
        </p:nvSpPr>
        <p:spPr>
          <a:xfrm>
            <a:off x="981197" y="1343730"/>
            <a:ext cx="7224806" cy="27160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26" name="Shape 726"/>
          <p:cNvSpPr txBox="1"/>
          <p:nvPr/>
        </p:nvSpPr>
        <p:spPr>
          <a:xfrm>
            <a:off x="1926530" y="1429059"/>
            <a:ext cx="5279850" cy="3744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ts val="2200"/>
              </a:lnSpc>
            </a:pPr>
            <a:r>
              <a:rPr sz="2200" b="1" i="0" u="none" strike="noStrike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Капитальный ремонт поликлиник</a:t>
            </a:r>
            <a:endParaRPr sz="220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727" name="Shape 727"/>
          <p:cNvGrpSpPr/>
          <p:nvPr/>
        </p:nvGrpSpPr>
        <p:grpSpPr>
          <a:xfrm>
            <a:off x="872916" y="1081710"/>
            <a:ext cx="922837" cy="922837"/>
            <a:chOff x="0" y="0"/>
            <a:chExt cx="922837" cy="922837"/>
          </a:xfrm>
        </p:grpSpPr>
        <p:sp>
          <p:nvSpPr>
            <p:cNvPr id="728" name="Shape 728"/>
            <p:cNvSpPr/>
            <p:nvPr/>
          </p:nvSpPr>
          <p:spPr>
            <a:xfrm>
              <a:off x="0" y="0"/>
              <a:ext cx="922837" cy="922837"/>
            </a:xfrm>
            <a:prstGeom prst="ellipse">
              <a:avLst/>
            </a:prstGeom>
            <a:solidFill>
              <a:srgbClr val="A4B856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rgbClr val="1B2E5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730" name="Picture 730"/>
            <p:cNvPicPr/>
            <p:nvPr/>
          </p:nvPicPr>
          <p:blipFill>
            <a:blip r:embed="rId5"/>
            <a:stretch/>
          </p:blipFill>
          <p:spPr>
            <a:xfrm>
              <a:off x="137527" y="115202"/>
              <a:ext cx="619001" cy="619001"/>
            </a:xfrm>
            <a:prstGeom prst="rect">
              <a:avLst/>
            </a:prstGeom>
          </p:spPr>
        </p:pic>
      </p:grpSp>
      <p:sp>
        <p:nvSpPr>
          <p:cNvPr id="731" name="Shape 731"/>
          <p:cNvSpPr/>
          <p:nvPr/>
        </p:nvSpPr>
        <p:spPr>
          <a:xfrm>
            <a:off x="2035987" y="1831687"/>
            <a:ext cx="4863661" cy="6864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32" name="Shape 732"/>
          <p:cNvSpPr txBox="1"/>
          <p:nvPr/>
        </p:nvSpPr>
        <p:spPr>
          <a:xfrm>
            <a:off x="2586752" y="1914685"/>
            <a:ext cx="450334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400" b="1" i="0" u="none" strike="noStrike">
                <a:solidFill>
                  <a:schemeClr val="bg1"/>
                </a:solidFill>
                <a:latin typeface="Arial"/>
                <a:ea typeface="Arial"/>
                <a:cs typeface="Arial"/>
              </a:rPr>
              <a:t>Самый масштабный проект за всю историю московского здравоохранения</a:t>
            </a:r>
            <a:endParaRPr sz="14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33" name="Shape 733"/>
          <p:cNvSpPr txBox="1"/>
          <p:nvPr/>
        </p:nvSpPr>
        <p:spPr>
          <a:xfrm>
            <a:off x="2149978" y="1699241"/>
            <a:ext cx="437082" cy="923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5400" b="1" i="0" u="none" strike="noStrike">
                <a:solidFill>
                  <a:schemeClr val="bg1"/>
                </a:solidFill>
                <a:latin typeface="Arial"/>
                <a:ea typeface="Arial"/>
                <a:cs typeface="Arial"/>
              </a:rPr>
              <a:t>!</a:t>
            </a:r>
            <a:endParaRPr sz="54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34" name="Shape 734"/>
          <p:cNvSpPr txBox="1"/>
          <p:nvPr/>
        </p:nvSpPr>
        <p:spPr>
          <a:xfrm>
            <a:off x="1691321" y="2509162"/>
            <a:ext cx="1283764" cy="830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4800" b="1" i="0" u="none" strike="noStrike">
                <a:solidFill>
                  <a:srgbClr val="A4B856"/>
                </a:solidFill>
                <a:latin typeface="Arial"/>
                <a:ea typeface="Arial"/>
                <a:cs typeface="Arial"/>
              </a:rPr>
              <a:t>201</a:t>
            </a:r>
            <a:endParaRPr sz="4800">
              <a:solidFill>
                <a:srgbClr val="A4B85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35" name="Shape 735"/>
          <p:cNvSpPr txBox="1"/>
          <p:nvPr/>
        </p:nvSpPr>
        <p:spPr>
          <a:xfrm>
            <a:off x="1557746" y="3193687"/>
            <a:ext cx="1527462" cy="246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000" b="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здание поликлиник</a:t>
            </a:r>
            <a:endParaRPr sz="1000">
              <a:solidFill>
                <a:srgbClr val="1B2E5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736" name="Shape 736"/>
          <p:cNvSpPr txBox="1"/>
          <p:nvPr/>
        </p:nvSpPr>
        <p:spPr>
          <a:xfrm>
            <a:off x="3271791" y="3193687"/>
            <a:ext cx="1893761" cy="4001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000" b="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зданий отремонтированы и принимают пациентов</a:t>
            </a:r>
            <a:endParaRPr sz="1000">
              <a:solidFill>
                <a:srgbClr val="1B2E51"/>
              </a:solidFill>
              <a:latin typeface="Verdana"/>
              <a:ea typeface="Verdana"/>
              <a:cs typeface="Verdana"/>
            </a:endParaRPr>
          </a:p>
        </p:txBody>
      </p:sp>
      <p:grpSp>
        <p:nvGrpSpPr>
          <p:cNvPr id="737" name="Shape 737"/>
          <p:cNvGrpSpPr/>
          <p:nvPr/>
        </p:nvGrpSpPr>
        <p:grpSpPr>
          <a:xfrm>
            <a:off x="3597454" y="2509156"/>
            <a:ext cx="1321706" cy="830997"/>
            <a:chOff x="0" y="0"/>
            <a:chExt cx="1321706" cy="830997"/>
          </a:xfrm>
        </p:grpSpPr>
        <p:sp>
          <p:nvSpPr>
            <p:cNvPr id="738" name="Shape 738"/>
            <p:cNvSpPr txBox="1"/>
            <p:nvPr/>
          </p:nvSpPr>
          <p:spPr>
            <a:xfrm>
              <a:off x="315662" y="0"/>
              <a:ext cx="100604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4800" b="1" i="0" u="none" strike="noStrike">
                  <a:solidFill>
                    <a:srgbClr val="A4B856"/>
                  </a:solidFill>
                  <a:latin typeface="Arial"/>
                  <a:ea typeface="Arial"/>
                  <a:cs typeface="Arial"/>
                </a:rPr>
                <a:t>70</a:t>
              </a:r>
              <a:endParaRPr sz="4800">
                <a:solidFill>
                  <a:srgbClr val="A4B856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9" name="Shape 739"/>
            <p:cNvSpPr txBox="1"/>
            <p:nvPr/>
          </p:nvSpPr>
          <p:spPr>
            <a:xfrm>
              <a:off x="0" y="131455"/>
              <a:ext cx="459937" cy="646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3600" b="1" i="0" u="none" strike="noStrike">
                  <a:solidFill>
                    <a:srgbClr val="A4B856"/>
                  </a:solidFill>
                  <a:latin typeface="Arial"/>
                  <a:ea typeface="Arial"/>
                  <a:cs typeface="Arial"/>
                </a:rPr>
                <a:t>&gt;</a:t>
              </a:r>
              <a:endParaRPr sz="5400">
                <a:solidFill>
                  <a:srgbClr val="A4B856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40" name="Shape 740"/>
          <p:cNvSpPr txBox="1"/>
          <p:nvPr/>
        </p:nvSpPr>
        <p:spPr>
          <a:xfrm>
            <a:off x="5376484" y="3179563"/>
            <a:ext cx="1778995" cy="4001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000" b="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поликлиник – активный ремонт</a:t>
            </a:r>
            <a:endParaRPr sz="1000">
              <a:solidFill>
                <a:srgbClr val="1B2E51"/>
              </a:solidFill>
              <a:latin typeface="Verdana"/>
              <a:ea typeface="Verdana"/>
              <a:cs typeface="Verdana"/>
            </a:endParaRPr>
          </a:p>
        </p:txBody>
      </p:sp>
      <p:grpSp>
        <p:nvGrpSpPr>
          <p:cNvPr id="741" name="Shape 741"/>
          <p:cNvGrpSpPr/>
          <p:nvPr/>
        </p:nvGrpSpPr>
        <p:grpSpPr>
          <a:xfrm>
            <a:off x="5471391" y="2501022"/>
            <a:ext cx="1846936" cy="830997"/>
            <a:chOff x="0" y="0"/>
            <a:chExt cx="1846936" cy="830997"/>
          </a:xfrm>
        </p:grpSpPr>
        <p:sp>
          <p:nvSpPr>
            <p:cNvPr id="742" name="Shape 742"/>
            <p:cNvSpPr txBox="1"/>
            <p:nvPr/>
          </p:nvSpPr>
          <p:spPr>
            <a:xfrm>
              <a:off x="315661" y="0"/>
              <a:ext cx="153127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4800" b="1" i="0" u="none" strike="noStrike">
                  <a:solidFill>
                    <a:srgbClr val="A4B856"/>
                  </a:solidFill>
                  <a:latin typeface="Arial"/>
                  <a:ea typeface="Arial"/>
                  <a:cs typeface="Arial"/>
                </a:rPr>
                <a:t>120</a:t>
              </a:r>
              <a:endParaRPr sz="4800">
                <a:solidFill>
                  <a:srgbClr val="A4B856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43" name="Shape 743"/>
            <p:cNvSpPr txBox="1"/>
            <p:nvPr/>
          </p:nvSpPr>
          <p:spPr>
            <a:xfrm>
              <a:off x="0" y="131455"/>
              <a:ext cx="459938" cy="646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3600" b="1" i="0" u="none" strike="noStrike">
                  <a:solidFill>
                    <a:srgbClr val="A4B856"/>
                  </a:solidFill>
                  <a:latin typeface="Arial"/>
                  <a:ea typeface="Arial"/>
                  <a:cs typeface="Arial"/>
                </a:rPr>
                <a:t>&gt;</a:t>
              </a:r>
              <a:endParaRPr sz="5400">
                <a:solidFill>
                  <a:srgbClr val="A4B856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44" name="Shape 744"/>
          <p:cNvSpPr txBox="1"/>
          <p:nvPr/>
        </p:nvSpPr>
        <p:spPr>
          <a:xfrm>
            <a:off x="1061509" y="3648392"/>
            <a:ext cx="6849017" cy="307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400" b="1" i="0" u="none" strike="noStrike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Важный пункт модернизации поликлиник - обновление оборудования</a:t>
            </a:r>
            <a:endParaRPr sz="140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976706" y="4416988"/>
            <a:ext cx="8012841" cy="2052240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6" name="Shape 746"/>
          <p:cNvSpPr txBox="1"/>
          <p:nvPr/>
        </p:nvSpPr>
        <p:spPr>
          <a:xfrm>
            <a:off x="1807627" y="4520019"/>
            <a:ext cx="5227794" cy="3744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ts val="2200"/>
              </a:lnSpc>
            </a:pPr>
            <a:r>
              <a:rPr sz="2200" b="1" i="0" u="none" strike="noStrike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Строительство новых поликлиник</a:t>
            </a:r>
            <a:endParaRPr sz="220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747" name="Shape 747"/>
          <p:cNvGrpSpPr/>
          <p:nvPr/>
        </p:nvGrpSpPr>
        <p:grpSpPr>
          <a:xfrm>
            <a:off x="868425" y="4154968"/>
            <a:ext cx="922837" cy="922837"/>
            <a:chOff x="0" y="0"/>
            <a:chExt cx="922837" cy="922837"/>
          </a:xfrm>
        </p:grpSpPr>
        <p:sp>
          <p:nvSpPr>
            <p:cNvPr id="748" name="Shape 748"/>
            <p:cNvSpPr/>
            <p:nvPr/>
          </p:nvSpPr>
          <p:spPr>
            <a:xfrm>
              <a:off x="0" y="0"/>
              <a:ext cx="922837" cy="922837"/>
            </a:xfrm>
            <a:prstGeom prst="ellipse">
              <a:avLst/>
            </a:prstGeom>
            <a:solidFill>
              <a:srgbClr val="A4B856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rgbClr val="1B2E5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750" name="Picture 750"/>
            <p:cNvPicPr/>
            <p:nvPr/>
          </p:nvPicPr>
          <p:blipFill>
            <a:blip r:embed="rId6"/>
            <a:stretch/>
          </p:blipFill>
          <p:spPr>
            <a:xfrm>
              <a:off x="181975" y="171238"/>
              <a:ext cx="537562" cy="537562"/>
            </a:xfrm>
            <a:prstGeom prst="rect">
              <a:avLst/>
            </a:prstGeom>
          </p:spPr>
        </p:pic>
      </p:grpSp>
      <p:sp>
        <p:nvSpPr>
          <p:cNvPr id="751" name="Shape 751"/>
          <p:cNvSpPr/>
          <p:nvPr/>
        </p:nvSpPr>
        <p:spPr>
          <a:xfrm>
            <a:off x="1629446" y="5996844"/>
            <a:ext cx="6838990" cy="373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52" name="Shape 752"/>
          <p:cNvSpPr txBox="1"/>
          <p:nvPr/>
        </p:nvSpPr>
        <p:spPr>
          <a:xfrm>
            <a:off x="1800514" y="6019039"/>
            <a:ext cx="6455658" cy="307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400" b="1" i="0" u="none" strike="noStrike">
                <a:solidFill>
                  <a:schemeClr val="bg1"/>
                </a:solidFill>
                <a:latin typeface="Arial"/>
                <a:ea typeface="Arial"/>
                <a:cs typeface="Arial"/>
              </a:rPr>
              <a:t>Современное цифровое оборудование мирового уровня</a:t>
            </a:r>
            <a:endParaRPr sz="14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53" name="Shape 753"/>
          <p:cNvSpPr txBox="1"/>
          <p:nvPr/>
        </p:nvSpPr>
        <p:spPr>
          <a:xfrm>
            <a:off x="1940024" y="4795165"/>
            <a:ext cx="1134378" cy="830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4800" b="1" i="0" u="none" strike="noStrike">
                <a:solidFill>
                  <a:srgbClr val="A4B856"/>
                </a:solidFill>
                <a:latin typeface="Arial"/>
                <a:ea typeface="Arial"/>
                <a:cs typeface="Arial"/>
              </a:rPr>
              <a:t>32</a:t>
            </a:r>
            <a:endParaRPr sz="4800">
              <a:solidFill>
                <a:srgbClr val="A4B85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54" name="Shape 754"/>
          <p:cNvSpPr txBox="1"/>
          <p:nvPr/>
        </p:nvSpPr>
        <p:spPr>
          <a:xfrm>
            <a:off x="1589112" y="5476014"/>
            <a:ext cx="15636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000" b="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новые поликлиники до конца 2024 г.</a:t>
            </a:r>
            <a:endParaRPr sz="1000">
              <a:solidFill>
                <a:srgbClr val="1B2E5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755" name="Shape 755"/>
          <p:cNvSpPr txBox="1"/>
          <p:nvPr/>
        </p:nvSpPr>
        <p:spPr>
          <a:xfrm>
            <a:off x="2999338" y="4913843"/>
            <a:ext cx="5706720" cy="307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400" b="1" i="0" u="none" strike="noStrike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Новые подходы для получения качественной медпомощи: </a:t>
            </a:r>
            <a:endParaRPr sz="140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56" name="Shape 756"/>
          <p:cNvSpPr txBox="1"/>
          <p:nvPr/>
        </p:nvSpPr>
        <p:spPr>
          <a:xfrm>
            <a:off x="4502793" y="5345630"/>
            <a:ext cx="148688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000" b="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цифровые сервисы и новые алгоритмы</a:t>
            </a:r>
            <a:endParaRPr sz="1000">
              <a:solidFill>
                <a:srgbClr val="1B2E5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757" name="Shape 757"/>
          <p:cNvSpPr txBox="1"/>
          <p:nvPr/>
        </p:nvSpPr>
        <p:spPr>
          <a:xfrm>
            <a:off x="6991840" y="5296647"/>
            <a:ext cx="118854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000" b="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комфортные условия</a:t>
            </a:r>
            <a:endParaRPr sz="1000">
              <a:solidFill>
                <a:srgbClr val="1B2E5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758" name="Shape 758"/>
          <p:cNvSpPr/>
          <p:nvPr/>
        </p:nvSpPr>
        <p:spPr>
          <a:xfrm>
            <a:off x="9431754" y="5104340"/>
            <a:ext cx="1070492" cy="922839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59" name="Shape 759"/>
          <p:cNvGrpSpPr/>
          <p:nvPr/>
        </p:nvGrpSpPr>
        <p:grpSpPr>
          <a:xfrm>
            <a:off x="3867078" y="5270253"/>
            <a:ext cx="584091" cy="591012"/>
            <a:chOff x="0" y="0"/>
            <a:chExt cx="584091" cy="591012"/>
          </a:xfrm>
        </p:grpSpPr>
        <p:sp>
          <p:nvSpPr>
            <p:cNvPr id="760" name="Shape 760"/>
            <p:cNvSpPr/>
            <p:nvPr/>
          </p:nvSpPr>
          <p:spPr>
            <a:xfrm>
              <a:off x="19397" y="0"/>
              <a:ext cx="564694" cy="564695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762" name="Picture 762"/>
            <p:cNvPicPr/>
            <p:nvPr/>
          </p:nvPicPr>
          <p:blipFill>
            <a:blip r:embed="rId7"/>
            <a:stretch/>
          </p:blipFill>
          <p:spPr>
            <a:xfrm>
              <a:off x="0" y="108949"/>
              <a:ext cx="482062" cy="482062"/>
            </a:xfrm>
            <a:prstGeom prst="rect">
              <a:avLst/>
            </a:prstGeom>
          </p:spPr>
        </p:pic>
      </p:grpSp>
      <p:grpSp>
        <p:nvGrpSpPr>
          <p:cNvPr id="763" name="Shape 763"/>
          <p:cNvGrpSpPr/>
          <p:nvPr/>
        </p:nvGrpSpPr>
        <p:grpSpPr>
          <a:xfrm>
            <a:off x="6361680" y="5231697"/>
            <a:ext cx="574109" cy="615103"/>
            <a:chOff x="0" y="0"/>
            <a:chExt cx="574109" cy="615103"/>
          </a:xfrm>
        </p:grpSpPr>
        <p:sp>
          <p:nvSpPr>
            <p:cNvPr id="764" name="Shape 764"/>
            <p:cNvSpPr/>
            <p:nvPr/>
          </p:nvSpPr>
          <p:spPr>
            <a:xfrm>
              <a:off x="9414" y="0"/>
              <a:ext cx="564695" cy="564695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766" name="Picture 766"/>
            <p:cNvPicPr/>
            <p:nvPr/>
          </p:nvPicPr>
          <p:blipFill>
            <a:blip r:embed="rId8"/>
            <a:stretch/>
          </p:blipFill>
          <p:spPr>
            <a:xfrm>
              <a:off x="0" y="93224"/>
              <a:ext cx="521879" cy="521880"/>
            </a:xfrm>
            <a:prstGeom prst="rect">
              <a:avLst/>
            </a:prstGeom>
          </p:spPr>
        </p:pic>
      </p:grpSp>
      <p:pic>
        <p:nvPicPr>
          <p:cNvPr id="768" name="Picture 768"/>
          <p:cNvPicPr/>
          <p:nvPr/>
        </p:nvPicPr>
        <p:blipFill>
          <a:blip r:embed="rId9"/>
          <a:srcRect l="27577" t="7296" r="3062" b="2971"/>
          <a:stretch/>
        </p:blipFill>
        <p:spPr>
          <a:xfrm>
            <a:off x="8599526" y="2031020"/>
            <a:ext cx="3329765" cy="2870486"/>
          </a:xfrm>
          <a:custGeom>
            <a:avLst/>
            <a:gdLst>
              <a:gd name="connsiteX0" fmla="*/ 717622 w 3329766"/>
              <a:gd name="connsiteY0" fmla="*/ 0 h 2870486"/>
              <a:gd name="connsiteX1" fmla="*/ 2612144 w 3329766"/>
              <a:gd name="connsiteY1" fmla="*/ 0 h 2870486"/>
              <a:gd name="connsiteX2" fmla="*/ 3329766 w 3329766"/>
              <a:gd name="connsiteY2" fmla="*/ 1435243 h 2870486"/>
              <a:gd name="connsiteX3" fmla="*/ 2612144 w 3329766"/>
              <a:gd name="connsiteY3" fmla="*/ 2870486 h 2870486"/>
              <a:gd name="connsiteX4" fmla="*/ 717622 w 3329766"/>
              <a:gd name="connsiteY4" fmla="*/ 2870486 h 2870486"/>
              <a:gd name="connsiteX5" fmla="*/ 0 w 3329766"/>
              <a:gd name="connsiteY5" fmla="*/ 1435243 h 2870486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29766"/>
              <a:gd name="ODFBottom" fmla="val 2870486"/>
              <a:gd name="ODFWidth" fmla="val 3329766"/>
              <a:gd name="ODFHeight" fmla="val 2870486"/>
            </a:gdLst>
            <a:ahLst/>
            <a:cxnLst/>
            <a:rect l="OXMLTextRectL" t="OXMLTextRectT" r="OXMLTextRectR" b="OXMLTextRectB"/>
            <a:pathLst>
              <a:path w="3329766" h="2870486">
                <a:moveTo>
                  <a:pt x="717622" y="0"/>
                </a:moveTo>
                <a:lnTo>
                  <a:pt x="2612144" y="0"/>
                </a:lnTo>
                <a:lnTo>
                  <a:pt x="3329766" y="1435243"/>
                </a:lnTo>
                <a:lnTo>
                  <a:pt x="2612144" y="2870486"/>
                </a:lnTo>
                <a:lnTo>
                  <a:pt x="717622" y="2870486"/>
                </a:lnTo>
                <a:lnTo>
                  <a:pt x="0" y="1435243"/>
                </a:lnTo>
                <a:close/>
              </a:path>
            </a:pathLst>
          </a:custGeom>
        </p:spPr>
      </p:pic>
      <p:pic>
        <p:nvPicPr>
          <p:cNvPr id="770" name="Picture 770"/>
          <p:cNvPicPr/>
          <p:nvPr/>
        </p:nvPicPr>
        <p:blipFill>
          <a:blip r:embed="rId10"/>
          <a:srcRect l="4549" t="1985" r="24524" b="6257"/>
          <a:stretch/>
        </p:blipFill>
        <p:spPr>
          <a:xfrm>
            <a:off x="7413414" y="1434701"/>
            <a:ext cx="1755322" cy="1513209"/>
          </a:xfrm>
          <a:custGeom>
            <a:avLst/>
            <a:gdLst>
              <a:gd name="connsiteX0" fmla="*/ 378302 w 1755322"/>
              <a:gd name="connsiteY0" fmla="*/ 0 h 1513209"/>
              <a:gd name="connsiteX1" fmla="*/ 1377020 w 1755322"/>
              <a:gd name="connsiteY1" fmla="*/ 0 h 1513209"/>
              <a:gd name="connsiteX2" fmla="*/ 1755322 w 1755322"/>
              <a:gd name="connsiteY2" fmla="*/ 756605 h 1513209"/>
              <a:gd name="connsiteX3" fmla="*/ 1377020 w 1755322"/>
              <a:gd name="connsiteY3" fmla="*/ 1513209 h 1513209"/>
              <a:gd name="connsiteX4" fmla="*/ 378302 w 1755322"/>
              <a:gd name="connsiteY4" fmla="*/ 1513209 h 1513209"/>
              <a:gd name="connsiteX5" fmla="*/ 0 w 1755322"/>
              <a:gd name="connsiteY5" fmla="*/ 756605 h 1513209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55322"/>
              <a:gd name="ODFBottom" fmla="val 1513209"/>
              <a:gd name="ODFWidth" fmla="val 1755322"/>
              <a:gd name="ODFHeight" fmla="val 1513209"/>
            </a:gdLst>
            <a:ahLst/>
            <a:cxnLst/>
            <a:rect l="OXMLTextRectL" t="OXMLTextRectT" r="OXMLTextRectR" b="OXMLTextRectB"/>
            <a:pathLst>
              <a:path w="1755322" h="1513209">
                <a:moveTo>
                  <a:pt x="378302" y="0"/>
                </a:moveTo>
                <a:lnTo>
                  <a:pt x="1377020" y="0"/>
                </a:lnTo>
                <a:lnTo>
                  <a:pt x="1755322" y="756605"/>
                </a:lnTo>
                <a:lnTo>
                  <a:pt x="1377020" y="1513209"/>
                </a:lnTo>
                <a:lnTo>
                  <a:pt x="378302" y="1513209"/>
                </a:lnTo>
                <a:lnTo>
                  <a:pt x="0" y="756605"/>
                </a:lnTo>
                <a:close/>
              </a:path>
            </a:pathLst>
          </a:custGeom>
        </p:spPr>
      </p:pic>
      <p:sp>
        <p:nvSpPr>
          <p:cNvPr id="771" name="Shape 771"/>
          <p:cNvSpPr/>
          <p:nvPr/>
        </p:nvSpPr>
        <p:spPr>
          <a:xfrm>
            <a:off x="9136880" y="1594116"/>
            <a:ext cx="743719" cy="641137"/>
          </a:xfrm>
          <a:prstGeom prst="hexagon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73" name="Picture 773"/>
          <p:cNvPicPr/>
          <p:nvPr/>
        </p:nvPicPr>
        <p:blipFill>
          <a:blip r:embed="rId11"/>
          <a:srcRect l="20763" t="8768" r="23875" b="19699"/>
          <a:stretch/>
        </p:blipFill>
        <p:spPr>
          <a:xfrm>
            <a:off x="10049450" y="4973119"/>
            <a:ext cx="1743226" cy="1502781"/>
          </a:xfrm>
          <a:custGeom>
            <a:avLst/>
            <a:gdLst>
              <a:gd name="connsiteX0" fmla="*/ 375695 w 1743226"/>
              <a:gd name="connsiteY0" fmla="*/ 0 h 1502781"/>
              <a:gd name="connsiteX1" fmla="*/ 1367531 w 1743226"/>
              <a:gd name="connsiteY1" fmla="*/ 0 h 1502781"/>
              <a:gd name="connsiteX2" fmla="*/ 1743226 w 1743226"/>
              <a:gd name="connsiteY2" fmla="*/ 751391 h 1502781"/>
              <a:gd name="connsiteX3" fmla="*/ 1367531 w 1743226"/>
              <a:gd name="connsiteY3" fmla="*/ 1502781 h 1502781"/>
              <a:gd name="connsiteX4" fmla="*/ 375695 w 1743226"/>
              <a:gd name="connsiteY4" fmla="*/ 1502781 h 1502781"/>
              <a:gd name="connsiteX5" fmla="*/ 0 w 1743226"/>
              <a:gd name="connsiteY5" fmla="*/ 751391 h 1502781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3226"/>
              <a:gd name="ODFBottom" fmla="val 1502781"/>
              <a:gd name="ODFWidth" fmla="val 1743226"/>
              <a:gd name="ODFHeight" fmla="val 1502781"/>
            </a:gdLst>
            <a:ahLst/>
            <a:cxnLst/>
            <a:rect l="OXMLTextRectL" t="OXMLTextRectT" r="OXMLTextRectR" b="OXMLTextRectB"/>
            <a:pathLst>
              <a:path w="1743226" h="1502781">
                <a:moveTo>
                  <a:pt x="375695" y="0"/>
                </a:moveTo>
                <a:lnTo>
                  <a:pt x="1367531" y="0"/>
                </a:lnTo>
                <a:lnTo>
                  <a:pt x="1743226" y="751391"/>
                </a:lnTo>
                <a:lnTo>
                  <a:pt x="1367531" y="1502781"/>
                </a:lnTo>
                <a:lnTo>
                  <a:pt x="375695" y="1502781"/>
                </a:lnTo>
                <a:lnTo>
                  <a:pt x="0" y="751391"/>
                </a:lnTo>
                <a:close/>
              </a:path>
            </a:pathLst>
          </a:custGeom>
        </p:spPr>
      </p:pic>
      <p:sp>
        <p:nvSpPr>
          <p:cNvPr id="774" name="Shape 774"/>
          <p:cNvSpPr txBox="1">
            <a:spLocks noGrp="1"/>
          </p:cNvSpPr>
          <p:nvPr>
            <p:ph type="sldNum" idx="12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8552" y="0"/>
            <a:ext cx="12192000" cy="6858000"/>
          </a:xfrm>
          <a:prstGeom prst="rect">
            <a:avLst/>
          </a:prstGeom>
          <a:solidFill>
            <a:srgbClr val="A4B856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398510" y="3034419"/>
            <a:ext cx="2170208" cy="1870869"/>
          </a:xfrm>
          <a:prstGeom prst="hexagon">
            <a:avLst/>
          </a:prstGeom>
          <a:solidFill>
            <a:srgbClr val="7E903C">
              <a:alpha val="29804"/>
            </a:srgbClr>
          </a:solidFill>
          <a:ln w="9525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6027769" y="661496"/>
            <a:ext cx="6742232" cy="5812269"/>
          </a:xfrm>
          <a:prstGeom prst="hexagon">
            <a:avLst/>
          </a:prstGeom>
          <a:solidFill>
            <a:srgbClr val="7E903C">
              <a:alpha val="30000"/>
            </a:srgbClr>
          </a:solidFill>
          <a:ln w="9525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5" name="Picture 165"/>
          <p:cNvPicPr/>
          <p:nvPr/>
        </p:nvPicPr>
        <p:blipFill>
          <a:blip r:embed="rId2"/>
          <a:srcRect l="16309" t="886" r="7078"/>
          <a:stretch/>
        </p:blipFill>
        <p:spPr>
          <a:xfrm>
            <a:off x="5983985" y="1682792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798892"/>
              <a:gd name="ODFBottom" fmla="val 2412836"/>
              <a:gd name="ODFWidth" fmla="val 2798892"/>
              <a:gd name="ODFHeight" fmla="val 2412836"/>
            </a:gdLst>
            <a:ahLst/>
            <a:cxnLst/>
            <a:rect l="OXMLTextRectL" t="OXMLTextRectT" r="OXMLTextRectR" b="OXMLTextRect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</p:spPr>
      </p:pic>
      <p:sp>
        <p:nvSpPr>
          <p:cNvPr id="166" name="Shape 166"/>
          <p:cNvSpPr/>
          <p:nvPr/>
        </p:nvSpPr>
        <p:spPr>
          <a:xfrm>
            <a:off x="5848350" y="1732889"/>
            <a:ext cx="1476874" cy="4616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5883803" y="1715191"/>
            <a:ext cx="14414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1200" b="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Общегородские</a:t>
            </a:r>
          </a:p>
          <a:p>
            <a:pPr marL="0" indent="0" algn="l"/>
            <a:r>
              <a:rPr sz="1200" b="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проекты</a:t>
            </a:r>
            <a:endParaRPr sz="1200">
              <a:solidFill>
                <a:srgbClr val="1B2E5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169" name="Picture 169"/>
          <p:cNvPicPr/>
          <p:nvPr/>
        </p:nvPicPr>
        <p:blipFill>
          <a:blip r:embed="rId3"/>
          <a:srcRect l="22090" t="1084" r="1450"/>
          <a:stretch/>
        </p:blipFill>
        <p:spPr>
          <a:xfrm>
            <a:off x="5998894" y="4154618"/>
            <a:ext cx="2798891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798892"/>
              <a:gd name="ODFBottom" fmla="val 2412836"/>
              <a:gd name="ODFWidth" fmla="val 2798892"/>
              <a:gd name="ODFHeight" fmla="val 2412836"/>
            </a:gdLst>
            <a:ahLst/>
            <a:cxnLst/>
            <a:rect l="OXMLTextRectL" t="OXMLTextRectT" r="OXMLTextRectR" b="OXMLTextRect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</p:spPr>
      </p:pic>
      <p:sp>
        <p:nvSpPr>
          <p:cNvPr id="170" name="Shape 170"/>
          <p:cNvSpPr/>
          <p:nvPr/>
        </p:nvSpPr>
        <p:spPr>
          <a:xfrm>
            <a:off x="5224388" y="5870573"/>
            <a:ext cx="2190211" cy="4616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5259842" y="5852875"/>
            <a:ext cx="2154757" cy="461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1200" b="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Льготное лекарственное</a:t>
            </a:r>
          </a:p>
          <a:p>
            <a:pPr marL="0" indent="0" algn="l"/>
            <a:r>
              <a:rPr sz="1200" b="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обеспечение</a:t>
            </a:r>
            <a:endParaRPr sz="1200">
              <a:solidFill>
                <a:srgbClr val="1B2E5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173" name="Picture 173"/>
          <p:cNvPicPr/>
          <p:nvPr/>
        </p:nvPicPr>
        <p:blipFill>
          <a:blip>
            <a:extLst>
              <a:ext uri="{96DAC541-7B7A-43D3-8B79-37D633B846F1}">
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4"/>
              </a:ext>
            </a:extLst>
          </a:blip>
          <a:stretch/>
        </p:blipFill>
        <p:spPr>
          <a:xfrm rot="17208194">
            <a:off x="5717791" y="1780717"/>
            <a:ext cx="190213" cy="198576"/>
          </a:xfrm>
          <a:prstGeom prst="rect">
            <a:avLst/>
          </a:prstGeom>
        </p:spPr>
      </p:pic>
      <p:pic>
        <p:nvPicPr>
          <p:cNvPr id="175" name="Picture 175"/>
          <p:cNvPicPr/>
          <p:nvPr/>
        </p:nvPicPr>
        <p:blipFill>
          <a:blip r:embed="rId5"/>
          <a:srcRect t="1536" r="25261" b="1832"/>
          <a:stretch/>
        </p:blipFill>
        <p:spPr>
          <a:xfrm>
            <a:off x="8264994" y="2898059"/>
            <a:ext cx="2798892" cy="2411355"/>
          </a:xfrm>
          <a:custGeom>
            <a:avLst/>
            <a:gdLst>
              <a:gd name="connsiteX0" fmla="*/ 603209 w 2798892"/>
              <a:gd name="connsiteY0" fmla="*/ 0 h 2411355"/>
              <a:gd name="connsiteX1" fmla="*/ 2195682 w 2798892"/>
              <a:gd name="connsiteY1" fmla="*/ 0 h 2411355"/>
              <a:gd name="connsiteX2" fmla="*/ 2798892 w 2798892"/>
              <a:gd name="connsiteY2" fmla="*/ 1206418 h 2411355"/>
              <a:gd name="connsiteX3" fmla="*/ 2196423 w 2798892"/>
              <a:gd name="connsiteY3" fmla="*/ 2411355 h 2411355"/>
              <a:gd name="connsiteX4" fmla="*/ 602469 w 2798892"/>
              <a:gd name="connsiteY4" fmla="*/ 2411355 h 2411355"/>
              <a:gd name="connsiteX5" fmla="*/ 0 w 2798892"/>
              <a:gd name="connsiteY5" fmla="*/ 1206418 h 2411355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798892"/>
              <a:gd name="ODFBottom" fmla="val 2411355"/>
              <a:gd name="ODFWidth" fmla="val 2798892"/>
              <a:gd name="ODFHeight" fmla="val 2411355"/>
            </a:gdLst>
            <a:ahLst/>
            <a:cxnLst/>
            <a:rect l="OXMLTextRectL" t="OXMLTextRectT" r="OXMLTextRectR" b="OXMLTextRectB"/>
            <a:pathLst>
              <a:path w="2798892" h="2411355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6423" y="2411355"/>
                </a:lnTo>
                <a:lnTo>
                  <a:pt x="602469" y="2411355"/>
                </a:lnTo>
                <a:lnTo>
                  <a:pt x="0" y="1206418"/>
                </a:lnTo>
                <a:close/>
              </a:path>
            </a:pathLst>
          </a:custGeom>
        </p:spPr>
      </p:pic>
      <p:pic>
        <p:nvPicPr>
          <p:cNvPr id="177" name="Picture 177"/>
          <p:cNvPicPr/>
          <p:nvPr/>
        </p:nvPicPr>
        <p:blipFill>
          <a:blip>
            <a:extLst>
              <a:ext uri="{96DAC541-7B7A-43D3-8B79-37D633B846F1}">
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6"/>
              </a:ext>
            </a:extLst>
          </a:blip>
          <a:stretch/>
        </p:blipFill>
        <p:spPr>
          <a:xfrm rot="17208194">
            <a:off x="5095460" y="5914629"/>
            <a:ext cx="190213" cy="198575"/>
          </a:xfrm>
          <a:prstGeom prst="rect">
            <a:avLst/>
          </a:prstGeom>
        </p:spPr>
      </p:pic>
      <p:sp>
        <p:nvSpPr>
          <p:cNvPr id="178" name="Shape 178"/>
          <p:cNvSpPr/>
          <p:nvPr/>
        </p:nvSpPr>
        <p:spPr>
          <a:xfrm>
            <a:off x="9577182" y="4849941"/>
            <a:ext cx="1357492" cy="3433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9612635" y="4873538"/>
            <a:ext cx="1204176" cy="276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1200" b="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Онкопомощь</a:t>
            </a:r>
            <a:endParaRPr sz="1200">
              <a:solidFill>
                <a:srgbClr val="1B2E5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181" name="Picture 181"/>
          <p:cNvPicPr/>
          <p:nvPr/>
        </p:nvPicPr>
        <p:blipFill>
          <a:blip>
            <a:extLst>
              <a:ext uri="{96DAC541-7B7A-43D3-8B79-37D633B846F1}">
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7"/>
              </a:ext>
            </a:extLst>
          </a:blip>
          <a:stretch/>
        </p:blipFill>
        <p:spPr>
          <a:xfrm rot="17208194">
            <a:off x="9455835" y="4954984"/>
            <a:ext cx="190213" cy="198575"/>
          </a:xfrm>
          <a:prstGeom prst="rect">
            <a:avLst/>
          </a:prstGeom>
        </p:spPr>
      </p:pic>
      <p:pic>
        <p:nvPicPr>
          <p:cNvPr id="183" name="Picture 183"/>
          <p:cNvPicPr/>
          <p:nvPr/>
        </p:nvPicPr>
        <p:blipFill>
          <a:blip r:embed="rId8"/>
          <a:srcRect l="2386" t="2303" r="23877" b="2303"/>
          <a:stretch/>
        </p:blipFill>
        <p:spPr>
          <a:xfrm>
            <a:off x="1465750" y="4154618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798892"/>
              <a:gd name="ODFBottom" fmla="val 2412836"/>
              <a:gd name="ODFWidth" fmla="val 2798892"/>
              <a:gd name="ODFHeight" fmla="val 2412836"/>
            </a:gdLst>
            <a:ahLst/>
            <a:cxnLst/>
            <a:rect l="OXMLTextRectL" t="OXMLTextRectT" r="OXMLTextRectR" b="OXMLTextRect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</p:spPr>
      </p:pic>
      <p:sp>
        <p:nvSpPr>
          <p:cNvPr id="184" name="Shape 184"/>
          <p:cNvSpPr/>
          <p:nvPr/>
        </p:nvSpPr>
        <p:spPr>
          <a:xfrm>
            <a:off x="1369446" y="6140877"/>
            <a:ext cx="1406341" cy="3433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1404900" y="6164474"/>
            <a:ext cx="1370887" cy="276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1200" b="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Цифровизация</a:t>
            </a:r>
            <a:endParaRPr sz="1200">
              <a:solidFill>
                <a:srgbClr val="1B2E5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187" name="Picture 187"/>
          <p:cNvPicPr/>
          <p:nvPr/>
        </p:nvPicPr>
        <p:blipFill>
          <a:blip>
            <a:extLst>
              <a:ext uri="{96DAC541-7B7A-43D3-8B79-37D633B846F1}">
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9"/>
              </a:ext>
            </a:extLst>
          </a:blip>
          <a:stretch/>
        </p:blipFill>
        <p:spPr>
          <a:xfrm rot="17208194">
            <a:off x="1248100" y="6245920"/>
            <a:ext cx="190213" cy="198575"/>
          </a:xfrm>
          <a:prstGeom prst="rect">
            <a:avLst/>
          </a:prstGeom>
        </p:spPr>
      </p:pic>
      <p:pic>
        <p:nvPicPr>
          <p:cNvPr id="189" name="Picture 189"/>
          <p:cNvPicPr/>
          <p:nvPr/>
        </p:nvPicPr>
        <p:blipFill>
          <a:blip r:embed="rId10"/>
          <a:srcRect l="3697" t="1423" r="22436" b="3015"/>
          <a:stretch/>
        </p:blipFill>
        <p:spPr>
          <a:xfrm>
            <a:off x="3732793" y="2914275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798892"/>
              <a:gd name="ODFBottom" fmla="val 2412836"/>
              <a:gd name="ODFWidth" fmla="val 2798892"/>
              <a:gd name="ODFHeight" fmla="val 2412836"/>
            </a:gdLst>
            <a:ahLst/>
            <a:cxnLst/>
            <a:rect l="OXMLTextRectL" t="OXMLTextRectT" r="OXMLTextRectR" b="OXMLTextRect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</p:spPr>
      </p:pic>
      <p:sp>
        <p:nvSpPr>
          <p:cNvPr id="190" name="Shape 190"/>
          <p:cNvSpPr/>
          <p:nvPr/>
        </p:nvSpPr>
        <p:spPr>
          <a:xfrm>
            <a:off x="3478545" y="3008078"/>
            <a:ext cx="1745842" cy="3433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3513999" y="3031675"/>
            <a:ext cx="1725152" cy="276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1200" b="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Кадровое развитие</a:t>
            </a:r>
            <a:endParaRPr sz="1200">
              <a:solidFill>
                <a:srgbClr val="1B2E5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193" name="Picture 193"/>
          <p:cNvPicPr/>
          <p:nvPr/>
        </p:nvPicPr>
        <p:blipFill>
          <a:blip>
            <a:extLst>
              <a:ext uri="{96DAC541-7B7A-43D3-8B79-37D633B846F1}">
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11"/>
              </a:ext>
            </a:extLst>
          </a:blip>
          <a:stretch/>
        </p:blipFill>
        <p:spPr>
          <a:xfrm rot="17208194">
            <a:off x="3357199" y="3113121"/>
            <a:ext cx="190213" cy="198576"/>
          </a:xfrm>
          <a:prstGeom prst="rect">
            <a:avLst/>
          </a:prstGeom>
        </p:spPr>
      </p:pic>
      <p:sp>
        <p:nvSpPr>
          <p:cNvPr id="194" name="Shape 194"/>
          <p:cNvSpPr/>
          <p:nvPr/>
        </p:nvSpPr>
        <p:spPr>
          <a:xfrm>
            <a:off x="3513999" y="2032303"/>
            <a:ext cx="5152095" cy="444146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1616462" y="2660665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10519569" y="1963721"/>
            <a:ext cx="1030882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8" name="Picture 198"/>
          <p:cNvPicPr/>
          <p:nvPr/>
        </p:nvPicPr>
        <p:blipFill>
          <a:blip>
            <a:extLst>
              <a:ext uri="{96DAC541-7B7A-43D3-8B79-37D633B846F1}">
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12"/>
              </a:ext>
            </a:extLst>
          </a:blip>
          <a:stretch/>
        </p:blipFill>
        <p:spPr>
          <a:xfrm>
            <a:off x="9670572" y="5943211"/>
            <a:ext cx="1364438" cy="404417"/>
          </a:xfrm>
          <a:prstGeom prst="rect">
            <a:avLst/>
          </a:prstGeom>
        </p:spPr>
      </p:pic>
      <p:pic>
        <p:nvPicPr>
          <p:cNvPr id="200" name="Picture 200"/>
          <p:cNvPicPr/>
          <p:nvPr/>
        </p:nvPicPr>
        <p:blipFill>
          <a:blip>
            <a:extLst>
              <a:ext uri="{96DAC541-7B7A-43D3-8B79-37D633B846F1}">
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13"/>
              </a:ext>
            </a:extLst>
          </a:blip>
          <a:stretch/>
        </p:blipFill>
        <p:spPr>
          <a:xfrm>
            <a:off x="685408" y="541005"/>
            <a:ext cx="6217499" cy="8650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/>
          <p:nvPr/>
        </p:nvSpPr>
        <p:spPr>
          <a:xfrm>
            <a:off x="603250" y="954047"/>
            <a:ext cx="9283700" cy="17999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78" name="Picture 778"/>
          <p:cNvPicPr/>
          <p:nvPr/>
        </p:nvPicPr>
        <p:blipFill>
          <a:blip r:embed="rId2"/>
          <a:stretch/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779" name="Shape 779"/>
          <p:cNvSpPr txBox="1"/>
          <p:nvPr/>
        </p:nvSpPr>
        <p:spPr>
          <a:xfrm>
            <a:off x="1163344" y="368300"/>
            <a:ext cx="7688554" cy="553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000" b="1" i="0" u="none" strike="noStrike">
                <a:solidFill>
                  <a:srgbClr val="1B2E51"/>
                </a:solidFill>
                <a:latin typeface="Arial"/>
                <a:ea typeface="Arial"/>
                <a:cs typeface="Arial"/>
              </a:rPr>
              <a:t>Пациентоориентированный подход</a:t>
            </a:r>
            <a:endParaRPr sz="3000">
              <a:solidFill>
                <a:srgbClr val="1B2E5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781" name="Picture 781"/>
          <p:cNvPicPr/>
          <p:nvPr/>
        </p:nvPicPr>
        <p:blipFill>
          <a:blip>
            <a:extLst>
              <a:ext uri="{96DAC541-7B7A-43D3-8B79-37D633B846F1}">
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3"/>
              </a:ext>
            </a:extLst>
          </a:blip>
          <a:stretch/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783" name="Picture 783"/>
          <p:cNvPicPr/>
          <p:nvPr/>
        </p:nvPicPr>
        <p:blipFill>
          <a:blip>
            <a:extLst>
              <a:ext uri="{96DAC541-7B7A-43D3-8B79-37D633B846F1}">
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4"/>
              </a:ext>
            </a:extLst>
          </a:blip>
          <a:stretch/>
        </p:blipFill>
        <p:spPr>
          <a:xfrm>
            <a:off x="10456152" y="545907"/>
            <a:ext cx="1364438" cy="404417"/>
          </a:xfrm>
          <a:prstGeom prst="rect">
            <a:avLst/>
          </a:prstGeom>
        </p:spPr>
      </p:pic>
      <p:sp>
        <p:nvSpPr>
          <p:cNvPr id="784" name="Shape 784"/>
          <p:cNvSpPr/>
          <p:nvPr/>
        </p:nvSpPr>
        <p:spPr>
          <a:xfrm>
            <a:off x="976706" y="1383227"/>
            <a:ext cx="5087490" cy="302554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85" name="Shape 785"/>
          <p:cNvSpPr txBox="1"/>
          <p:nvPr/>
        </p:nvSpPr>
        <p:spPr>
          <a:xfrm>
            <a:off x="1106024" y="1359374"/>
            <a:ext cx="4958173" cy="338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600" b="1" i="0" u="none" strike="noStrike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Обновленные городские поликлиники -</a:t>
            </a:r>
            <a:endParaRPr sz="1600">
              <a:solidFill>
                <a:schemeClr val="bg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786" name="Shape 786"/>
          <p:cNvSpPr txBox="1"/>
          <p:nvPr/>
        </p:nvSpPr>
        <p:spPr>
          <a:xfrm>
            <a:off x="996010" y="1718357"/>
            <a:ext cx="506818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400" b="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это более современный подход к оказанию медицинских услуг, в основе которого - доброжелательность и пациентоориентированность</a:t>
            </a:r>
          </a:p>
        </p:txBody>
      </p:sp>
      <p:sp>
        <p:nvSpPr>
          <p:cNvPr id="787" name="Shape 787"/>
          <p:cNvSpPr/>
          <p:nvPr/>
        </p:nvSpPr>
        <p:spPr>
          <a:xfrm>
            <a:off x="996009" y="2742721"/>
            <a:ext cx="5694920" cy="1930578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88" name="Shape 788"/>
          <p:cNvSpPr/>
          <p:nvPr/>
        </p:nvSpPr>
        <p:spPr>
          <a:xfrm>
            <a:off x="1248632" y="2879333"/>
            <a:ext cx="1041470" cy="1041469"/>
          </a:xfrm>
          <a:prstGeom prst="ellipse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89" name="Shape 789"/>
          <p:cNvSpPr txBox="1"/>
          <p:nvPr/>
        </p:nvSpPr>
        <p:spPr>
          <a:xfrm>
            <a:off x="1793325" y="3057461"/>
            <a:ext cx="44300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400" b="1" i="0" u="none" strike="noStrike">
                <a:solidFill>
                  <a:srgbClr val="1B2E51"/>
                </a:solidFill>
                <a:latin typeface="Arial"/>
                <a:ea typeface="Arial"/>
                <a:cs typeface="Arial"/>
              </a:rPr>
              <a:t>Реализовать такой подход помогает персонал центров госуслуг «Мои документы»</a:t>
            </a:r>
            <a:endParaRPr sz="1400">
              <a:solidFill>
                <a:srgbClr val="1B2E5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90" name="Shape 790"/>
          <p:cNvSpPr txBox="1"/>
          <p:nvPr/>
        </p:nvSpPr>
        <p:spPr>
          <a:xfrm>
            <a:off x="1383250" y="2921027"/>
            <a:ext cx="43708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6000" b="1" i="0" u="none" strike="noStrike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!</a:t>
            </a:r>
            <a:endParaRPr sz="600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91" name="Shape 791"/>
          <p:cNvSpPr txBox="1"/>
          <p:nvPr/>
        </p:nvSpPr>
        <p:spPr>
          <a:xfrm>
            <a:off x="3728169" y="3858373"/>
            <a:ext cx="26451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200" b="0" i="0" u="none" strike="noStrike">
                <a:solidFill>
                  <a:srgbClr val="A4B856"/>
                </a:solidFill>
                <a:latin typeface="Verdana"/>
                <a:ea typeface="Verdana"/>
                <a:cs typeface="Verdana"/>
              </a:rPr>
              <a:t>сотрудников МФЦ работают администраторами </a:t>
            </a:r>
          </a:p>
          <a:p>
            <a:pPr marL="0" indent="0" algn="l"/>
            <a:r>
              <a:rPr sz="1200" b="0" i="0" u="none" strike="noStrike">
                <a:solidFill>
                  <a:srgbClr val="A4B856"/>
                </a:solidFill>
                <a:latin typeface="Verdana"/>
                <a:ea typeface="Verdana"/>
                <a:cs typeface="Verdana"/>
              </a:rPr>
              <a:t>в поликлиниках </a:t>
            </a:r>
            <a:endParaRPr sz="1200">
              <a:solidFill>
                <a:srgbClr val="A4B856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792" name="Shape 792"/>
          <p:cNvSpPr txBox="1"/>
          <p:nvPr/>
        </p:nvSpPr>
        <p:spPr>
          <a:xfrm>
            <a:off x="2255479" y="3873379"/>
            <a:ext cx="8302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600" b="1" i="0" u="none" strike="noStrike">
                <a:solidFill>
                  <a:srgbClr val="A4B856"/>
                </a:solidFill>
                <a:latin typeface="Arial"/>
                <a:ea typeface="Arial"/>
                <a:cs typeface="Arial"/>
              </a:rPr>
              <a:t>1,5</a:t>
            </a:r>
            <a:endParaRPr sz="3600">
              <a:solidFill>
                <a:srgbClr val="A4B85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93" name="Shape 793"/>
          <p:cNvSpPr txBox="1"/>
          <p:nvPr/>
        </p:nvSpPr>
        <p:spPr>
          <a:xfrm>
            <a:off x="2041577" y="3971506"/>
            <a:ext cx="459938" cy="461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400" b="1" i="0" u="none" strike="noStrike">
                <a:solidFill>
                  <a:srgbClr val="A4B856"/>
                </a:solidFill>
                <a:latin typeface="Arial"/>
                <a:ea typeface="Arial"/>
                <a:cs typeface="Arial"/>
              </a:rPr>
              <a:t>&gt;</a:t>
            </a:r>
            <a:endParaRPr sz="2400">
              <a:solidFill>
                <a:srgbClr val="A4B85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94" name="Shape 794"/>
          <p:cNvSpPr txBox="1"/>
          <p:nvPr/>
        </p:nvSpPr>
        <p:spPr>
          <a:xfrm>
            <a:off x="2963304" y="4003466"/>
            <a:ext cx="1182282" cy="461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400" b="1" i="0" u="none" strike="noStrike">
                <a:solidFill>
                  <a:srgbClr val="A4B856"/>
                </a:solidFill>
                <a:latin typeface="Arial"/>
                <a:ea typeface="Arial"/>
                <a:cs typeface="Arial"/>
              </a:rPr>
              <a:t>тыс.</a:t>
            </a:r>
            <a:endParaRPr sz="2400">
              <a:solidFill>
                <a:srgbClr val="A4B85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95" name="Shape 795"/>
          <p:cNvSpPr txBox="1"/>
          <p:nvPr/>
        </p:nvSpPr>
        <p:spPr>
          <a:xfrm>
            <a:off x="746247" y="4992330"/>
            <a:ext cx="8033239" cy="307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400" b="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Ознакомиться с ценностями и принципами работы поликлиник пациенты могут: </a:t>
            </a:r>
            <a:endParaRPr sz="1400">
              <a:solidFill>
                <a:srgbClr val="1B2E5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796" name="Shape 796"/>
          <p:cNvSpPr txBox="1"/>
          <p:nvPr/>
        </p:nvSpPr>
        <p:spPr>
          <a:xfrm>
            <a:off x="1363767" y="5527345"/>
            <a:ext cx="2496434" cy="276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20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на стендах в поликлиниках</a:t>
            </a:r>
            <a:endParaRPr sz="1200">
              <a:solidFill>
                <a:srgbClr val="1B2E5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798" name="Picture 798"/>
          <p:cNvPicPr/>
          <p:nvPr/>
        </p:nvPicPr>
        <p:blipFill>
          <a:blip>
            <a:extLst>
              <a:ext uri="{96DAC541-7B7A-43D3-8B79-37D633B846F1}">
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5"/>
              </a:ext>
            </a:extLst>
          </a:blip>
          <a:stretch/>
        </p:blipFill>
        <p:spPr>
          <a:xfrm rot="17712767">
            <a:off x="1013696" y="5583615"/>
            <a:ext cx="237788" cy="248241"/>
          </a:xfrm>
          <a:prstGeom prst="rect">
            <a:avLst/>
          </a:prstGeom>
        </p:spPr>
      </p:pic>
      <p:sp>
        <p:nvSpPr>
          <p:cNvPr id="799" name="Shape 799"/>
          <p:cNvSpPr txBox="1"/>
          <p:nvPr/>
        </p:nvSpPr>
        <p:spPr>
          <a:xfrm>
            <a:off x="1370824" y="6023393"/>
            <a:ext cx="4136048" cy="276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20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в специальных информационных буклетах </a:t>
            </a:r>
            <a:endParaRPr sz="1200">
              <a:solidFill>
                <a:srgbClr val="1B2E5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801" name="Picture 801"/>
          <p:cNvPicPr/>
          <p:nvPr/>
        </p:nvPicPr>
        <p:blipFill>
          <a:blip>
            <a:extLst>
              <a:ext uri="{96DAC541-7B7A-43D3-8B79-37D633B846F1}">
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6"/>
              </a:ext>
            </a:extLst>
          </a:blip>
          <a:stretch/>
        </p:blipFill>
        <p:spPr>
          <a:xfrm rot="17712767">
            <a:off x="1020755" y="6089036"/>
            <a:ext cx="237788" cy="248241"/>
          </a:xfrm>
          <a:prstGeom prst="rect">
            <a:avLst/>
          </a:prstGeom>
        </p:spPr>
      </p:pic>
      <p:sp>
        <p:nvSpPr>
          <p:cNvPr id="802" name="Shape 802"/>
          <p:cNvSpPr txBox="1"/>
          <p:nvPr/>
        </p:nvSpPr>
        <p:spPr>
          <a:xfrm>
            <a:off x="4580388" y="5527345"/>
            <a:ext cx="2110543" cy="276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200" i="0" u="none" strike="noStrike">
                <a:solidFill>
                  <a:srgbClr val="1B2E51"/>
                </a:solidFill>
                <a:latin typeface="Verdana"/>
                <a:ea typeface="Verdana"/>
                <a:cs typeface="Verdana"/>
              </a:rPr>
              <a:t>в электронных письмах </a:t>
            </a:r>
            <a:endParaRPr sz="1200">
              <a:solidFill>
                <a:srgbClr val="1B2E5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804" name="Picture 804"/>
          <p:cNvPicPr/>
          <p:nvPr/>
        </p:nvPicPr>
        <p:blipFill>
          <a:blip>
            <a:extLst>
              <a:ext uri="{96DAC541-7B7A-43D3-8B79-37D633B846F1}">
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7"/>
              </a:ext>
            </a:extLst>
          </a:blip>
          <a:stretch/>
        </p:blipFill>
        <p:spPr>
          <a:xfrm rot="17712767">
            <a:off x="4230319" y="5583615"/>
            <a:ext cx="237788" cy="248241"/>
          </a:xfrm>
          <a:prstGeom prst="rect">
            <a:avLst/>
          </a:prstGeom>
        </p:spPr>
      </p:pic>
      <p:pic>
        <p:nvPicPr>
          <p:cNvPr id="806" name="Picture 806"/>
          <p:cNvPicPr/>
          <p:nvPr/>
        </p:nvPicPr>
        <p:blipFill>
          <a:blip r:embed="rId8"/>
          <a:srcRect l="14581" t="5357" r="21160" b="11512"/>
          <a:stretch/>
        </p:blipFill>
        <p:spPr>
          <a:xfrm>
            <a:off x="8059464" y="2680919"/>
            <a:ext cx="3996109" cy="3444920"/>
          </a:xfrm>
          <a:custGeom>
            <a:avLst/>
            <a:gdLst>
              <a:gd name="connsiteX0" fmla="*/ 861231 w 3996110"/>
              <a:gd name="connsiteY0" fmla="*/ 0 h 3444920"/>
              <a:gd name="connsiteX1" fmla="*/ 3134880 w 3996110"/>
              <a:gd name="connsiteY1" fmla="*/ 0 h 3444920"/>
              <a:gd name="connsiteX2" fmla="*/ 3996110 w 3996110"/>
              <a:gd name="connsiteY2" fmla="*/ 1722460 h 3444920"/>
              <a:gd name="connsiteX3" fmla="*/ 3134880 w 3996110"/>
              <a:gd name="connsiteY3" fmla="*/ 3444920 h 3444920"/>
              <a:gd name="connsiteX4" fmla="*/ 861231 w 3996110"/>
              <a:gd name="connsiteY4" fmla="*/ 3444920 h 3444920"/>
              <a:gd name="connsiteX5" fmla="*/ 0 w 3996110"/>
              <a:gd name="connsiteY5" fmla="*/ 1722460 h 344492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96110"/>
              <a:gd name="ODFBottom" fmla="val 3444920"/>
              <a:gd name="ODFWidth" fmla="val 3996110"/>
              <a:gd name="ODFHeight" fmla="val 3444920"/>
            </a:gdLst>
            <a:ahLst/>
            <a:cxnLst/>
            <a:rect l="OXMLTextRectL" t="OXMLTextRectT" r="OXMLTextRectR" b="OXMLTextRectB"/>
            <a:pathLst>
              <a:path w="3996110" h="3444920">
                <a:moveTo>
                  <a:pt x="861231" y="0"/>
                </a:moveTo>
                <a:lnTo>
                  <a:pt x="3134880" y="0"/>
                </a:lnTo>
                <a:lnTo>
                  <a:pt x="3996110" y="1722460"/>
                </a:lnTo>
                <a:lnTo>
                  <a:pt x="3134880" y="3444920"/>
                </a:lnTo>
                <a:lnTo>
                  <a:pt x="861231" y="3444920"/>
                </a:lnTo>
                <a:lnTo>
                  <a:pt x="0" y="1722460"/>
                </a:lnTo>
                <a:close/>
              </a:path>
            </a:pathLst>
          </a:custGeom>
        </p:spPr>
      </p:pic>
      <p:sp>
        <p:nvSpPr>
          <p:cNvPr id="807" name="Shape 807"/>
          <p:cNvSpPr/>
          <p:nvPr/>
        </p:nvSpPr>
        <p:spPr>
          <a:xfrm>
            <a:off x="7227969" y="3604802"/>
            <a:ext cx="1372840" cy="1183482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08" name="Shape 808"/>
          <p:cNvSpPr/>
          <p:nvPr/>
        </p:nvSpPr>
        <p:spPr>
          <a:xfrm>
            <a:off x="9511225" y="1945706"/>
            <a:ext cx="1131372" cy="975321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0" name="Picture 810"/>
          <p:cNvPicPr/>
          <p:nvPr/>
        </p:nvPicPr>
        <p:blipFill>
          <a:blip r:embed="rId9"/>
          <a:srcRect l="11772" t="1350" r="24753" b="16532"/>
          <a:stretch/>
        </p:blipFill>
        <p:spPr>
          <a:xfrm>
            <a:off x="6848591" y="1169968"/>
            <a:ext cx="2257201" cy="1945863"/>
          </a:xfrm>
          <a:custGeom>
            <a:avLst/>
            <a:gdLst>
              <a:gd name="connsiteX0" fmla="*/ 486466 w 2257201"/>
              <a:gd name="connsiteY0" fmla="*/ 0 h 1945863"/>
              <a:gd name="connsiteX1" fmla="*/ 1770735 w 2257201"/>
              <a:gd name="connsiteY1" fmla="*/ 0 h 1945863"/>
              <a:gd name="connsiteX2" fmla="*/ 2257201 w 2257201"/>
              <a:gd name="connsiteY2" fmla="*/ 972932 h 1945863"/>
              <a:gd name="connsiteX3" fmla="*/ 1770735 w 2257201"/>
              <a:gd name="connsiteY3" fmla="*/ 1945863 h 1945863"/>
              <a:gd name="connsiteX4" fmla="*/ 486466 w 2257201"/>
              <a:gd name="connsiteY4" fmla="*/ 1945863 h 1945863"/>
              <a:gd name="connsiteX5" fmla="*/ 0 w 2257201"/>
              <a:gd name="connsiteY5" fmla="*/ 972932 h 1945863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257201"/>
              <a:gd name="ODFBottom" fmla="val 1945863"/>
              <a:gd name="ODFWidth" fmla="val 2257201"/>
              <a:gd name="ODFHeight" fmla="val 1945863"/>
            </a:gdLst>
            <a:ahLst/>
            <a:cxnLst/>
            <a:rect l="OXMLTextRectL" t="OXMLTextRectT" r="OXMLTextRectR" b="OXMLTextRectB"/>
            <a:pathLst>
              <a:path w="2257201" h="1945863">
                <a:moveTo>
                  <a:pt x="486466" y="0"/>
                </a:moveTo>
                <a:lnTo>
                  <a:pt x="1770735" y="0"/>
                </a:lnTo>
                <a:lnTo>
                  <a:pt x="2257201" y="972932"/>
                </a:lnTo>
                <a:lnTo>
                  <a:pt x="1770735" y="1945863"/>
                </a:lnTo>
                <a:lnTo>
                  <a:pt x="486466" y="1945863"/>
                </a:lnTo>
                <a:lnTo>
                  <a:pt x="0" y="972932"/>
                </a:lnTo>
                <a:close/>
              </a:path>
            </a:pathLst>
          </a:custGeom>
        </p:spPr>
      </p:pic>
      <p:sp>
        <p:nvSpPr>
          <p:cNvPr id="811" name="Shape 811"/>
          <p:cNvSpPr txBox="1">
            <a:spLocks noGrp="1"/>
          </p:cNvSpPr>
          <p:nvPr>
            <p:ph type="sldNum" idx="12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/>
          <p:nvPr/>
        </p:nvSpPr>
        <p:spPr>
          <a:xfrm>
            <a:off x="7395809" y="2348880"/>
            <a:ext cx="31118" cy="1822237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grpSp>
        <p:nvGrpSpPr>
          <p:cNvPr id="814" name="Shape 8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16" name="Picture 816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17" name="Shape 817"/>
            <p:cNvSpPr/>
            <p:nvPr/>
          </p:nvSpPr>
          <p:spPr>
            <a:xfrm>
              <a:off x="603250" y="954047"/>
              <a:ext cx="9283700" cy="17999"/>
            </a:xfrm>
            <a:prstGeom prst="rect">
              <a:avLst/>
            </a:prstGeom>
            <a:solidFill>
              <a:srgbClr val="1B2E5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8" name="Shape 818"/>
            <p:cNvSpPr txBox="1"/>
            <p:nvPr/>
          </p:nvSpPr>
          <p:spPr>
            <a:xfrm>
              <a:off x="1163344" y="5690"/>
              <a:ext cx="892139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Капитальный ремонт Филиала 2 ДГП 91</a:t>
              </a:r>
              <a:br>
                <a: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улица Лестева, д.5  с 4 апреля 2022 года</a:t>
              </a:r>
            </a:p>
          </p:txBody>
        </p:sp>
        <p:pic>
          <p:nvPicPr>
            <p:cNvPr id="820" name="Picture 820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3"/>
                </a:ext>
              </a:extLst>
            </a:blip>
            <a:stretch/>
          </p:blipFill>
          <p:spPr>
            <a:xfrm rot="17712767">
              <a:off x="578088" y="519827"/>
              <a:ext cx="336318" cy="351103"/>
            </a:xfrm>
            <a:prstGeom prst="rect">
              <a:avLst/>
            </a:prstGeom>
          </p:spPr>
        </p:pic>
        <p:pic>
          <p:nvPicPr>
            <p:cNvPr id="822" name="Picture 822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4"/>
                </a:ext>
              </a:extLst>
            </a:blip>
            <a:stretch/>
          </p:blipFill>
          <p:spPr>
            <a:xfrm>
              <a:off x="10456152" y="545907"/>
              <a:ext cx="1364438" cy="404417"/>
            </a:xfrm>
            <a:prstGeom prst="rect">
              <a:avLst/>
            </a:prstGeom>
          </p:spPr>
        </p:pic>
      </p:grpSp>
      <p:sp>
        <p:nvSpPr>
          <p:cNvPr id="823" name="Shape 823"/>
          <p:cNvSpPr/>
          <p:nvPr/>
        </p:nvSpPr>
        <p:spPr>
          <a:xfrm>
            <a:off x="4056373" y="2314477"/>
            <a:ext cx="4483" cy="1890878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824" name="Shape 824"/>
          <p:cNvSpPr/>
          <p:nvPr/>
        </p:nvSpPr>
        <p:spPr>
          <a:xfrm>
            <a:off x="11126568" y="2351040"/>
            <a:ext cx="9991" cy="1858210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825" name="Shape 825"/>
          <p:cNvSpPr/>
          <p:nvPr/>
        </p:nvSpPr>
        <p:spPr>
          <a:xfrm>
            <a:off x="1487488" y="2326782"/>
            <a:ext cx="3934197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826" name="Shape 826"/>
          <p:cNvSpPr/>
          <p:nvPr/>
        </p:nvSpPr>
        <p:spPr>
          <a:xfrm flipV="1">
            <a:off x="1464138" y="2350373"/>
            <a:ext cx="23350" cy="1870715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827" name="Shape 827"/>
          <p:cNvSpPr/>
          <p:nvPr/>
        </p:nvSpPr>
        <p:spPr>
          <a:xfrm>
            <a:off x="6934176" y="2351039"/>
            <a:ext cx="4192393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829" name="Picture 829"/>
          <p:cNvPicPr/>
          <p:nvPr/>
        </p:nvPicPr>
        <p:blipFill>
          <a:blip r:embed="rId5"/>
          <a:stretch/>
        </p:blipFill>
        <p:spPr>
          <a:xfrm>
            <a:off x="5093873" y="1781796"/>
            <a:ext cx="2004250" cy="1503187"/>
          </a:xfrm>
          <a:prstGeom prst="rect">
            <a:avLst/>
          </a:prstGeom>
        </p:spPr>
      </p:pic>
      <p:pic>
        <p:nvPicPr>
          <p:cNvPr id="831" name="Picture 831"/>
          <p:cNvPicPr/>
          <p:nvPr/>
        </p:nvPicPr>
        <p:blipFill>
          <a:blip r:embed="rId6"/>
          <a:stretch/>
        </p:blipFill>
        <p:spPr>
          <a:xfrm>
            <a:off x="10224460" y="3504903"/>
            <a:ext cx="1594369" cy="1195777"/>
          </a:xfrm>
          <a:prstGeom prst="rect">
            <a:avLst/>
          </a:prstGeom>
        </p:spPr>
      </p:pic>
      <p:pic>
        <p:nvPicPr>
          <p:cNvPr id="833" name="Picture 833"/>
          <p:cNvPicPr/>
          <p:nvPr/>
        </p:nvPicPr>
        <p:blipFill>
          <a:blip r:embed="rId6"/>
          <a:stretch/>
        </p:blipFill>
        <p:spPr>
          <a:xfrm>
            <a:off x="3243580" y="3501008"/>
            <a:ext cx="1594369" cy="1195777"/>
          </a:xfrm>
          <a:prstGeom prst="rect">
            <a:avLst/>
          </a:prstGeom>
        </p:spPr>
      </p:pic>
      <p:pic>
        <p:nvPicPr>
          <p:cNvPr id="835" name="Picture 835"/>
          <p:cNvPicPr/>
          <p:nvPr/>
        </p:nvPicPr>
        <p:blipFill>
          <a:blip r:embed="rId6"/>
          <a:stretch/>
        </p:blipFill>
        <p:spPr>
          <a:xfrm>
            <a:off x="695400" y="3504903"/>
            <a:ext cx="1594369" cy="1195777"/>
          </a:xfrm>
          <a:prstGeom prst="rect">
            <a:avLst/>
          </a:prstGeom>
        </p:spPr>
      </p:pic>
      <p:sp>
        <p:nvSpPr>
          <p:cNvPr id="836" name="Shape 836"/>
          <p:cNvSpPr txBox="1"/>
          <p:nvPr/>
        </p:nvSpPr>
        <p:spPr>
          <a:xfrm>
            <a:off x="5126186" y="1175840"/>
            <a:ext cx="1935145" cy="307777"/>
          </a:xfrm>
          <a:prstGeom prst="rect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non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sz="1400" i="1">
                <a:latin typeface="Times New Roman"/>
                <a:ea typeface="Times New Roman"/>
                <a:cs typeface="Times New Roman"/>
              </a:rPr>
              <a:t>ДГП № 91 Филиал № 2</a:t>
            </a:r>
          </a:p>
        </p:txBody>
      </p:sp>
      <p:sp>
        <p:nvSpPr>
          <p:cNvPr id="837" name="Shape 837"/>
          <p:cNvSpPr txBox="1"/>
          <p:nvPr/>
        </p:nvSpPr>
        <p:spPr>
          <a:xfrm>
            <a:off x="9723172" y="2841099"/>
            <a:ext cx="1935144" cy="307776"/>
          </a:xfrm>
          <a:prstGeom prst="rect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non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sz="1400" i="1">
                <a:latin typeface="Times New Roman"/>
                <a:ea typeface="Times New Roman"/>
                <a:cs typeface="Times New Roman"/>
              </a:rPr>
              <a:t>ДГП № 91 Филиал № 3</a:t>
            </a:r>
          </a:p>
        </p:txBody>
      </p:sp>
      <p:sp>
        <p:nvSpPr>
          <p:cNvPr id="838" name="Shape 838"/>
          <p:cNvSpPr txBox="1"/>
          <p:nvPr/>
        </p:nvSpPr>
        <p:spPr>
          <a:xfrm>
            <a:off x="1016188" y="2841099"/>
            <a:ext cx="970136" cy="307776"/>
          </a:xfrm>
          <a:prstGeom prst="rect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non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sz="1400" i="1">
                <a:latin typeface="Times New Roman"/>
                <a:ea typeface="Times New Roman"/>
                <a:cs typeface="Times New Roman"/>
              </a:rPr>
              <a:t>ДГП № 38</a:t>
            </a:r>
          </a:p>
        </p:txBody>
      </p:sp>
      <p:sp>
        <p:nvSpPr>
          <p:cNvPr id="839" name="Shape 839"/>
          <p:cNvSpPr txBox="1"/>
          <p:nvPr/>
        </p:nvSpPr>
        <p:spPr>
          <a:xfrm>
            <a:off x="3352352" y="2849113"/>
            <a:ext cx="1209177" cy="307776"/>
          </a:xfrm>
          <a:prstGeom prst="rect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non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sz="1400" i="1">
                <a:latin typeface="Times New Roman"/>
                <a:ea typeface="Times New Roman"/>
                <a:cs typeface="Times New Roman"/>
              </a:rPr>
              <a:t>ГЗ ДГП № 91</a:t>
            </a:r>
          </a:p>
        </p:txBody>
      </p:sp>
      <p:pic>
        <p:nvPicPr>
          <p:cNvPr id="841" name="Picture 841"/>
          <p:cNvPicPr/>
          <p:nvPr/>
        </p:nvPicPr>
        <p:blipFill>
          <a:blip r:embed="rId6"/>
          <a:stretch/>
        </p:blipFill>
        <p:spPr>
          <a:xfrm>
            <a:off x="6629742" y="3501008"/>
            <a:ext cx="1594368" cy="1195777"/>
          </a:xfrm>
          <a:prstGeom prst="rect">
            <a:avLst/>
          </a:prstGeom>
        </p:spPr>
      </p:pic>
      <p:sp>
        <p:nvSpPr>
          <p:cNvPr id="842" name="Shape 842"/>
          <p:cNvSpPr txBox="1"/>
          <p:nvPr/>
        </p:nvSpPr>
        <p:spPr>
          <a:xfrm>
            <a:off x="6285128" y="2821354"/>
            <a:ext cx="1935145" cy="307776"/>
          </a:xfrm>
          <a:prstGeom prst="rect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non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sz="1400" i="1">
                <a:latin typeface="Times New Roman"/>
                <a:ea typeface="Times New Roman"/>
                <a:cs typeface="Times New Roman"/>
              </a:rPr>
              <a:t>ДГП № 91 Филиал № 1</a:t>
            </a:r>
          </a:p>
        </p:txBody>
      </p:sp>
      <p:graphicFrame>
        <p:nvGraphicFramePr>
          <p:cNvPr id="843" name="Table 843"/>
          <p:cNvGraphicFramePr/>
          <p:nvPr/>
        </p:nvGraphicFramePr>
        <p:xfrm>
          <a:off x="551384" y="4729039"/>
          <a:ext cx="2834983" cy="1626870"/>
        </p:xfrm>
        <a:graphic>
          <a:graphicData uri="http://schemas.openxmlformats.org/drawingml/2006/table">
            <a:tbl>
              <a:tblPr/>
              <a:tblGrid>
                <a:gridCol w="2834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Врачи-педиатры</a:t>
                      </a:r>
                    </a:p>
                  </a:txBody>
                  <a:tcPr marL="12700" marR="12700" marT="9525" marB="0" anchor="ctr">
                    <a:lnL w="6350"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12700">
                      <a:prstDash val="solid"/>
                      <a:headEnd type="none" w="med" len="med"/>
                      <a:tailEnd type="none" w="med" len="med"/>
                    </a:lnT>
                    <a:lnB w="6350">
                      <a:prstDash val="solid"/>
                      <a:headEnd type="none" w="med" len="med"/>
                      <a:tailEnd type="none" w="med" len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Забор капиллярной крови</a:t>
                      </a:r>
                    </a:p>
                  </a:txBody>
                  <a:tcPr marL="12700" marR="12700" marT="9525" marB="0" anchor="b">
                    <a:lnL w="6350"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6350">
                      <a:prstDash val="solid"/>
                      <a:headEnd type="none" w="med" len="med"/>
                      <a:tailEnd type="none" w="med" len="med"/>
                    </a:lnT>
                    <a:lnB w="6350">
                      <a:prstDash val="solid"/>
                      <a:headEnd type="none" w="med" len="med"/>
                      <a:tailEnd type="none" w="med" len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Кабинет здорового ребенка 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массаж</a:t>
                      </a:r>
                    </a:p>
                  </a:txBody>
                  <a:tcPr marL="12700" marR="12700" marT="9525" marB="0" anchor="ctr">
                    <a:lnL w="6350"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6350">
                      <a:prstDash val="solid"/>
                      <a:headEnd type="none" w="med" len="med"/>
                      <a:tailEnd type="none" w="med" len="med"/>
                    </a:lnT>
                    <a:lnB w="6350">
                      <a:prstDash val="solid"/>
                      <a:headEnd type="none" w="med" len="med"/>
                      <a:tailEnd type="none" w="med" len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Дежурный врач</a:t>
                      </a:r>
                    </a:p>
                  </a:txBody>
                  <a:tcPr marL="12700" marR="12700" marT="9525" marB="0" anchor="b">
                    <a:lnL w="6350"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6350">
                      <a:prstDash val="solid"/>
                      <a:headEnd type="none" w="med" len="med"/>
                      <a:tailEnd type="none" w="med" len="med"/>
                    </a:lnT>
                    <a:lnB w="6350">
                      <a:prstDash val="solid"/>
                      <a:headEnd type="none" w="med" len="med"/>
                      <a:tailEnd type="none" w="med" len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Кабинет ОРВИ</a:t>
                      </a:r>
                    </a:p>
                  </a:txBody>
                  <a:tcPr marL="12700" marR="12700" marT="9525" marB="0" anchor="b">
                    <a:lnL w="6350"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6350">
                      <a:prstDash val="solid"/>
                      <a:headEnd type="none" w="med" len="med"/>
                      <a:tailEnd type="none" w="med" len="med"/>
                    </a:lnT>
                    <a:lnB w="6350">
                      <a:prstDash val="solid"/>
                      <a:headEnd type="none" w="med" len="med"/>
                      <a:tailEnd type="none" w="med" len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ЭКГ</a:t>
                      </a:r>
                    </a:p>
                  </a:txBody>
                  <a:tcPr marL="12700" marR="12700" marT="9525" marB="0" anchor="b">
                    <a:lnL w="6350"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6350">
                      <a:prstDash val="solid"/>
                      <a:headEnd type="none" w="med" len="med"/>
                      <a:tailEnd type="none" w="med" len="med"/>
                    </a:lnT>
                    <a:lnB w="6350">
                      <a:prstDash val="solid"/>
                      <a:headEnd type="none" w="med" len="med"/>
                      <a:tailEnd type="none" w="med" len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44" name="Shape 844"/>
          <p:cNvSpPr txBox="1"/>
          <p:nvPr/>
        </p:nvSpPr>
        <p:spPr>
          <a:xfrm>
            <a:off x="3150823" y="4729039"/>
            <a:ext cx="23386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sz="140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Кабинет врача </a:t>
            </a:r>
          </a:p>
          <a:p>
            <a:pPr>
              <a:buFont typeface="Arial"/>
              <a:buChar char="•"/>
            </a:pPr>
            <a:r>
              <a:rPr sz="140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Травматолога-ортопеда </a:t>
            </a:r>
          </a:p>
        </p:txBody>
      </p:sp>
      <p:graphicFrame>
        <p:nvGraphicFramePr>
          <p:cNvPr id="845" name="Table 845"/>
          <p:cNvGraphicFramePr/>
          <p:nvPr/>
        </p:nvGraphicFramePr>
        <p:xfrm>
          <a:off x="6285353" y="4765224"/>
          <a:ext cx="2834983" cy="683895"/>
        </p:xfrm>
        <a:graphic>
          <a:graphicData uri="http://schemas.openxmlformats.org/drawingml/2006/table">
            <a:tbl>
              <a:tblPr/>
              <a:tblGrid>
                <a:gridCol w="2834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Кабинет Ультразвукового исследования</a:t>
                      </a:r>
                    </a:p>
                  </a:txBody>
                  <a:tcPr marL="12700" marR="12700" marT="9525" marB="0" anchor="ctr">
                    <a:lnL w="6350"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12700">
                      <a:prstDash val="solid"/>
                      <a:headEnd type="none" w="med" len="med"/>
                      <a:tailEnd type="none" w="med" len="med"/>
                    </a:lnT>
                    <a:lnB w="6350">
                      <a:prstDash val="solid"/>
                      <a:headEnd type="none" w="med" len="med"/>
                      <a:tailEnd type="none" w="med" len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Кабинет врача Офтальмолога </a:t>
                      </a:r>
                    </a:p>
                  </a:txBody>
                  <a:tcPr marL="12700" marR="12700" marT="9525" marB="0" anchor="b">
                    <a:lnL w="6350"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6350">
                      <a:prstDash val="solid"/>
                      <a:headEnd type="none" w="med" len="med"/>
                      <a:tailEnd type="none" w="med" len="med"/>
                    </a:lnT>
                    <a:lnB w="12700">
                      <a:prstDash val="solid"/>
                      <a:headEnd type="none" w="med" len="med"/>
                      <a:tailEnd type="none" w="med" len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46" name="Table 846"/>
          <p:cNvGraphicFramePr/>
          <p:nvPr/>
        </p:nvGraphicFramePr>
        <p:xfrm>
          <a:off x="9048328" y="4729039"/>
          <a:ext cx="3394713" cy="1884045"/>
        </p:xfrm>
        <a:graphic>
          <a:graphicData uri="http://schemas.openxmlformats.org/drawingml/2006/table">
            <a:tbl>
              <a:tblPr/>
              <a:tblGrid>
                <a:gridCol w="339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Кабинет врача Эндокринолога</a:t>
                      </a:r>
                    </a:p>
                  </a:txBody>
                  <a:tcPr marL="12700" marR="12700" marT="9525" marB="0" anchor="ctr">
                    <a:lnL w="6350"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12700">
                      <a:prstDash val="solid"/>
                      <a:headEnd type="none" w="med" len="med"/>
                      <a:tailEnd type="none" w="med" len="med"/>
                    </a:lnT>
                    <a:lnB w="6350">
                      <a:prstDash val="solid"/>
                      <a:headEnd type="none" w="med" len="med"/>
                      <a:tailEnd type="none" w="med" len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Кабинет врача Невролога</a:t>
                      </a:r>
                    </a:p>
                  </a:txBody>
                  <a:tcPr marL="12700" marR="12700" marT="9525" marB="0" anchor="b">
                    <a:lnL w="6350"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6350">
                      <a:prstDash val="solid"/>
                      <a:headEnd type="none" w="med" len="med"/>
                      <a:tailEnd type="none" w="med" len="med"/>
                    </a:lnT>
                    <a:lnB w="6350">
                      <a:prstDash val="solid"/>
                      <a:headEnd type="none" w="med" len="med"/>
                      <a:tailEnd type="none" w="med" len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Кабинет врача Функциональной диагностики</a:t>
                      </a:r>
                    </a:p>
                  </a:txBody>
                  <a:tcPr marL="12700" marR="12700" marT="9525" marB="0" anchor="b">
                    <a:lnL w="6350"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6350">
                      <a:prstDash val="solid"/>
                      <a:headEnd type="none" w="med" len="med"/>
                      <a:tailEnd type="none" w="med" len="med"/>
                    </a:lnT>
                    <a:lnB w="6350">
                      <a:prstDash val="solid"/>
                      <a:headEnd type="none" w="med" len="med"/>
                      <a:tailEnd type="none" w="med" len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Зал ЛФК</a:t>
                      </a:r>
                    </a:p>
                  </a:txBody>
                  <a:tcPr marL="12700" marR="12700" marT="9525" marB="0" anchor="b">
                    <a:lnL w="6350"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6350">
                      <a:prstDash val="solid"/>
                      <a:headEnd type="none" w="med" len="med"/>
                      <a:tailEnd type="none" w="med" len="med"/>
                    </a:lnT>
                    <a:lnB w="6350">
                      <a:prstDash val="solid"/>
                      <a:headEnd type="none" w="med" len="med"/>
                      <a:tailEnd type="none" w="med" len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Кабинет врача Аллерголога</a:t>
                      </a:r>
                    </a:p>
                  </a:txBody>
                  <a:tcPr marL="12700" marR="12700" marT="9525" marB="0" anchor="b">
                    <a:lnL w="6350"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6350">
                      <a:prstDash val="solid"/>
                      <a:headEnd type="none" w="med" len="med"/>
                      <a:tailEnd type="none" w="med" len="med"/>
                    </a:lnT>
                    <a:lnB w="6350">
                      <a:prstDash val="solid"/>
                      <a:headEnd type="none" w="med" len="med"/>
                      <a:tailEnd type="none" w="med" len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Кабинет врача Хирурга</a:t>
                      </a:r>
                    </a:p>
                  </a:txBody>
                  <a:tcPr marL="12700" marR="12700" marT="9525" marB="0" anchor="b">
                    <a:lnL w="6350"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6350">
                      <a:prstDash val="solid"/>
                      <a:headEnd type="none" w="med" len="med"/>
                      <a:tailEnd type="none" w="med" len="med"/>
                    </a:lnT>
                    <a:lnB w="6350">
                      <a:prstDash val="solid"/>
                      <a:headEnd type="none" w="med" len="med"/>
                      <a:tailEnd type="none" w="med" len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sz="14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Кабинет Функциональной диагностики </a:t>
                      </a:r>
                    </a:p>
                  </a:txBody>
                  <a:tcPr marL="12700" marR="12700" marT="9525" marB="0" anchor="b">
                    <a:lnL w="6350">
                      <a:prstDash val="solid"/>
                      <a:headEnd type="none" w="med" len="med"/>
                      <a:tailEnd type="none" w="med" len="med"/>
                    </a:lnL>
                    <a:lnR w="12700">
                      <a:prstDash val="solid"/>
                      <a:headEnd type="none" w="med" len="med"/>
                      <a:tailEnd type="none" w="med" len="med"/>
                    </a:lnR>
                    <a:lnT w="6350">
                      <a:prstDash val="solid"/>
                      <a:headEnd type="none" w="med" len="med"/>
                      <a:tailEnd type="none" w="med" len="med"/>
                    </a:lnT>
                    <a:lnB w="12700">
                      <a:prstDash val="solid"/>
                      <a:headEnd type="none" w="med" len="med"/>
                      <a:tailEnd type="none" w="med" len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47" name="Shape 847"/>
          <p:cNvSpPr/>
          <p:nvPr/>
        </p:nvSpPr>
        <p:spPr>
          <a:xfrm>
            <a:off x="2351584" y="1124744"/>
            <a:ext cx="8280921" cy="504055"/>
          </a:xfrm>
          <a:prstGeom prst="roundRect">
            <a:avLst>
              <a:gd name="adj" fmla="val 37453"/>
            </a:avLst>
          </a:prstGeom>
          <a:solidFill>
            <a:srgbClr val="9FC63B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8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Перевод сотрудников ГБУЗ «ДГП № 91 ДЗМ» филиал 2</a:t>
            </a:r>
            <a:endParaRPr sz="1800" b="1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8" name="Shape 848"/>
          <p:cNvSpPr txBox="1">
            <a:spLocks noGrp="1"/>
          </p:cNvSpPr>
          <p:nvPr>
            <p:ph type="sldNum" idx="12"/>
          </p:nvPr>
        </p:nvSpPr>
        <p:spPr>
          <a:xfrm>
            <a:off x="9120336" y="6520259"/>
            <a:ext cx="27432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" name="Shape 85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52" name="Picture 852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53" name="Shape 853"/>
            <p:cNvSpPr/>
            <p:nvPr/>
          </p:nvSpPr>
          <p:spPr>
            <a:xfrm>
              <a:off x="603250" y="954047"/>
              <a:ext cx="9283700" cy="17999"/>
            </a:xfrm>
            <a:prstGeom prst="rect">
              <a:avLst/>
            </a:prstGeom>
            <a:solidFill>
              <a:srgbClr val="1B2E5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4" name="Shape 854"/>
            <p:cNvSpPr txBox="1"/>
            <p:nvPr/>
          </p:nvSpPr>
          <p:spPr>
            <a:xfrm>
              <a:off x="1163344" y="5690"/>
              <a:ext cx="892139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Капитальный ремонт Филиала 2 ДГП 91</a:t>
              </a:r>
              <a:br>
                <a: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улица Лестева, д.5  с 4 апреля 2022 года</a:t>
              </a:r>
            </a:p>
          </p:txBody>
        </p:sp>
        <p:pic>
          <p:nvPicPr>
            <p:cNvPr id="856" name="Picture 856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3"/>
                </a:ext>
              </a:extLst>
            </a:blip>
            <a:stretch/>
          </p:blipFill>
          <p:spPr>
            <a:xfrm rot="17712767">
              <a:off x="578088" y="519827"/>
              <a:ext cx="336318" cy="351103"/>
            </a:xfrm>
            <a:prstGeom prst="rect">
              <a:avLst/>
            </a:prstGeom>
          </p:spPr>
        </p:pic>
        <p:pic>
          <p:nvPicPr>
            <p:cNvPr id="858" name="Picture 858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4"/>
                </a:ext>
              </a:extLst>
            </a:blip>
            <a:stretch/>
          </p:blipFill>
          <p:spPr>
            <a:xfrm>
              <a:off x="10456152" y="545907"/>
              <a:ext cx="1364438" cy="404417"/>
            </a:xfrm>
            <a:prstGeom prst="rect">
              <a:avLst/>
            </a:prstGeom>
          </p:spPr>
        </p:pic>
      </p:grpSp>
      <p:sp>
        <p:nvSpPr>
          <p:cNvPr id="859" name="Shape 8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22</a:t>
            </a:r>
          </a:p>
        </p:txBody>
      </p:sp>
      <p:pic>
        <p:nvPicPr>
          <p:cNvPr id="861" name="Picture 861"/>
          <p:cNvPicPr/>
          <p:nvPr/>
        </p:nvPicPr>
        <p:blipFill>
          <a:blip r:embed="rId5"/>
          <a:stretch/>
        </p:blipFill>
        <p:spPr>
          <a:xfrm>
            <a:off x="3575720" y="3986059"/>
            <a:ext cx="5040000" cy="2827317"/>
          </a:xfrm>
          <a:prstGeom prst="rect">
            <a:avLst/>
          </a:prstGeom>
        </p:spPr>
      </p:pic>
      <p:pic>
        <p:nvPicPr>
          <p:cNvPr id="863" name="Picture 863"/>
          <p:cNvPicPr/>
          <p:nvPr/>
        </p:nvPicPr>
        <p:blipFill>
          <a:blip r:embed="rId6"/>
          <a:stretch/>
        </p:blipFill>
        <p:spPr>
          <a:xfrm>
            <a:off x="6744072" y="1465779"/>
            <a:ext cx="5040000" cy="2268000"/>
          </a:xfrm>
          <a:prstGeom prst="rect">
            <a:avLst/>
          </a:prstGeom>
        </p:spPr>
      </p:pic>
      <p:pic>
        <p:nvPicPr>
          <p:cNvPr id="865" name="Picture 865"/>
          <p:cNvPicPr/>
          <p:nvPr/>
        </p:nvPicPr>
        <p:blipFill>
          <a:blip r:embed="rId7"/>
          <a:stretch/>
        </p:blipFill>
        <p:spPr>
          <a:xfrm>
            <a:off x="191344" y="1465779"/>
            <a:ext cx="5040000" cy="226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Shape 86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69" name="Picture 869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70" name="Shape 870"/>
            <p:cNvSpPr/>
            <p:nvPr/>
          </p:nvSpPr>
          <p:spPr>
            <a:xfrm>
              <a:off x="603250" y="954047"/>
              <a:ext cx="9283700" cy="17999"/>
            </a:xfrm>
            <a:prstGeom prst="rect">
              <a:avLst/>
            </a:prstGeom>
            <a:solidFill>
              <a:srgbClr val="1B2E5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1" name="Shape 871"/>
            <p:cNvSpPr txBox="1"/>
            <p:nvPr/>
          </p:nvSpPr>
          <p:spPr>
            <a:xfrm>
              <a:off x="1163344" y="5690"/>
              <a:ext cx="8921398" cy="7571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ctr">
                <a:lnSpc>
                  <a:spcPct val="90000"/>
                </a:lnSpc>
              </a:pPr>
              <a:r>
                <a: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12 сентября 2022 открылось после капитального ремонта</a:t>
              </a:r>
              <a:br>
                <a: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здание 3 филиала ДГП 91 </a:t>
              </a:r>
              <a:endParaRPr sz="2400" b="0" i="0" u="none" strike="noStrike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873" name="Picture 873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3"/>
                </a:ext>
              </a:extLst>
            </a:blip>
            <a:stretch/>
          </p:blipFill>
          <p:spPr>
            <a:xfrm rot="17712767">
              <a:off x="578088" y="519827"/>
              <a:ext cx="336318" cy="351103"/>
            </a:xfrm>
            <a:prstGeom prst="rect">
              <a:avLst/>
            </a:prstGeom>
          </p:spPr>
        </p:pic>
        <p:pic>
          <p:nvPicPr>
            <p:cNvPr id="875" name="Picture 875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4"/>
                </a:ext>
              </a:extLst>
            </a:blip>
            <a:stretch/>
          </p:blipFill>
          <p:spPr>
            <a:xfrm>
              <a:off x="10456152" y="545907"/>
              <a:ext cx="1364438" cy="404417"/>
            </a:xfrm>
            <a:prstGeom prst="rect">
              <a:avLst/>
            </a:prstGeom>
          </p:spPr>
        </p:pic>
      </p:grpSp>
      <p:pic>
        <p:nvPicPr>
          <p:cNvPr id="877" name="Picture 877"/>
          <p:cNvPicPr/>
          <p:nvPr/>
        </p:nvPicPr>
        <p:blipFill>
          <a:blip r:embed="rId5"/>
          <a:stretch/>
        </p:blipFill>
        <p:spPr>
          <a:xfrm>
            <a:off x="119336" y="1412776"/>
            <a:ext cx="5912715" cy="4392488"/>
          </a:xfrm>
          <a:prstGeom prst="rect">
            <a:avLst/>
          </a:prstGeom>
        </p:spPr>
      </p:pic>
      <p:pic>
        <p:nvPicPr>
          <p:cNvPr id="879" name="Picture 879"/>
          <p:cNvPicPr/>
          <p:nvPr/>
        </p:nvPicPr>
        <p:blipFill>
          <a:blip r:embed="rId6"/>
          <a:stretch/>
        </p:blipFill>
        <p:spPr>
          <a:xfrm>
            <a:off x="6230959" y="4365104"/>
            <a:ext cx="2802609" cy="1584000"/>
          </a:xfrm>
          <a:prstGeom prst="rect">
            <a:avLst/>
          </a:prstGeom>
        </p:spPr>
      </p:pic>
      <p:pic>
        <p:nvPicPr>
          <p:cNvPr id="881" name="Picture 881"/>
          <p:cNvPicPr/>
          <p:nvPr/>
        </p:nvPicPr>
        <p:blipFill>
          <a:blip r:embed="rId7"/>
          <a:srcRect l="4343" r="2997"/>
          <a:stretch/>
        </p:blipFill>
        <p:spPr>
          <a:xfrm>
            <a:off x="6672064" y="1806501"/>
            <a:ext cx="3744416" cy="2270571"/>
          </a:xfrm>
          <a:prstGeom prst="rect">
            <a:avLst/>
          </a:prstGeom>
        </p:spPr>
      </p:pic>
      <p:pic>
        <p:nvPicPr>
          <p:cNvPr id="883" name="Picture 883"/>
          <p:cNvPicPr/>
          <p:nvPr/>
        </p:nvPicPr>
        <p:blipFill>
          <a:blip r:embed="rId8"/>
          <a:stretch/>
        </p:blipFill>
        <p:spPr>
          <a:xfrm>
            <a:off x="9255294" y="4365104"/>
            <a:ext cx="2817370" cy="1584000"/>
          </a:xfrm>
          <a:prstGeom prst="rect">
            <a:avLst/>
          </a:prstGeom>
        </p:spPr>
      </p:pic>
      <p:sp>
        <p:nvSpPr>
          <p:cNvPr id="884" name="Shape 884"/>
          <p:cNvSpPr txBox="1">
            <a:spLocks noGrp="1"/>
          </p:cNvSpPr>
          <p:nvPr>
            <p:ph type="sldNum" idx="12"/>
          </p:nvPr>
        </p:nvSpPr>
        <p:spPr>
          <a:xfrm>
            <a:off x="9120336" y="6376243"/>
            <a:ext cx="27432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Shape 88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88" name="Picture 888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89" name="Shape 889"/>
            <p:cNvSpPr/>
            <p:nvPr/>
          </p:nvSpPr>
          <p:spPr>
            <a:xfrm>
              <a:off x="603250" y="954047"/>
              <a:ext cx="9283700" cy="17999"/>
            </a:xfrm>
            <a:prstGeom prst="rect">
              <a:avLst/>
            </a:prstGeom>
            <a:solidFill>
              <a:srgbClr val="1B2E5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0" name="Shape 890"/>
            <p:cNvSpPr txBox="1"/>
            <p:nvPr/>
          </p:nvSpPr>
          <p:spPr>
            <a:xfrm>
              <a:off x="1163344" y="5690"/>
              <a:ext cx="8921398" cy="7571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ctr">
                <a:lnSpc>
                  <a:spcPct val="90000"/>
                </a:lnSpc>
              </a:pPr>
              <a:r>
                <a: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12 сентября 2022 открылось после капитального ремонта</a:t>
              </a:r>
              <a:br>
                <a: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здание 3 филиала ДГП 91 </a:t>
              </a:r>
              <a:endParaRPr sz="2400" b="0" i="0" u="none" strike="noStrike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892" name="Picture 892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3"/>
                </a:ext>
              </a:extLst>
            </a:blip>
            <a:stretch/>
          </p:blipFill>
          <p:spPr>
            <a:xfrm rot="17712767">
              <a:off x="578088" y="519827"/>
              <a:ext cx="336318" cy="351103"/>
            </a:xfrm>
            <a:prstGeom prst="rect">
              <a:avLst/>
            </a:prstGeom>
          </p:spPr>
        </p:pic>
        <p:pic>
          <p:nvPicPr>
            <p:cNvPr id="894" name="Picture 894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4"/>
                </a:ext>
              </a:extLst>
            </a:blip>
            <a:stretch/>
          </p:blipFill>
          <p:spPr>
            <a:xfrm>
              <a:off x="10456152" y="545907"/>
              <a:ext cx="1364438" cy="404417"/>
            </a:xfrm>
            <a:prstGeom prst="rect">
              <a:avLst/>
            </a:prstGeom>
          </p:spPr>
        </p:pic>
      </p:grpSp>
      <p:pic>
        <p:nvPicPr>
          <p:cNvPr id="896" name="Picture 896"/>
          <p:cNvPicPr/>
          <p:nvPr/>
        </p:nvPicPr>
        <p:blipFill>
          <a:blip r:embed="rId5"/>
          <a:stretch/>
        </p:blipFill>
        <p:spPr>
          <a:xfrm>
            <a:off x="263352" y="1268760"/>
            <a:ext cx="4738746" cy="2664248"/>
          </a:xfrm>
          <a:prstGeom prst="rect">
            <a:avLst/>
          </a:prstGeom>
        </p:spPr>
      </p:pic>
      <p:pic>
        <p:nvPicPr>
          <p:cNvPr id="898" name="Picture 898"/>
          <p:cNvPicPr/>
          <p:nvPr/>
        </p:nvPicPr>
        <p:blipFill>
          <a:blip r:embed="rId6"/>
          <a:stretch/>
        </p:blipFill>
        <p:spPr>
          <a:xfrm>
            <a:off x="5102312" y="1269104"/>
            <a:ext cx="1497744" cy="2663952"/>
          </a:xfrm>
          <a:prstGeom prst="rect">
            <a:avLst/>
          </a:prstGeom>
        </p:spPr>
      </p:pic>
      <p:pic>
        <p:nvPicPr>
          <p:cNvPr id="900" name="Picture 900"/>
          <p:cNvPicPr/>
          <p:nvPr/>
        </p:nvPicPr>
        <p:blipFill>
          <a:blip r:embed="rId7"/>
          <a:srcRect l="3493" r="2192"/>
          <a:stretch/>
        </p:blipFill>
        <p:spPr>
          <a:xfrm>
            <a:off x="7320136" y="4077368"/>
            <a:ext cx="4484974" cy="2664000"/>
          </a:xfrm>
          <a:prstGeom prst="rect">
            <a:avLst/>
          </a:prstGeom>
        </p:spPr>
      </p:pic>
      <p:pic>
        <p:nvPicPr>
          <p:cNvPr id="902" name="Picture 902"/>
          <p:cNvPicPr/>
          <p:nvPr/>
        </p:nvPicPr>
        <p:blipFill>
          <a:blip r:embed="rId8"/>
          <a:srcRect l="6078"/>
          <a:stretch/>
        </p:blipFill>
        <p:spPr>
          <a:xfrm>
            <a:off x="7320136" y="1268759"/>
            <a:ext cx="4450274" cy="2664000"/>
          </a:xfrm>
          <a:prstGeom prst="rect">
            <a:avLst/>
          </a:prstGeom>
        </p:spPr>
      </p:pic>
      <p:pic>
        <p:nvPicPr>
          <p:cNvPr id="904" name="Picture 904"/>
          <p:cNvPicPr/>
          <p:nvPr/>
        </p:nvPicPr>
        <p:blipFill>
          <a:blip r:embed="rId9"/>
          <a:stretch/>
        </p:blipFill>
        <p:spPr>
          <a:xfrm>
            <a:off x="263352" y="4077072"/>
            <a:ext cx="4737600" cy="2663604"/>
          </a:xfrm>
          <a:prstGeom prst="rect">
            <a:avLst/>
          </a:prstGeom>
        </p:spPr>
      </p:pic>
      <p:pic>
        <p:nvPicPr>
          <p:cNvPr id="906" name="Picture 906"/>
          <p:cNvPicPr/>
          <p:nvPr/>
        </p:nvPicPr>
        <p:blipFill>
          <a:blip r:embed="rId10"/>
          <a:stretch/>
        </p:blipFill>
        <p:spPr>
          <a:xfrm>
            <a:off x="5102285" y="4077072"/>
            <a:ext cx="1497771" cy="2664000"/>
          </a:xfrm>
          <a:prstGeom prst="rect">
            <a:avLst/>
          </a:prstGeom>
        </p:spPr>
      </p:pic>
      <p:sp>
        <p:nvSpPr>
          <p:cNvPr id="907" name="Shape 907"/>
          <p:cNvSpPr txBox="1">
            <a:spLocks noGrp="1"/>
          </p:cNvSpPr>
          <p:nvPr>
            <p:ph type="sldNum" idx="12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Shape 90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11" name="Picture 911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12" name="Shape 912"/>
            <p:cNvSpPr/>
            <p:nvPr/>
          </p:nvSpPr>
          <p:spPr>
            <a:xfrm>
              <a:off x="603250" y="954047"/>
              <a:ext cx="9283700" cy="17999"/>
            </a:xfrm>
            <a:prstGeom prst="rect">
              <a:avLst/>
            </a:prstGeom>
            <a:solidFill>
              <a:srgbClr val="1B2E5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3" name="Shape 913"/>
            <p:cNvSpPr txBox="1"/>
            <p:nvPr/>
          </p:nvSpPr>
          <p:spPr>
            <a:xfrm>
              <a:off x="1163344" y="5690"/>
              <a:ext cx="8921398" cy="7571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ctr">
                <a:lnSpc>
                  <a:spcPct val="90000"/>
                </a:lnSpc>
              </a:pPr>
              <a:r>
                <a: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12 сентября 2022 открылось после капитального ремонта</a:t>
              </a:r>
              <a:br>
                <a: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здание 3 филиала ДГП 91 </a:t>
              </a:r>
              <a:endParaRPr sz="2400" b="0" i="0" u="none" strike="noStrike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915" name="Picture 915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3"/>
                </a:ext>
              </a:extLst>
            </a:blip>
            <a:stretch/>
          </p:blipFill>
          <p:spPr>
            <a:xfrm rot="17712767">
              <a:off x="578088" y="519827"/>
              <a:ext cx="336318" cy="351103"/>
            </a:xfrm>
            <a:prstGeom prst="rect">
              <a:avLst/>
            </a:prstGeom>
          </p:spPr>
        </p:pic>
        <p:pic>
          <p:nvPicPr>
            <p:cNvPr id="917" name="Picture 917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4"/>
                </a:ext>
              </a:extLst>
            </a:blip>
            <a:stretch/>
          </p:blipFill>
          <p:spPr>
            <a:xfrm>
              <a:off x="10456152" y="545907"/>
              <a:ext cx="1364438" cy="404417"/>
            </a:xfrm>
            <a:prstGeom prst="rect">
              <a:avLst/>
            </a:prstGeom>
          </p:spPr>
        </p:pic>
      </p:grpSp>
      <p:pic>
        <p:nvPicPr>
          <p:cNvPr id="919" name="Picture 919"/>
          <p:cNvPicPr/>
          <p:nvPr/>
        </p:nvPicPr>
        <p:blipFill>
          <a:blip r:embed="rId5"/>
          <a:stretch/>
        </p:blipFill>
        <p:spPr>
          <a:xfrm>
            <a:off x="6787767" y="1988840"/>
            <a:ext cx="5428913" cy="3059999"/>
          </a:xfrm>
          <a:prstGeom prst="rect">
            <a:avLst/>
          </a:prstGeom>
        </p:spPr>
      </p:pic>
      <p:pic>
        <p:nvPicPr>
          <p:cNvPr id="921" name="Picture 921"/>
          <p:cNvPicPr/>
          <p:nvPr/>
        </p:nvPicPr>
        <p:blipFill>
          <a:blip r:embed="rId6"/>
          <a:srcRect t="3481" r="935"/>
          <a:stretch/>
        </p:blipFill>
        <p:spPr>
          <a:xfrm>
            <a:off x="4799856" y="1988840"/>
            <a:ext cx="1765786" cy="3059999"/>
          </a:xfrm>
          <a:prstGeom prst="rect">
            <a:avLst/>
          </a:prstGeom>
        </p:spPr>
      </p:pic>
      <p:pic>
        <p:nvPicPr>
          <p:cNvPr id="923" name="Picture 923"/>
          <p:cNvPicPr/>
          <p:nvPr/>
        </p:nvPicPr>
        <p:blipFill>
          <a:blip r:embed="rId7"/>
          <a:srcRect l="11573" r="21563"/>
          <a:stretch/>
        </p:blipFill>
        <p:spPr>
          <a:xfrm>
            <a:off x="37041" y="1988840"/>
            <a:ext cx="4546791" cy="3059999"/>
          </a:xfrm>
          <a:prstGeom prst="rect">
            <a:avLst/>
          </a:prstGeom>
        </p:spPr>
      </p:pic>
      <p:sp>
        <p:nvSpPr>
          <p:cNvPr id="924" name="Shape 924"/>
          <p:cNvSpPr txBox="1">
            <a:spLocks noGrp="1"/>
          </p:cNvSpPr>
          <p:nvPr>
            <p:ph type="sldNum" idx="12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Shape 20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03" name="Shape 20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205" name="Picture 205"/>
              <p:cNvPicPr/>
              <p:nvPr/>
            </p:nvPicPr>
            <p:blipFill>
              <a:blip r:embed="rId2"/>
              <a:stretch/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206" name="Shape 206"/>
              <p:cNvSpPr/>
              <p:nvPr/>
            </p:nvSpPr>
            <p:spPr>
              <a:xfrm>
                <a:off x="603250" y="954047"/>
                <a:ext cx="9283700" cy="17999"/>
              </a:xfrm>
              <a:prstGeom prst="rect">
                <a:avLst/>
              </a:prstGeom>
              <a:solidFill>
                <a:srgbClr val="1B2E51"/>
              </a:solidFill>
              <a:ln>
                <a:noFill/>
              </a:ln>
            </p:spPr>
            <p:txBody>
              <a:bodyPr lIns="91440" tIns="45720" rIns="91440" bIns="45720" anchor="ctr"/>
              <a:lstStyle/>
              <a:p>
                <a:pPr marL="0" indent="0" algn="ctr"/>
                <a:endPara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7" name="Shape 207"/>
              <p:cNvSpPr txBox="1"/>
              <p:nvPr/>
            </p:nvSpPr>
            <p:spPr>
              <a:xfrm>
                <a:off x="1163344" y="368300"/>
                <a:ext cx="8100858" cy="553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indent="0" algn="l"/>
                <a:r>
                  <a:rPr sz="3000">
                    <a:solidFill>
                      <a:schemeClr val="tx1"/>
                    </a:solidFill>
                    <a:latin typeface="Roboto"/>
                    <a:ea typeface="Roboto"/>
                    <a:cs typeface="Roboto"/>
                  </a:rPr>
                  <a:t>Основные показатели работы за 2022 год</a:t>
                </a:r>
                <a:endParaRPr sz="3000">
                  <a:solidFill>
                    <a:srgbClr val="1B2E51"/>
                  </a:solidFill>
                  <a:latin typeface="Arial"/>
                  <a:ea typeface="Arial"/>
                  <a:cs typeface="Arial"/>
                </a:endParaRPr>
              </a:p>
            </p:txBody>
          </p:sp>
          <p:pic>
            <p:nvPicPr>
              <p:cNvPr id="209" name="Picture 209"/>
              <p:cNvPicPr/>
              <p:nvPr/>
            </p:nvPicPr>
            <p:blipFill>
              <a:blip>
                <a:extLst>
                  <a:ext uri="{96DAC541-7B7A-43D3-8B79-37D633B846F1}">
  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3"/>
                  </a:ext>
                </a:extLst>
              </a:blip>
              <a:stretch/>
            </p:blipFill>
            <p:spPr>
              <a:xfrm rot="17712767">
                <a:off x="578088" y="519827"/>
                <a:ext cx="336318" cy="351103"/>
              </a:xfrm>
              <a:prstGeom prst="rect">
                <a:avLst/>
              </a:prstGeom>
            </p:spPr>
          </p:pic>
        </p:grpSp>
        <p:pic>
          <p:nvPicPr>
            <p:cNvPr id="211" name="Picture 211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4"/>
                </a:ext>
              </a:extLst>
            </a:blip>
            <a:stretch/>
          </p:blipFill>
          <p:spPr>
            <a:xfrm>
              <a:off x="10456152" y="545907"/>
              <a:ext cx="1364438" cy="404417"/>
            </a:xfrm>
            <a:prstGeom prst="rect">
              <a:avLst/>
            </a:prstGeom>
          </p:spPr>
        </p:pic>
      </p:grpSp>
      <p:sp>
        <p:nvSpPr>
          <p:cNvPr id="212" name="Shape 212"/>
          <p:cNvSpPr/>
          <p:nvPr/>
        </p:nvSpPr>
        <p:spPr>
          <a:xfrm>
            <a:off x="623392" y="1212941"/>
            <a:ext cx="10801350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4583832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7104112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9480301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2279576" y="1297524"/>
            <a:ext cx="1440159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rgbClr val="9FC63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2495600" y="1309559"/>
            <a:ext cx="1440159" cy="54165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400">
                <a:latin typeface="Roboto"/>
                <a:ea typeface="Roboto"/>
                <a:cs typeface="Roboto"/>
              </a:rPr>
              <a:t>ДГП № 91 </a:t>
            </a:r>
          </a:p>
          <a:p>
            <a:r>
              <a:rPr sz="1400">
                <a:latin typeface="Roboto"/>
                <a:ea typeface="Roboto"/>
                <a:cs typeface="Roboto"/>
              </a:rPr>
              <a:t>Гл. здание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4799856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400">
                <a:latin typeface="Roboto"/>
                <a:ea typeface="Roboto"/>
                <a:cs typeface="Roboto"/>
              </a:rPr>
              <a:t>ДГП № 91 </a:t>
            </a:r>
          </a:p>
          <a:p>
            <a:r>
              <a:rPr sz="1400">
                <a:latin typeface="Roboto"/>
                <a:ea typeface="Roboto"/>
                <a:cs typeface="Roboto"/>
              </a:rPr>
              <a:t>Филиал 1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7320136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400">
                <a:latin typeface="Roboto"/>
                <a:ea typeface="Roboto"/>
                <a:cs typeface="Roboto"/>
              </a:rPr>
              <a:t>ДГП № 91 </a:t>
            </a:r>
          </a:p>
          <a:p>
            <a:r>
              <a:rPr sz="1400">
                <a:latin typeface="Roboto"/>
                <a:ea typeface="Roboto"/>
                <a:cs typeface="Roboto"/>
              </a:rPr>
              <a:t>Филиал 2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400">
                <a:latin typeface="Roboto"/>
                <a:ea typeface="Roboto"/>
                <a:cs typeface="Roboto"/>
              </a:rPr>
              <a:t>ДГП № 91 </a:t>
            </a:r>
          </a:p>
          <a:p>
            <a:r>
              <a:rPr sz="1400">
                <a:latin typeface="Roboto"/>
                <a:ea typeface="Roboto"/>
                <a:cs typeface="Roboto"/>
              </a:rPr>
              <a:t>Филиал 3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200">
                <a:latin typeface="Roboto"/>
                <a:ea typeface="Roboto"/>
                <a:cs typeface="Roboto"/>
              </a:rPr>
              <a:t>Мощность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2495600" y="1839179"/>
            <a:ext cx="1440159" cy="88335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>
                <a:latin typeface="Roboto"/>
                <a:ea typeface="Roboto"/>
                <a:cs typeface="Roboto"/>
              </a:rPr>
              <a:t>480 </a:t>
            </a:r>
          </a:p>
          <a:p>
            <a:r>
              <a:rPr sz="1200">
                <a:latin typeface="Roboto"/>
                <a:ea typeface="Roboto"/>
                <a:cs typeface="Roboto"/>
              </a:rPr>
              <a:t>посещений </a:t>
            </a:r>
          </a:p>
          <a:p>
            <a:r>
              <a:rPr sz="1200">
                <a:latin typeface="Roboto"/>
                <a:ea typeface="Roboto"/>
                <a:cs typeface="Roboto"/>
              </a:rPr>
              <a:t>в смену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7320136" y="1846164"/>
            <a:ext cx="1440160" cy="92375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>
                <a:latin typeface="Roboto"/>
                <a:ea typeface="Roboto"/>
                <a:cs typeface="Roboto"/>
              </a:rPr>
              <a:t>276</a:t>
            </a:r>
            <a:br>
              <a:rPr sz="2800">
                <a:latin typeface="Roboto"/>
                <a:ea typeface="Roboto"/>
                <a:cs typeface="Roboto"/>
              </a:rPr>
            </a:br>
            <a:r>
              <a:rPr sz="1200">
                <a:latin typeface="Roboto"/>
                <a:ea typeface="Roboto"/>
                <a:cs typeface="Roboto"/>
              </a:rPr>
              <a:t>посещений </a:t>
            </a:r>
          </a:p>
          <a:p>
            <a:r>
              <a:rPr sz="1200">
                <a:latin typeface="Roboto"/>
                <a:ea typeface="Roboto"/>
                <a:cs typeface="Roboto"/>
              </a:rPr>
              <a:t>в смену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4799856" y="1839179"/>
            <a:ext cx="1440160" cy="92189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>
                <a:latin typeface="Roboto"/>
                <a:ea typeface="Roboto"/>
                <a:cs typeface="Roboto"/>
              </a:rPr>
              <a:t>250</a:t>
            </a:r>
            <a:br>
              <a:rPr sz="2800">
                <a:latin typeface="Roboto"/>
                <a:ea typeface="Roboto"/>
                <a:cs typeface="Roboto"/>
              </a:rPr>
            </a:br>
            <a:r>
              <a:rPr sz="1200">
                <a:latin typeface="Roboto"/>
                <a:ea typeface="Roboto"/>
                <a:cs typeface="Roboto"/>
              </a:rPr>
              <a:t>посещения </a:t>
            </a:r>
          </a:p>
          <a:p>
            <a:r>
              <a:rPr sz="1200">
                <a:latin typeface="Roboto"/>
                <a:ea typeface="Roboto"/>
                <a:cs typeface="Roboto"/>
              </a:rPr>
              <a:t>в смену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9696400" y="1846165"/>
            <a:ext cx="1440160" cy="91479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>
                <a:latin typeface="Roboto"/>
                <a:ea typeface="Roboto"/>
                <a:cs typeface="Roboto"/>
              </a:rPr>
              <a:t>480</a:t>
            </a:r>
            <a:br>
              <a:rPr sz="2800">
                <a:latin typeface="Roboto"/>
                <a:ea typeface="Roboto"/>
                <a:cs typeface="Roboto"/>
              </a:rPr>
            </a:br>
            <a:r>
              <a:rPr sz="1200">
                <a:latin typeface="Roboto"/>
                <a:ea typeface="Roboto"/>
                <a:cs typeface="Roboto"/>
              </a:rPr>
              <a:t>посещения </a:t>
            </a:r>
          </a:p>
          <a:p>
            <a:r>
              <a:rPr sz="1200">
                <a:latin typeface="Roboto"/>
                <a:ea typeface="Roboto"/>
                <a:cs typeface="Roboto"/>
              </a:rPr>
              <a:t>в смену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2495600" y="2830594"/>
            <a:ext cx="1440159" cy="88335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>
                <a:latin typeface="Roboto"/>
                <a:ea typeface="Roboto"/>
                <a:cs typeface="Roboto"/>
              </a:rPr>
              <a:t>6 530</a:t>
            </a:r>
          </a:p>
          <a:p>
            <a:r>
              <a:rPr sz="1200">
                <a:latin typeface="Roboto"/>
                <a:ea typeface="Roboto"/>
                <a:cs typeface="Roboto"/>
              </a:rPr>
              <a:t>человек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695325" y="3215412"/>
            <a:ext cx="1800275" cy="86166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200">
                <a:latin typeface="Roboto"/>
                <a:ea typeface="Roboto"/>
                <a:cs typeface="Roboto"/>
              </a:rPr>
              <a:t>Прикрепленное население</a:t>
            </a:r>
          </a:p>
          <a:p>
            <a:pPr algn="ctr"/>
            <a:r>
              <a:rPr sz="1800" b="1">
                <a:latin typeface="Roboto"/>
                <a:ea typeface="Roboto"/>
                <a:cs typeface="Roboto"/>
              </a:rPr>
              <a:t>38 552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4799856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>
                <a:latin typeface="Roboto"/>
                <a:ea typeface="Roboto"/>
                <a:cs typeface="Roboto"/>
              </a:rPr>
              <a:t>11 204</a:t>
            </a:r>
          </a:p>
          <a:p>
            <a:r>
              <a:rPr sz="1200">
                <a:latin typeface="Roboto"/>
                <a:ea typeface="Roboto"/>
                <a:cs typeface="Roboto"/>
              </a:rPr>
              <a:t>человек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7320136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>
                <a:latin typeface="Roboto"/>
                <a:ea typeface="Roboto"/>
                <a:cs typeface="Roboto"/>
              </a:rPr>
              <a:t>10 308</a:t>
            </a:r>
          </a:p>
          <a:p>
            <a:r>
              <a:rPr sz="1200">
                <a:latin typeface="Roboto"/>
                <a:ea typeface="Roboto"/>
                <a:cs typeface="Roboto"/>
              </a:rPr>
              <a:t>человек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96964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>
                <a:latin typeface="Roboto"/>
                <a:ea typeface="Roboto"/>
                <a:cs typeface="Roboto"/>
              </a:rPr>
              <a:t>10 510</a:t>
            </a:r>
          </a:p>
          <a:p>
            <a:r>
              <a:rPr sz="1200">
                <a:latin typeface="Roboto"/>
                <a:ea typeface="Roboto"/>
                <a:cs typeface="Roboto"/>
              </a:rPr>
              <a:t>человек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671945" y="4364110"/>
            <a:ext cx="10538980" cy="33258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600" b="1">
                <a:latin typeface="Roboto"/>
                <a:ea typeface="Roboto"/>
                <a:cs typeface="Roboto"/>
              </a:rPr>
              <a:t>Численность прикрепленного населения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2794920" y="5445224"/>
            <a:ext cx="1800276" cy="8833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3500">
                <a:latin typeface="Roboto"/>
                <a:ea typeface="Roboto"/>
                <a:cs typeface="Roboto"/>
              </a:rPr>
              <a:t>38 552</a:t>
            </a:r>
          </a:p>
          <a:p>
            <a:r>
              <a:rPr sz="1200">
                <a:latin typeface="Roboto"/>
                <a:ea typeface="Roboto"/>
                <a:cs typeface="Roboto"/>
              </a:rPr>
              <a:t>человек</a:t>
            </a:r>
          </a:p>
        </p:txBody>
      </p:sp>
      <p:pic>
        <p:nvPicPr>
          <p:cNvPr id="234" name="Picture 234"/>
          <p:cNvPicPr/>
          <p:nvPr/>
        </p:nvPicPr>
        <p:blipFill>
          <a:blip r:embed="rId5"/>
          <a:stretch/>
        </p:blipFill>
        <p:spPr>
          <a:xfrm>
            <a:off x="1055440" y="5081923"/>
            <a:ext cx="1678348" cy="1150220"/>
          </a:xfrm>
          <a:prstGeom prst="rect">
            <a:avLst/>
          </a:prstGeom>
        </p:spPr>
      </p:pic>
      <p:pic>
        <p:nvPicPr>
          <p:cNvPr id="236" name="Picture 236"/>
          <p:cNvPicPr/>
          <p:nvPr/>
        </p:nvPicPr>
        <p:blipFill>
          <a:blip r:embed="rId6"/>
          <a:stretch/>
        </p:blipFill>
        <p:spPr>
          <a:xfrm>
            <a:off x="1199456" y="1556792"/>
            <a:ext cx="695612" cy="695612"/>
          </a:xfrm>
          <a:prstGeom prst="rect">
            <a:avLst/>
          </a:prstGeom>
        </p:spPr>
      </p:pic>
      <p:pic>
        <p:nvPicPr>
          <p:cNvPr id="238" name="Picture 238"/>
          <p:cNvPicPr/>
          <p:nvPr/>
        </p:nvPicPr>
        <p:blipFill>
          <a:blip r:embed="rId7"/>
          <a:stretch/>
        </p:blipFill>
        <p:spPr>
          <a:xfrm>
            <a:off x="1192029" y="2692492"/>
            <a:ext cx="806864" cy="552968"/>
          </a:xfrm>
          <a:prstGeom prst="rect">
            <a:avLst/>
          </a:prstGeom>
        </p:spPr>
      </p:pic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Shape 24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43" name="Picture 243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44" name="Shape 244"/>
            <p:cNvSpPr/>
            <p:nvPr/>
          </p:nvSpPr>
          <p:spPr>
            <a:xfrm>
              <a:off x="603250" y="954047"/>
              <a:ext cx="9283700" cy="17999"/>
            </a:xfrm>
            <a:prstGeom prst="rect">
              <a:avLst/>
            </a:prstGeom>
            <a:solidFill>
              <a:srgbClr val="1B2E5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5" name="Shape 245"/>
            <p:cNvSpPr txBox="1"/>
            <p:nvPr/>
          </p:nvSpPr>
          <p:spPr>
            <a:xfrm>
              <a:off x="1163344" y="368300"/>
              <a:ext cx="8921398" cy="553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3000">
                  <a:solidFill>
                    <a:schemeClr val="tx1"/>
                  </a:solidFill>
                  <a:latin typeface="Roboto"/>
                  <a:ea typeface="Roboto"/>
                  <a:cs typeface="Roboto"/>
                </a:rPr>
                <a:t>Доступность медицинской помощи в 2022 году</a:t>
              </a:r>
            </a:p>
          </p:txBody>
        </p:sp>
        <p:pic>
          <p:nvPicPr>
            <p:cNvPr id="247" name="Picture 247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3"/>
                </a:ext>
              </a:extLst>
            </a:blip>
            <a:stretch/>
          </p:blipFill>
          <p:spPr>
            <a:xfrm rot="17712767">
              <a:off x="578088" y="519827"/>
              <a:ext cx="336318" cy="351103"/>
            </a:xfrm>
            <a:prstGeom prst="rect">
              <a:avLst/>
            </a:prstGeom>
          </p:spPr>
        </p:pic>
        <p:pic>
          <p:nvPicPr>
            <p:cNvPr id="249" name="Picture 249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4"/>
                </a:ext>
              </a:extLst>
            </a:blip>
            <a:stretch/>
          </p:blipFill>
          <p:spPr>
            <a:xfrm>
              <a:off x="10456152" y="545907"/>
              <a:ext cx="1364438" cy="404417"/>
            </a:xfrm>
            <a:prstGeom prst="rect">
              <a:avLst/>
            </a:prstGeom>
          </p:spPr>
        </p:pic>
      </p:grpSp>
      <p:sp>
        <p:nvSpPr>
          <p:cNvPr id="250" name="Shape 250"/>
          <p:cNvSpPr/>
          <p:nvPr/>
        </p:nvSpPr>
        <p:spPr>
          <a:xfrm>
            <a:off x="1127448" y="2707631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51" name="Shape 251"/>
          <p:cNvSpPr txBox="1"/>
          <p:nvPr/>
        </p:nvSpPr>
        <p:spPr>
          <a:xfrm>
            <a:off x="7894362" y="2464484"/>
            <a:ext cx="1586014" cy="1324556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3000">
                <a:latin typeface="Roboto"/>
                <a:ea typeface="Roboto"/>
                <a:cs typeface="Roboto"/>
              </a:rPr>
              <a:t>95%</a:t>
            </a:r>
          </a:p>
          <a:p>
            <a:r>
              <a:rPr sz="1000">
                <a:latin typeface="Roboto"/>
                <a:ea typeface="Roboto"/>
                <a:cs typeface="Roboto"/>
              </a:rPr>
              <a:t>нормативный </a:t>
            </a:r>
          </a:p>
          <a:p>
            <a:r>
              <a:rPr sz="1000">
                <a:latin typeface="Roboto"/>
                <a:ea typeface="Roboto"/>
                <a:cs typeface="Roboto"/>
              </a:rPr>
              <a:t>показатель </a:t>
            </a:r>
          </a:p>
          <a:p>
            <a:r>
              <a:rPr sz="1000">
                <a:latin typeface="Roboto"/>
                <a:ea typeface="Roboto"/>
                <a:cs typeface="Roboto"/>
              </a:rPr>
              <a:t>доступности</a:t>
            </a:r>
          </a:p>
        </p:txBody>
      </p:sp>
      <p:sp>
        <p:nvSpPr>
          <p:cNvPr id="252" name="Shape 252"/>
          <p:cNvSpPr/>
          <p:nvPr/>
        </p:nvSpPr>
        <p:spPr>
          <a:xfrm>
            <a:off x="8616281" y="2707631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53" name="Shape 253"/>
          <p:cNvSpPr txBox="1"/>
          <p:nvPr/>
        </p:nvSpPr>
        <p:spPr>
          <a:xfrm>
            <a:off x="62987" y="3224009"/>
            <a:ext cx="920445" cy="276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r"/>
            <a:r>
              <a:rPr sz="1200">
                <a:solidFill>
                  <a:srgbClr val="49BED8"/>
                </a:solidFill>
                <a:latin typeface="Roboto"/>
                <a:ea typeface="Roboto"/>
                <a:cs typeface="Roboto"/>
              </a:rPr>
              <a:t>Педиатры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0" y="2463279"/>
            <a:ext cx="10708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r"/>
            <a:r>
              <a:rPr sz="1200">
                <a:solidFill>
                  <a:schemeClr val="accent2"/>
                </a:solidFill>
                <a:latin typeface="Roboto"/>
                <a:ea typeface="Roboto"/>
                <a:cs typeface="Roboto"/>
              </a:rPr>
              <a:t>Специалисты</a:t>
            </a:r>
          </a:p>
          <a:p>
            <a:pPr marL="0" indent="0" algn="r"/>
            <a:r>
              <a:rPr sz="1200">
                <a:solidFill>
                  <a:schemeClr val="accent2"/>
                </a:solidFill>
                <a:latin typeface="Roboto"/>
                <a:ea typeface="Roboto"/>
                <a:cs typeface="Roboto"/>
              </a:rPr>
              <a:t>I  уровня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-24680" y="3831430"/>
            <a:ext cx="1070870" cy="461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r"/>
            <a:r>
              <a:rPr sz="1200">
                <a:solidFill>
                  <a:schemeClr val="accent6"/>
                </a:solidFill>
                <a:latin typeface="Roboto"/>
                <a:ea typeface="Roboto"/>
                <a:cs typeface="Roboto"/>
              </a:rPr>
              <a:t>Специалисты</a:t>
            </a:r>
          </a:p>
          <a:p>
            <a:pPr marL="0" indent="0" algn="r"/>
            <a:r>
              <a:rPr sz="1200">
                <a:solidFill>
                  <a:schemeClr val="accent6"/>
                </a:solidFill>
                <a:latin typeface="Roboto"/>
                <a:ea typeface="Roboto"/>
                <a:cs typeface="Roboto"/>
              </a:rPr>
              <a:t>II  уровня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9959686" y="5024132"/>
            <a:ext cx="1800276" cy="1351738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3000">
                <a:solidFill>
                  <a:schemeClr val="accent6"/>
                </a:solidFill>
                <a:latin typeface="Roboto"/>
                <a:ea typeface="Roboto"/>
                <a:cs typeface="Roboto"/>
              </a:rPr>
              <a:t>96,6%</a:t>
            </a:r>
          </a:p>
          <a:p>
            <a:r>
              <a:rPr sz="1200">
                <a:latin typeface="Roboto"/>
                <a:ea typeface="Roboto"/>
                <a:cs typeface="Roboto"/>
              </a:rPr>
              <a:t>средняя доступность специалистов </a:t>
            </a:r>
          </a:p>
          <a:p>
            <a:r>
              <a:rPr sz="1200">
                <a:latin typeface="Roboto"/>
                <a:ea typeface="Roboto"/>
                <a:cs typeface="Roboto"/>
              </a:rPr>
              <a:t>II уровня в 2022 году</a:t>
            </a:r>
          </a:p>
          <a:p>
            <a:endParaRPr sz="1200">
              <a:latin typeface="Roboto"/>
              <a:ea typeface="Roboto"/>
              <a:cs typeface="Roboto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9912424" y="2060848"/>
            <a:ext cx="1944216" cy="1351738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3000">
                <a:solidFill>
                  <a:srgbClr val="49BED8"/>
                </a:solidFill>
                <a:latin typeface="Roboto"/>
                <a:ea typeface="Roboto"/>
                <a:cs typeface="Roboto"/>
              </a:rPr>
              <a:t>97,9%</a:t>
            </a:r>
          </a:p>
          <a:p>
            <a:r>
              <a:rPr sz="1200">
                <a:latin typeface="Roboto"/>
                <a:ea typeface="Roboto"/>
                <a:cs typeface="Roboto"/>
              </a:rPr>
              <a:t>средняя доступность педиатров </a:t>
            </a:r>
          </a:p>
          <a:p>
            <a:r>
              <a:rPr sz="1200">
                <a:latin typeface="Roboto"/>
                <a:ea typeface="Roboto"/>
                <a:cs typeface="Roboto"/>
              </a:rPr>
              <a:t>в 2022 году</a:t>
            </a:r>
          </a:p>
          <a:p>
            <a:endParaRPr sz="1200">
              <a:latin typeface="Roboto"/>
              <a:ea typeface="Roboto"/>
              <a:cs typeface="Roboto"/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x="9955719" y="3645024"/>
            <a:ext cx="1972929" cy="1351738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3000">
                <a:solidFill>
                  <a:schemeClr val="accent2"/>
                </a:solidFill>
                <a:latin typeface="Roboto"/>
                <a:ea typeface="Roboto"/>
                <a:cs typeface="Roboto"/>
              </a:rPr>
              <a:t>97,6%</a:t>
            </a:r>
          </a:p>
          <a:p>
            <a:r>
              <a:rPr sz="1200">
                <a:latin typeface="Roboto"/>
                <a:ea typeface="Roboto"/>
                <a:cs typeface="Roboto"/>
              </a:rPr>
              <a:t>средняя доступность специалистов </a:t>
            </a:r>
          </a:p>
          <a:p>
            <a:r>
              <a:rPr sz="1200">
                <a:latin typeface="Roboto"/>
                <a:ea typeface="Roboto"/>
                <a:cs typeface="Roboto"/>
              </a:rPr>
              <a:t>I уровня в 2022 году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Shape 26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63" name="Picture 263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64" name="Shape 264"/>
            <p:cNvSpPr/>
            <p:nvPr/>
          </p:nvSpPr>
          <p:spPr>
            <a:xfrm>
              <a:off x="603250" y="954047"/>
              <a:ext cx="9283700" cy="17999"/>
            </a:xfrm>
            <a:prstGeom prst="rect">
              <a:avLst/>
            </a:prstGeom>
            <a:solidFill>
              <a:srgbClr val="1B2E5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5" name="Shape 265"/>
            <p:cNvSpPr txBox="1"/>
            <p:nvPr/>
          </p:nvSpPr>
          <p:spPr>
            <a:xfrm>
              <a:off x="1163344" y="368300"/>
              <a:ext cx="8921398" cy="553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3000">
                  <a:solidFill>
                    <a:schemeClr val="tx1"/>
                  </a:solidFill>
                  <a:latin typeface="Roboto"/>
                  <a:ea typeface="Roboto"/>
                  <a:cs typeface="Roboto"/>
                </a:rPr>
                <a:t>Посещения поликлиники в 2022 году</a:t>
              </a:r>
            </a:p>
          </p:txBody>
        </p:sp>
        <p:pic>
          <p:nvPicPr>
            <p:cNvPr id="267" name="Picture 267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3"/>
                </a:ext>
              </a:extLst>
            </a:blip>
            <a:stretch/>
          </p:blipFill>
          <p:spPr>
            <a:xfrm rot="17712767">
              <a:off x="578088" y="519827"/>
              <a:ext cx="336318" cy="351103"/>
            </a:xfrm>
            <a:prstGeom prst="rect">
              <a:avLst/>
            </a:prstGeom>
          </p:spPr>
        </p:pic>
        <p:pic>
          <p:nvPicPr>
            <p:cNvPr id="269" name="Picture 269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4"/>
                </a:ext>
              </a:extLst>
            </a:blip>
            <a:stretch/>
          </p:blipFill>
          <p:spPr>
            <a:xfrm>
              <a:off x="10456152" y="545907"/>
              <a:ext cx="1364438" cy="404417"/>
            </a:xfrm>
            <a:prstGeom prst="rect">
              <a:avLst/>
            </a:prstGeom>
          </p:spPr>
        </p:pic>
      </p:grpSp>
      <p:pic>
        <p:nvPicPr>
          <p:cNvPr id="271" name="Picture 271"/>
          <p:cNvPicPr/>
          <p:nvPr/>
        </p:nvPicPr>
        <p:blipFill>
          <a:blip r:embed="rId5"/>
          <a:srcRect l="20711" t="-111" r="35301" b="111"/>
          <a:stretch/>
        </p:blipFill>
        <p:spPr>
          <a:xfrm>
            <a:off x="712483" y="1196752"/>
            <a:ext cx="3583317" cy="5430737"/>
          </a:xfrm>
          <a:prstGeom prst="rect">
            <a:avLst/>
          </a:prstGeom>
        </p:spPr>
      </p:pic>
      <p:sp>
        <p:nvSpPr>
          <p:cNvPr id="272" name="Shape 272"/>
          <p:cNvSpPr/>
          <p:nvPr/>
        </p:nvSpPr>
        <p:spPr>
          <a:xfrm>
            <a:off x="4655838" y="1074728"/>
            <a:ext cx="6840111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4705714" y="1484784"/>
            <a:ext cx="1800275" cy="99758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3500">
                <a:latin typeface="Roboto"/>
                <a:ea typeface="Roboto"/>
                <a:cs typeface="Roboto"/>
              </a:rPr>
              <a:t>531 397</a:t>
            </a:r>
          </a:p>
          <a:p>
            <a:r>
              <a:rPr sz="1200">
                <a:latin typeface="Roboto"/>
                <a:ea typeface="Roboto"/>
                <a:cs typeface="Roboto"/>
              </a:rPr>
              <a:t>посещений в 2022 году</a:t>
            </a:r>
          </a:p>
        </p:txBody>
      </p:sp>
      <p:sp>
        <p:nvSpPr>
          <p:cNvPr id="274" name="Shape 274"/>
          <p:cNvSpPr/>
          <p:nvPr/>
        </p:nvSpPr>
        <p:spPr>
          <a:xfrm>
            <a:off x="6600056" y="1844824"/>
            <a:ext cx="742137" cy="0"/>
          </a:xfrm>
          <a:prstGeom prst="straightConnector1">
            <a:avLst/>
          </a:prstGeom>
          <a:ln w="28575">
            <a:solidFill>
              <a:srgbClr val="9FC63B"/>
            </a:solidFill>
            <a:prstDash val="solid"/>
            <a:tailEnd type="triangle" w="lg" len="lg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75" name="Shape 275"/>
          <p:cNvSpPr/>
          <p:nvPr/>
        </p:nvSpPr>
        <p:spPr>
          <a:xfrm>
            <a:off x="4799856" y="2636912"/>
            <a:ext cx="3168352" cy="3620808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8147902" y="2636912"/>
            <a:ext cx="3168352" cy="3620808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4871864" y="2708920"/>
            <a:ext cx="2952328" cy="33542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600">
                <a:latin typeface="Roboto"/>
                <a:ea typeface="Roboto"/>
                <a:cs typeface="Roboto"/>
              </a:rPr>
              <a:t>Профилактические приемы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8255914" y="2708920"/>
            <a:ext cx="2952328" cy="33542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600">
                <a:latin typeface="Roboto"/>
                <a:ea typeface="Roboto"/>
                <a:cs typeface="Roboto"/>
              </a:rPr>
              <a:t>Приемы по заболеванию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9120336" y="6376243"/>
            <a:ext cx="27432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Shape 28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3" name="Picture 283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84" name="Shape 284"/>
            <p:cNvSpPr/>
            <p:nvPr/>
          </p:nvSpPr>
          <p:spPr>
            <a:xfrm>
              <a:off x="603250" y="954047"/>
              <a:ext cx="9283700" cy="17999"/>
            </a:xfrm>
            <a:prstGeom prst="rect">
              <a:avLst/>
            </a:prstGeom>
            <a:solidFill>
              <a:srgbClr val="1B2E5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5" name="Shape 285"/>
            <p:cNvSpPr txBox="1"/>
            <p:nvPr/>
          </p:nvSpPr>
          <p:spPr>
            <a:xfrm>
              <a:off x="1163344" y="368300"/>
              <a:ext cx="8921398" cy="553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3000">
                  <a:solidFill>
                    <a:schemeClr val="tx1"/>
                  </a:solidFill>
                  <a:latin typeface="Roboto"/>
                  <a:ea typeface="Roboto"/>
                  <a:cs typeface="Roboto"/>
                </a:rPr>
                <a:t>Дети-сироты, опекаемые</a:t>
              </a:r>
            </a:p>
          </p:txBody>
        </p:sp>
        <p:pic>
          <p:nvPicPr>
            <p:cNvPr id="287" name="Picture 287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3"/>
                </a:ext>
              </a:extLst>
            </a:blip>
            <a:stretch/>
          </p:blipFill>
          <p:spPr>
            <a:xfrm rot="17712767">
              <a:off x="578088" y="519827"/>
              <a:ext cx="336318" cy="351103"/>
            </a:xfrm>
            <a:prstGeom prst="rect">
              <a:avLst/>
            </a:prstGeom>
          </p:spPr>
        </p:pic>
        <p:pic>
          <p:nvPicPr>
            <p:cNvPr id="289" name="Picture 289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4"/>
                </a:ext>
              </a:extLst>
            </a:blip>
            <a:stretch/>
          </p:blipFill>
          <p:spPr>
            <a:xfrm>
              <a:off x="10456152" y="545907"/>
              <a:ext cx="1364438" cy="404417"/>
            </a:xfrm>
            <a:prstGeom prst="rect">
              <a:avLst/>
            </a:prstGeom>
          </p:spPr>
        </p:pic>
      </p:grpSp>
      <p:pic>
        <p:nvPicPr>
          <p:cNvPr id="291" name="Picture 291"/>
          <p:cNvPicPr/>
          <p:nvPr/>
        </p:nvPicPr>
        <p:blipFill>
          <a:blip r:embed="rId5"/>
          <a:stretch/>
        </p:blipFill>
        <p:spPr>
          <a:xfrm>
            <a:off x="1949461" y="1648030"/>
            <a:ext cx="700850" cy="700850"/>
          </a:xfrm>
          <a:prstGeom prst="rect">
            <a:avLst/>
          </a:prstGeom>
        </p:spPr>
      </p:pic>
      <p:pic>
        <p:nvPicPr>
          <p:cNvPr id="293" name="Picture 293"/>
          <p:cNvPicPr/>
          <p:nvPr/>
        </p:nvPicPr>
        <p:blipFill>
          <a:blip r:embed="rId6"/>
          <a:stretch/>
        </p:blipFill>
        <p:spPr>
          <a:xfrm>
            <a:off x="2999656" y="1686823"/>
            <a:ext cx="662056" cy="662057"/>
          </a:xfrm>
          <a:prstGeom prst="rect">
            <a:avLst/>
          </a:prstGeom>
        </p:spPr>
      </p:pic>
      <p:pic>
        <p:nvPicPr>
          <p:cNvPr id="295" name="Picture 295"/>
          <p:cNvPicPr/>
          <p:nvPr/>
        </p:nvPicPr>
        <p:blipFill>
          <a:blip r:embed="rId7"/>
          <a:stretch/>
        </p:blipFill>
        <p:spPr>
          <a:xfrm>
            <a:off x="5857149" y="1430689"/>
            <a:ext cx="4376651" cy="5108223"/>
          </a:xfrm>
          <a:prstGeom prst="rect">
            <a:avLst/>
          </a:prstGeom>
        </p:spPr>
      </p:pic>
      <p:sp>
        <p:nvSpPr>
          <p:cNvPr id="296" name="Shape 296"/>
          <p:cNvSpPr/>
          <p:nvPr/>
        </p:nvSpPr>
        <p:spPr>
          <a:xfrm>
            <a:off x="335360" y="4005063"/>
            <a:ext cx="4840627" cy="527923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71755" marR="71755" indent="0" algn="l">
              <a:spcAft>
                <a:spcPts val="0"/>
              </a:spcAft>
            </a:pPr>
            <a:r>
              <a:rPr sz="12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Включено в план проведения диспансеризации </a:t>
            </a:r>
          </a:p>
          <a:p>
            <a:pPr marL="71755" marR="71755" indent="0" algn="l">
              <a:spcAft>
                <a:spcPts val="0"/>
              </a:spcAft>
            </a:pPr>
            <a:r>
              <a:rPr sz="12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на текущий  </a:t>
            </a:r>
            <a:r>
              <a:rPr sz="1600" b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2023</a:t>
            </a:r>
            <a:r>
              <a:rPr sz="16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 </a:t>
            </a:r>
            <a:r>
              <a:rPr sz="12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год с учетом возрастной категории</a:t>
            </a:r>
          </a:p>
        </p:txBody>
      </p:sp>
      <p:sp>
        <p:nvSpPr>
          <p:cNvPr id="297" name="Shape 297"/>
          <p:cNvSpPr/>
          <p:nvPr/>
        </p:nvSpPr>
        <p:spPr>
          <a:xfrm>
            <a:off x="335360" y="2564904"/>
            <a:ext cx="4494825" cy="492443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71755" marR="71755" indent="0" algn="l">
              <a:spcAft>
                <a:spcPts val="0"/>
              </a:spcAft>
            </a:pPr>
            <a:r>
              <a:rPr sz="12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Прошли </a:t>
            </a:r>
          </a:p>
          <a:p>
            <a:pPr marL="71755" marR="71755" indent="0" algn="l">
              <a:spcAft>
                <a:spcPts val="0"/>
              </a:spcAft>
            </a:pPr>
            <a:r>
              <a:rPr sz="12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Диспансеризацию в</a:t>
            </a:r>
            <a:r>
              <a:rPr sz="1400" b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 2022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407368" y="2874358"/>
            <a:ext cx="2232248" cy="54637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>
                <a:latin typeface="Roboto"/>
                <a:ea typeface="Roboto"/>
                <a:cs typeface="Roboto"/>
              </a:rPr>
              <a:t>159 </a:t>
            </a:r>
            <a:r>
              <a:rPr sz="1200">
                <a:latin typeface="Roboto"/>
                <a:ea typeface="Roboto"/>
                <a:cs typeface="Roboto"/>
              </a:rPr>
              <a:t>чел., из них: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407368" y="4363427"/>
            <a:ext cx="2232248" cy="54637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>
                <a:latin typeface="Roboto"/>
                <a:ea typeface="Roboto"/>
                <a:cs typeface="Roboto"/>
              </a:rPr>
              <a:t>155 </a:t>
            </a:r>
            <a:r>
              <a:rPr sz="1200">
                <a:latin typeface="Roboto"/>
                <a:ea typeface="Roboto"/>
                <a:cs typeface="Roboto"/>
              </a:rPr>
              <a:t>чел. , из них: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6</a:t>
            </a:r>
          </a:p>
        </p:txBody>
      </p:sp>
      <p:sp>
        <p:nvSpPr>
          <p:cNvPr id="301" name="Shape 301"/>
          <p:cNvSpPr/>
          <p:nvPr/>
        </p:nvSpPr>
        <p:spPr>
          <a:xfrm>
            <a:off x="681162" y="5513715"/>
            <a:ext cx="4494825" cy="1261883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71755" marR="71755" indent="0" algn="l">
              <a:spcAft>
                <a:spcPts val="0"/>
              </a:spcAft>
            </a:pPr>
            <a:r>
              <a:rPr sz="16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Итоги диспансеризации : </a:t>
            </a:r>
          </a:p>
          <a:p>
            <a:pPr marL="71755" marR="71755" indent="0" algn="l">
              <a:spcAft>
                <a:spcPts val="0"/>
              </a:spcAft>
            </a:pPr>
            <a:r>
              <a:rPr sz="12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I группа здоровья    - 8,2%  (13 чел)</a:t>
            </a:r>
          </a:p>
          <a:p>
            <a:pPr marL="71755" marR="71755" indent="0" algn="l">
              <a:spcAft>
                <a:spcPts val="0"/>
              </a:spcAft>
            </a:pPr>
            <a:r>
              <a:rPr sz="12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II группа здоровья   - 64,8% (103 чел)</a:t>
            </a:r>
          </a:p>
          <a:p>
            <a:pPr marL="71755" marR="71755" indent="0" algn="l">
              <a:spcAft>
                <a:spcPts val="0"/>
              </a:spcAft>
            </a:pPr>
            <a:r>
              <a:rPr sz="12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III группа здоровья  - 15,1% (24 чел)</a:t>
            </a:r>
          </a:p>
          <a:p>
            <a:pPr marL="71755" marR="71755" indent="0" algn="l">
              <a:spcAft>
                <a:spcPts val="0"/>
              </a:spcAft>
            </a:pPr>
            <a:r>
              <a:rPr sz="12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IV группа здоровья  - 0,6%    (1 чел)</a:t>
            </a:r>
          </a:p>
          <a:p>
            <a:pPr marL="71755" marR="71755" indent="0" algn="l">
              <a:spcAft>
                <a:spcPts val="0"/>
              </a:spcAft>
            </a:pPr>
            <a:r>
              <a:rPr sz="12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V группа здоровья   - 11,3%  (18 чел)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Shape 30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05" name="Picture 305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06" name="Shape 306"/>
            <p:cNvSpPr/>
            <p:nvPr/>
          </p:nvSpPr>
          <p:spPr>
            <a:xfrm>
              <a:off x="603250" y="954047"/>
              <a:ext cx="9283700" cy="17999"/>
            </a:xfrm>
            <a:prstGeom prst="rect">
              <a:avLst/>
            </a:prstGeom>
            <a:solidFill>
              <a:srgbClr val="1B2E5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7" name="Shape 307"/>
            <p:cNvSpPr txBox="1"/>
            <p:nvPr/>
          </p:nvSpPr>
          <p:spPr>
            <a:xfrm>
              <a:off x="1163344" y="368300"/>
              <a:ext cx="8921398" cy="553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3000">
                  <a:solidFill>
                    <a:schemeClr val="tx1"/>
                  </a:solidFill>
                  <a:latin typeface="Roboto"/>
                  <a:ea typeface="Roboto"/>
                  <a:cs typeface="Roboto"/>
                </a:rPr>
                <a:t>Профилактические осмотры</a:t>
              </a:r>
            </a:p>
          </p:txBody>
        </p:sp>
        <p:pic>
          <p:nvPicPr>
            <p:cNvPr id="309" name="Picture 309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3"/>
                </a:ext>
              </a:extLst>
            </a:blip>
            <a:stretch/>
          </p:blipFill>
          <p:spPr>
            <a:xfrm rot="17712767">
              <a:off x="578088" y="519827"/>
              <a:ext cx="336318" cy="351103"/>
            </a:xfrm>
            <a:prstGeom prst="rect">
              <a:avLst/>
            </a:prstGeom>
          </p:spPr>
        </p:pic>
        <p:pic>
          <p:nvPicPr>
            <p:cNvPr id="311" name="Picture 311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4"/>
                </a:ext>
              </a:extLst>
            </a:blip>
            <a:stretch/>
          </p:blipFill>
          <p:spPr>
            <a:xfrm>
              <a:off x="10456152" y="545907"/>
              <a:ext cx="1364438" cy="404417"/>
            </a:xfrm>
            <a:prstGeom prst="rect">
              <a:avLst/>
            </a:prstGeom>
          </p:spPr>
        </p:pic>
      </p:grpSp>
      <p:sp>
        <p:nvSpPr>
          <p:cNvPr id="312" name="Shape 312"/>
          <p:cNvSpPr/>
          <p:nvPr/>
        </p:nvSpPr>
        <p:spPr>
          <a:xfrm>
            <a:off x="695326" y="1772816"/>
            <a:ext cx="10729266" cy="3384376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623392" y="2497315"/>
            <a:ext cx="10945216" cy="30335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767333" y="2954636"/>
            <a:ext cx="2232248" cy="54637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>
                <a:latin typeface="Roboto"/>
                <a:ea typeface="Roboto"/>
                <a:cs typeface="Roboto"/>
              </a:rPr>
              <a:t>36 223 </a:t>
            </a:r>
            <a:r>
              <a:rPr sz="1200">
                <a:latin typeface="Roboto"/>
                <a:ea typeface="Roboto"/>
                <a:cs typeface="Roboto"/>
              </a:rPr>
              <a:t>чел.</a:t>
            </a:r>
          </a:p>
        </p:txBody>
      </p:sp>
      <p:sp>
        <p:nvSpPr>
          <p:cNvPr id="315" name="Shape 315"/>
          <p:cNvSpPr/>
          <p:nvPr/>
        </p:nvSpPr>
        <p:spPr>
          <a:xfrm>
            <a:off x="1793858" y="2492896"/>
            <a:ext cx="8622546" cy="30777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71755" marR="71755" indent="0" algn="ctr">
              <a:spcAft>
                <a:spcPts val="0"/>
              </a:spcAft>
            </a:pPr>
            <a:r>
              <a:rPr sz="14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Прохождение несовершеннолетними медицинских осмотров 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4943872" y="2954636"/>
            <a:ext cx="2232248" cy="54637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>
                <a:latin typeface="Roboto"/>
                <a:ea typeface="Roboto"/>
                <a:cs typeface="Roboto"/>
              </a:rPr>
              <a:t>36 223</a:t>
            </a:r>
            <a:r>
              <a:rPr sz="1200">
                <a:latin typeface="Roboto"/>
                <a:ea typeface="Roboto"/>
                <a:cs typeface="Roboto"/>
              </a:rPr>
              <a:t>чел.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9408368" y="2954636"/>
            <a:ext cx="2232248" cy="54637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>
                <a:latin typeface="Roboto"/>
                <a:ea typeface="Roboto"/>
                <a:cs typeface="Roboto"/>
              </a:rPr>
              <a:t>100 </a:t>
            </a:r>
            <a:r>
              <a:rPr sz="1200">
                <a:latin typeface="Roboto"/>
                <a:ea typeface="Roboto"/>
                <a:cs typeface="Roboto"/>
              </a:rPr>
              <a:t>%</a:t>
            </a:r>
          </a:p>
        </p:txBody>
      </p:sp>
      <p:sp>
        <p:nvSpPr>
          <p:cNvPr id="318" name="Shape 318"/>
          <p:cNvSpPr/>
          <p:nvPr/>
        </p:nvSpPr>
        <p:spPr>
          <a:xfrm>
            <a:off x="623392" y="3933056"/>
            <a:ext cx="10945216" cy="30335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551309" y="3936922"/>
            <a:ext cx="11089232" cy="30777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71755" marR="71755" indent="0" algn="ctr">
              <a:spcAft>
                <a:spcPts val="0"/>
              </a:spcAft>
            </a:pPr>
            <a:r>
              <a:rPr sz="14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Итоги профилактических осмотров по группам здоровья</a:t>
            </a:r>
          </a:p>
        </p:txBody>
      </p:sp>
      <p:sp>
        <p:nvSpPr>
          <p:cNvPr id="320" name="Shape 320"/>
          <p:cNvSpPr/>
          <p:nvPr/>
        </p:nvSpPr>
        <p:spPr>
          <a:xfrm>
            <a:off x="1793933" y="1526729"/>
            <a:ext cx="2141825" cy="27699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71755" marR="71755" indent="0" algn="l">
              <a:spcAft>
                <a:spcPts val="0"/>
              </a:spcAft>
            </a:pPr>
            <a:r>
              <a:rPr sz="12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План</a:t>
            </a:r>
          </a:p>
        </p:txBody>
      </p:sp>
      <p:sp>
        <p:nvSpPr>
          <p:cNvPr id="321" name="Shape 321"/>
          <p:cNvSpPr/>
          <p:nvPr/>
        </p:nvSpPr>
        <p:spPr>
          <a:xfrm>
            <a:off x="5565698" y="1526729"/>
            <a:ext cx="2141826" cy="27699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71755" marR="71755" indent="0" algn="l">
              <a:spcAft>
                <a:spcPts val="0"/>
              </a:spcAft>
            </a:pPr>
            <a:r>
              <a:rPr sz="12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Факт выполнения</a:t>
            </a:r>
          </a:p>
        </p:txBody>
      </p:sp>
      <p:sp>
        <p:nvSpPr>
          <p:cNvPr id="322" name="Shape 322"/>
          <p:cNvSpPr/>
          <p:nvPr/>
        </p:nvSpPr>
        <p:spPr>
          <a:xfrm>
            <a:off x="9336138" y="1526729"/>
            <a:ext cx="2141825" cy="27699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71755" marR="71755" indent="0" algn="l">
              <a:spcAft>
                <a:spcPts val="0"/>
              </a:spcAft>
            </a:pPr>
            <a:r>
              <a:rPr sz="12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Доля выполнения</a:t>
            </a:r>
          </a:p>
        </p:txBody>
      </p:sp>
      <p:sp>
        <p:nvSpPr>
          <p:cNvPr id="323" name="Shape 323"/>
          <p:cNvSpPr/>
          <p:nvPr/>
        </p:nvSpPr>
        <p:spPr>
          <a:xfrm>
            <a:off x="8472042" y="1268760"/>
            <a:ext cx="864096" cy="86409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878669" y="1268026"/>
            <a:ext cx="1005112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26" name="Picture 326"/>
          <p:cNvPicPr/>
          <p:nvPr/>
        </p:nvPicPr>
        <p:blipFill>
          <a:blip r:embed="rId5"/>
          <a:stretch/>
        </p:blipFill>
        <p:spPr>
          <a:xfrm>
            <a:off x="1087934" y="1452275"/>
            <a:ext cx="623075" cy="623076"/>
          </a:xfrm>
          <a:prstGeom prst="rect">
            <a:avLst/>
          </a:prstGeom>
        </p:spPr>
      </p:pic>
      <p:sp>
        <p:nvSpPr>
          <p:cNvPr id="327" name="Shape 327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29" name="Picture 329"/>
          <p:cNvPicPr/>
          <p:nvPr/>
        </p:nvPicPr>
        <p:blipFill>
          <a:blip r:embed="rId6"/>
          <a:stretch/>
        </p:blipFill>
        <p:spPr>
          <a:xfrm>
            <a:off x="4868315" y="1509144"/>
            <a:ext cx="587900" cy="587901"/>
          </a:xfrm>
          <a:prstGeom prst="rect">
            <a:avLst/>
          </a:prstGeom>
        </p:spPr>
      </p:pic>
      <p:pic>
        <p:nvPicPr>
          <p:cNvPr id="331" name="Picture 331"/>
          <p:cNvPicPr/>
          <p:nvPr/>
        </p:nvPicPr>
        <p:blipFill>
          <a:blip r:embed="rId7"/>
          <a:stretch/>
        </p:blipFill>
        <p:spPr>
          <a:xfrm>
            <a:off x="8647576" y="1450890"/>
            <a:ext cx="512953" cy="512954"/>
          </a:xfrm>
          <a:prstGeom prst="rect">
            <a:avLst/>
          </a:prstGeom>
        </p:spPr>
      </p:pic>
      <p:sp>
        <p:nvSpPr>
          <p:cNvPr id="332" name="Shape 3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7</a:t>
            </a:r>
          </a:p>
        </p:txBody>
      </p:sp>
      <p:sp>
        <p:nvSpPr>
          <p:cNvPr id="333" name="Shape 333"/>
          <p:cNvSpPr/>
          <p:nvPr/>
        </p:nvSpPr>
        <p:spPr>
          <a:xfrm>
            <a:off x="681162" y="5301208"/>
            <a:ext cx="7790880" cy="1415772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71755" marR="71755" indent="0" algn="l">
              <a:spcAft>
                <a:spcPts val="0"/>
              </a:spcAft>
            </a:pPr>
            <a:r>
              <a:rPr sz="16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Итоги профилактических осмотров несовершеннолетних: </a:t>
            </a:r>
          </a:p>
          <a:p>
            <a:pPr marL="71755" marR="71755" indent="0" algn="l">
              <a:spcAft>
                <a:spcPts val="0"/>
              </a:spcAft>
            </a:pPr>
            <a:r>
              <a:rPr sz="14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I группа здоровья     - 47,9%  (17 358 чел)</a:t>
            </a:r>
          </a:p>
          <a:p>
            <a:pPr marL="71755" marR="71755" indent="0" algn="l">
              <a:spcAft>
                <a:spcPts val="0"/>
              </a:spcAft>
            </a:pPr>
            <a:r>
              <a:rPr sz="14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II группа здоровья    - 38,2%  (13 840 чел)</a:t>
            </a:r>
          </a:p>
          <a:p>
            <a:pPr marL="71755" marR="71755" indent="0" algn="l">
              <a:spcAft>
                <a:spcPts val="0"/>
              </a:spcAft>
            </a:pPr>
            <a:r>
              <a:rPr sz="14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III группа здоровья  -  12,2%   (4 423 чел)</a:t>
            </a:r>
          </a:p>
          <a:p>
            <a:pPr marL="71755" marR="71755" indent="0" algn="l">
              <a:spcAft>
                <a:spcPts val="0"/>
              </a:spcAft>
            </a:pPr>
            <a:r>
              <a:rPr sz="14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IV группа здоровья  -  0,0%   (0 чел)</a:t>
            </a:r>
          </a:p>
          <a:p>
            <a:pPr marL="71755" marR="71755" indent="0" algn="l">
              <a:spcAft>
                <a:spcPts val="0"/>
              </a:spcAft>
            </a:pPr>
            <a:r>
              <a:rPr sz="14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V группа здоровья   -  1,7%   (602 чел)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767408" y="4437112"/>
            <a:ext cx="2232248" cy="54637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>
                <a:latin typeface="Roboto"/>
                <a:ea typeface="Roboto"/>
                <a:cs typeface="Roboto"/>
              </a:rPr>
              <a:t>36 223 </a:t>
            </a:r>
            <a:r>
              <a:rPr sz="1200">
                <a:latin typeface="Roboto"/>
                <a:ea typeface="Roboto"/>
                <a:cs typeface="Roboto"/>
              </a:rPr>
              <a:t>чел.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4943947" y="4437112"/>
            <a:ext cx="2232248" cy="54637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>
                <a:latin typeface="Roboto"/>
                <a:ea typeface="Roboto"/>
                <a:cs typeface="Roboto"/>
              </a:rPr>
              <a:t>36 223 </a:t>
            </a:r>
            <a:r>
              <a:rPr sz="1200">
                <a:latin typeface="Roboto"/>
                <a:ea typeface="Roboto"/>
                <a:cs typeface="Roboto"/>
              </a:rPr>
              <a:t>чел.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9408443" y="4437112"/>
            <a:ext cx="2232248" cy="54637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>
                <a:latin typeface="Roboto"/>
                <a:ea typeface="Roboto"/>
                <a:cs typeface="Roboto"/>
              </a:rPr>
              <a:t>100 </a:t>
            </a:r>
            <a:r>
              <a:rPr sz="1200">
                <a:latin typeface="Roboto"/>
                <a:ea typeface="Roboto"/>
                <a:cs typeface="Roboto"/>
              </a:rPr>
              <a:t>%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Shape 33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40" name="Picture 340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41" name="Shape 341"/>
            <p:cNvSpPr/>
            <p:nvPr/>
          </p:nvSpPr>
          <p:spPr>
            <a:xfrm>
              <a:off x="603250" y="954047"/>
              <a:ext cx="9283700" cy="17999"/>
            </a:xfrm>
            <a:prstGeom prst="rect">
              <a:avLst/>
            </a:prstGeom>
            <a:solidFill>
              <a:srgbClr val="1B2E5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2" name="Shape 342"/>
            <p:cNvSpPr txBox="1"/>
            <p:nvPr/>
          </p:nvSpPr>
          <p:spPr>
            <a:xfrm>
              <a:off x="1163344" y="368300"/>
              <a:ext cx="8921398" cy="553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3000">
                  <a:solidFill>
                    <a:schemeClr val="tx1"/>
                  </a:solidFill>
                  <a:latin typeface="Roboto"/>
                  <a:ea typeface="Roboto"/>
                  <a:cs typeface="Roboto"/>
                </a:rPr>
                <a:t>Прививочная работа</a:t>
              </a:r>
            </a:p>
          </p:txBody>
        </p:sp>
        <p:pic>
          <p:nvPicPr>
            <p:cNvPr id="344" name="Picture 344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3"/>
                </a:ext>
              </a:extLst>
            </a:blip>
            <a:stretch/>
          </p:blipFill>
          <p:spPr>
            <a:xfrm rot="17712767">
              <a:off x="578088" y="519827"/>
              <a:ext cx="336318" cy="351103"/>
            </a:xfrm>
            <a:prstGeom prst="rect">
              <a:avLst/>
            </a:prstGeom>
          </p:spPr>
        </p:pic>
        <p:pic>
          <p:nvPicPr>
            <p:cNvPr id="346" name="Picture 346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4"/>
                </a:ext>
              </a:extLst>
            </a:blip>
            <a:stretch/>
          </p:blipFill>
          <p:spPr>
            <a:xfrm>
              <a:off x="10456152" y="545907"/>
              <a:ext cx="1364438" cy="404417"/>
            </a:xfrm>
            <a:prstGeom prst="rect">
              <a:avLst/>
            </a:prstGeom>
          </p:spPr>
        </p:pic>
      </p:grpSp>
      <p:sp>
        <p:nvSpPr>
          <p:cNvPr id="347" name="Shape 347"/>
          <p:cNvSpPr/>
          <p:nvPr/>
        </p:nvSpPr>
        <p:spPr>
          <a:xfrm>
            <a:off x="695326" y="1772816"/>
            <a:ext cx="5234600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6960096" y="1795810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6145950" y="4005064"/>
            <a:ext cx="814146" cy="0"/>
          </a:xfrm>
          <a:prstGeom prst="straightConnector1">
            <a:avLst/>
          </a:prstGeom>
          <a:ln w="28575">
            <a:solidFill>
              <a:srgbClr val="9FC63B"/>
            </a:solidFill>
            <a:prstDash val="solid"/>
            <a:tailEnd type="triangle" w="lg" len="lg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50" name="Shape 350"/>
          <p:cNvSpPr/>
          <p:nvPr/>
        </p:nvSpPr>
        <p:spPr>
          <a:xfrm flipH="1">
            <a:off x="6096000" y="1844824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51" name="Shape 351"/>
          <p:cNvSpPr txBox="1"/>
          <p:nvPr/>
        </p:nvSpPr>
        <p:spPr>
          <a:xfrm>
            <a:off x="657266" y="1833623"/>
            <a:ext cx="5654758" cy="44832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ct val="150000"/>
              </a:lnSpc>
            </a:pPr>
            <a:r>
              <a:rPr sz="16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Вакцинация против гепатита В		97,1% </a:t>
            </a:r>
          </a:p>
          <a:p>
            <a:pPr marL="0" indent="0" algn="l">
              <a:lnSpc>
                <a:spcPct val="150000"/>
              </a:lnSpc>
            </a:pPr>
            <a:r>
              <a:rPr sz="16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Вакцинация против гепатита А		95,6%</a:t>
            </a:r>
          </a:p>
          <a:p>
            <a:pPr marL="0" indent="0" algn="l">
              <a:lnSpc>
                <a:spcPct val="150000"/>
              </a:lnSpc>
            </a:pPr>
            <a:r>
              <a:rPr sz="16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Ревакцинация против гепатита А		95,0%</a:t>
            </a:r>
          </a:p>
          <a:p>
            <a:pPr marL="0" indent="0" algn="l">
              <a:lnSpc>
                <a:spcPct val="150000"/>
              </a:lnSpc>
            </a:pPr>
            <a:r>
              <a:rPr sz="16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Вакцинация против кори			99,0%</a:t>
            </a:r>
          </a:p>
          <a:p>
            <a:pPr marL="0" indent="0" algn="l">
              <a:lnSpc>
                <a:spcPct val="150000"/>
              </a:lnSpc>
            </a:pPr>
            <a:r>
              <a:rPr sz="16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Ревакцинация против кори			95,2%</a:t>
            </a:r>
          </a:p>
          <a:p>
            <a:pPr marL="0" indent="0" algn="l">
              <a:lnSpc>
                <a:spcPct val="150000"/>
              </a:lnSpc>
            </a:pPr>
            <a:r>
              <a:rPr sz="16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Вакцинация против краснухи		98,9%</a:t>
            </a:r>
          </a:p>
          <a:p>
            <a:pPr marL="0" indent="0" algn="l">
              <a:lnSpc>
                <a:spcPct val="150000"/>
              </a:lnSpc>
            </a:pPr>
            <a:r>
              <a:rPr sz="16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Ревакцинация против краснухи		95,0%</a:t>
            </a:r>
          </a:p>
          <a:p>
            <a:pPr marL="0" indent="0" algn="l">
              <a:lnSpc>
                <a:spcPct val="150000"/>
              </a:lnSpc>
            </a:pPr>
            <a:r>
              <a:rPr sz="16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Вакцинация против дифтерии		97,7%</a:t>
            </a:r>
          </a:p>
          <a:p>
            <a:pPr marL="0" indent="0" algn="l">
              <a:lnSpc>
                <a:spcPct val="150000"/>
              </a:lnSpc>
            </a:pPr>
            <a:r>
              <a:rPr sz="16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Ревакцинация против дифтерии		102,3%</a:t>
            </a:r>
          </a:p>
          <a:p>
            <a:pPr marL="0" indent="0" algn="l">
              <a:lnSpc>
                <a:spcPct val="150000"/>
              </a:lnSpc>
            </a:pPr>
            <a:r>
              <a:rPr sz="16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Вакцинация против паротита		98,9%</a:t>
            </a:r>
          </a:p>
          <a:p>
            <a:pPr marL="0" indent="0" algn="l">
              <a:lnSpc>
                <a:spcPct val="150000"/>
              </a:lnSpc>
            </a:pPr>
            <a:r>
              <a:rPr sz="16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Вакцинация против столбняка		97,7%</a:t>
            </a:r>
          </a:p>
          <a:p>
            <a:pPr marL="0" indent="0" algn="l">
              <a:lnSpc>
                <a:spcPct val="150000"/>
              </a:lnSpc>
            </a:pPr>
            <a:r>
              <a:rPr sz="16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Вакцинация против коклюша		99,6%</a:t>
            </a:r>
          </a:p>
        </p:txBody>
      </p:sp>
      <p:sp>
        <p:nvSpPr>
          <p:cNvPr id="352" name="Shape 352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5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96,8 %</a:t>
            </a:r>
            <a:endParaRPr sz="5000" b="1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7306054" y="4305097"/>
            <a:ext cx="3672406" cy="83099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lnSpc>
                <a:spcPct val="150000"/>
              </a:lnSpc>
            </a:pPr>
            <a:r>
              <a:rPr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Все планы по вакцинации </a:t>
            </a:r>
            <a:br>
              <a:rPr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</a:br>
            <a:r>
              <a:rPr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на 2022 год выполнены на</a:t>
            </a:r>
          </a:p>
        </p:txBody>
      </p:sp>
      <p:pic>
        <p:nvPicPr>
          <p:cNvPr id="355" name="Picture 355"/>
          <p:cNvPicPr/>
          <p:nvPr/>
        </p:nvPicPr>
        <p:blipFill>
          <a:blip r:embed="rId5"/>
          <a:stretch/>
        </p:blipFill>
        <p:spPr>
          <a:xfrm>
            <a:off x="8067717" y="2348880"/>
            <a:ext cx="1988722" cy="1988721"/>
          </a:xfrm>
          <a:prstGeom prst="rect">
            <a:avLst/>
          </a:prstGeom>
        </p:spPr>
      </p:pic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Shape 35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60" name="Picture 360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61" name="Shape 361"/>
            <p:cNvSpPr/>
            <p:nvPr/>
          </p:nvSpPr>
          <p:spPr>
            <a:xfrm>
              <a:off x="603250" y="954047"/>
              <a:ext cx="9283700" cy="17999"/>
            </a:xfrm>
            <a:prstGeom prst="rect">
              <a:avLst/>
            </a:prstGeom>
            <a:solidFill>
              <a:srgbClr val="1B2E5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2" name="Shape 362"/>
            <p:cNvSpPr txBox="1"/>
            <p:nvPr/>
          </p:nvSpPr>
          <p:spPr>
            <a:xfrm>
              <a:off x="1163344" y="368300"/>
              <a:ext cx="8921398" cy="553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3000">
                  <a:solidFill>
                    <a:schemeClr val="tx1"/>
                  </a:solidFill>
                  <a:latin typeface="Roboto"/>
                  <a:ea typeface="Roboto"/>
                  <a:cs typeface="Roboto"/>
                </a:rPr>
                <a:t>Показатели заболеваемости</a:t>
              </a:r>
            </a:p>
          </p:txBody>
        </p:sp>
        <p:pic>
          <p:nvPicPr>
            <p:cNvPr id="364" name="Picture 364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3"/>
                </a:ext>
              </a:extLst>
            </a:blip>
            <a:stretch/>
          </p:blipFill>
          <p:spPr>
            <a:xfrm rot="17712767">
              <a:off x="578088" y="519827"/>
              <a:ext cx="336318" cy="351103"/>
            </a:xfrm>
            <a:prstGeom prst="rect">
              <a:avLst/>
            </a:prstGeom>
          </p:spPr>
        </p:pic>
        <p:pic>
          <p:nvPicPr>
            <p:cNvPr id="366" name="Picture 366"/>
            <p:cNvPicPr/>
            <p:nvPr/>
          </p:nvPicPr>
          <p:blipFill>
            <a:blip>
              <a:extLst>
                <a:ext uri="{96DAC541-7B7A-43D3-8B79-37D633B846F1}">
                  <asvg:svgBlip xmlns:xm="http://schemas.microsoft.com/office/excel/2006/main" xmlns:xdr="http://schemas.openxmlformats.org/drawingml/2006/spreadsheetDrawing" xmlns:x14="http://schemas.microsoft.com/office/spreadsheetml/2009/9/main" xmlns:x="urn:schemas-microsoft-com:office:excel" xmlns:wps="http://schemas.microsoft.com/office/word/2010/wordprocessingShape" xmlns:wpg="http://schemas.microsoft.com/office/word/2010/wordprocessingGroup" xmlns:wp="http://schemas.openxmlformats.org/drawingml/2006/wordprocessingDrawing" xmlns:w15="http://schemas.microsoft.com/office/word/2012/wordml" xmlns:w14="http://schemas.microsoft.com/office/word/2010/wordml" xmlns:w10="urn:schemas-microsoft-com:office:word" xmlns:w="http://schemas.openxmlformats.org/wordprocessingml/2006/main" xmlns:v="urn:schemas-microsoft-com:vml" xmlns:sl="http://schemas.openxmlformats.org/schemaLibrary/2006/main" xmlns:s="http://schemas.openxmlformats.org/officeDocument/2006/sharedTypes" xmlns:pic="http://schemas.openxmlformats.org/drawingml/2006/picture" xmlns:o="urn:schemas-microsoft-com:office:office" xmlns:mc="http://schemas.openxmlformats.org/markup-compatibility/2006" xmlns:m="http://schemas.openxmlformats.org/officeDocument/2006/math" xmlns:co-ooxml="http://ncloudtech.com/ooxml" xmlns:co="http://ncloudtech.com" xmlns:c="http://schemas.openxmlformats.org/drawingml/2006/chart" xmlns:asvg="http://schemas.microsoft.com/office/drawing/2016/SVG/main" xmlns:a15="http://schemas.microsoft.com/office/drawing/2012/main" xmlns="" r:embed="rId4"/>
                </a:ext>
              </a:extLst>
            </a:blip>
            <a:stretch/>
          </p:blipFill>
          <p:spPr>
            <a:xfrm>
              <a:off x="10456152" y="545907"/>
              <a:ext cx="1364438" cy="404417"/>
            </a:xfrm>
            <a:prstGeom prst="rect">
              <a:avLst/>
            </a:prstGeom>
          </p:spPr>
        </p:pic>
      </p:grpSp>
      <p:sp>
        <p:nvSpPr>
          <p:cNvPr id="367" name="Shape 367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8" name="Shape 368"/>
          <p:cNvSpPr/>
          <p:nvPr/>
        </p:nvSpPr>
        <p:spPr>
          <a:xfrm>
            <a:off x="2495599" y="1739596"/>
            <a:ext cx="1599620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9" name="Shape 369"/>
          <p:cNvSpPr/>
          <p:nvPr/>
        </p:nvSpPr>
        <p:spPr>
          <a:xfrm>
            <a:off x="4295800" y="1739596"/>
            <a:ext cx="1584175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6096000" y="1739596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1" name="Shape 371"/>
          <p:cNvSpPr/>
          <p:nvPr/>
        </p:nvSpPr>
        <p:spPr>
          <a:xfrm>
            <a:off x="7896200" y="1739596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9696400" y="1739596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3" name="Shape 373"/>
          <p:cNvSpPr txBox="1"/>
          <p:nvPr/>
        </p:nvSpPr>
        <p:spPr>
          <a:xfrm>
            <a:off x="2495600" y="2251917"/>
            <a:ext cx="1584175" cy="756338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200">
                <a:latin typeface="Roboto"/>
                <a:ea typeface="Roboto"/>
                <a:cs typeface="Roboto"/>
              </a:rPr>
              <a:t>Болезни </a:t>
            </a:r>
          </a:p>
          <a:p>
            <a:r>
              <a:rPr sz="1200">
                <a:latin typeface="Roboto"/>
                <a:ea typeface="Roboto"/>
                <a:cs typeface="Roboto"/>
              </a:rPr>
              <a:t>системы кровообращения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4295800" y="2246867"/>
            <a:ext cx="1440159" cy="756338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200">
                <a:latin typeface="Roboto"/>
                <a:ea typeface="Roboto"/>
                <a:cs typeface="Roboto"/>
              </a:rPr>
              <a:t>Болезни органов дыхания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6096000" y="2246867"/>
            <a:ext cx="1440160" cy="756338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200">
                <a:latin typeface="Roboto"/>
                <a:ea typeface="Roboto"/>
                <a:cs typeface="Roboto"/>
              </a:rPr>
              <a:t>Болезни органов пищеварения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7896200" y="2239882"/>
            <a:ext cx="1440160" cy="756338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200">
                <a:latin typeface="Roboto"/>
                <a:ea typeface="Roboto"/>
                <a:cs typeface="Roboto"/>
              </a:rPr>
              <a:t>Болезни костно-мышечной системы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9696400" y="2239882"/>
            <a:ext cx="1440160" cy="756338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200">
                <a:latin typeface="Roboto"/>
                <a:ea typeface="Roboto"/>
                <a:cs typeface="Roboto"/>
              </a:rPr>
              <a:t>Болезни мочеполовой системы</a:t>
            </a:r>
          </a:p>
        </p:txBody>
      </p:sp>
      <p:sp>
        <p:nvSpPr>
          <p:cNvPr id="378" name="Shape 378"/>
          <p:cNvSpPr/>
          <p:nvPr/>
        </p:nvSpPr>
        <p:spPr>
          <a:xfrm>
            <a:off x="2618135" y="1296808"/>
            <a:ext cx="885576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80" name="Picture 380"/>
          <p:cNvPicPr/>
          <p:nvPr/>
        </p:nvPicPr>
        <p:blipFill>
          <a:blip r:embed="rId5"/>
          <a:stretch/>
        </p:blipFill>
        <p:spPr>
          <a:xfrm>
            <a:off x="2769580" y="1443738"/>
            <a:ext cx="582685" cy="582685"/>
          </a:xfrm>
          <a:prstGeom prst="rect">
            <a:avLst/>
          </a:prstGeom>
        </p:spPr>
      </p:pic>
      <p:sp>
        <p:nvSpPr>
          <p:cNvPr id="381" name="Shape 381"/>
          <p:cNvSpPr/>
          <p:nvPr/>
        </p:nvSpPr>
        <p:spPr>
          <a:xfrm>
            <a:off x="4418335" y="1296808"/>
            <a:ext cx="885576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2" name="Shape 382"/>
          <p:cNvSpPr/>
          <p:nvPr/>
        </p:nvSpPr>
        <p:spPr>
          <a:xfrm>
            <a:off x="6218535" y="1296808"/>
            <a:ext cx="885576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3" name="Shape 383"/>
          <p:cNvSpPr/>
          <p:nvPr/>
        </p:nvSpPr>
        <p:spPr>
          <a:xfrm>
            <a:off x="8018735" y="1296808"/>
            <a:ext cx="885576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4" name="Shape 384"/>
          <p:cNvSpPr/>
          <p:nvPr/>
        </p:nvSpPr>
        <p:spPr>
          <a:xfrm>
            <a:off x="9818935" y="1296808"/>
            <a:ext cx="885576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86" name="Picture 386"/>
          <p:cNvPicPr/>
          <p:nvPr/>
        </p:nvPicPr>
        <p:blipFill>
          <a:blip r:embed="rId6"/>
          <a:stretch/>
        </p:blipFill>
        <p:spPr>
          <a:xfrm>
            <a:off x="4655840" y="1460046"/>
            <a:ext cx="491473" cy="491474"/>
          </a:xfrm>
          <a:prstGeom prst="rect">
            <a:avLst/>
          </a:prstGeom>
        </p:spPr>
      </p:pic>
      <p:pic>
        <p:nvPicPr>
          <p:cNvPr id="388" name="Picture 388"/>
          <p:cNvPicPr/>
          <p:nvPr/>
        </p:nvPicPr>
        <p:blipFill>
          <a:blip r:embed="rId7"/>
          <a:stretch/>
        </p:blipFill>
        <p:spPr>
          <a:xfrm>
            <a:off x="6397666" y="1443317"/>
            <a:ext cx="562430" cy="562429"/>
          </a:xfrm>
          <a:prstGeom prst="rect">
            <a:avLst/>
          </a:prstGeom>
        </p:spPr>
      </p:pic>
      <p:pic>
        <p:nvPicPr>
          <p:cNvPr id="390" name="Picture 390"/>
          <p:cNvPicPr/>
          <p:nvPr/>
        </p:nvPicPr>
        <p:blipFill>
          <a:blip r:embed="rId8"/>
          <a:stretch/>
        </p:blipFill>
        <p:spPr>
          <a:xfrm>
            <a:off x="8184232" y="1485694"/>
            <a:ext cx="537833" cy="537834"/>
          </a:xfrm>
          <a:prstGeom prst="rect">
            <a:avLst/>
          </a:prstGeom>
        </p:spPr>
      </p:pic>
      <p:pic>
        <p:nvPicPr>
          <p:cNvPr id="392" name="Picture 392"/>
          <p:cNvPicPr/>
          <p:nvPr/>
        </p:nvPicPr>
        <p:blipFill>
          <a:blip r:embed="rId9"/>
          <a:stretch/>
        </p:blipFill>
        <p:spPr>
          <a:xfrm>
            <a:off x="9984432" y="1466646"/>
            <a:ext cx="568490" cy="568491"/>
          </a:xfrm>
          <a:prstGeom prst="rect">
            <a:avLst/>
          </a:prstGeom>
        </p:spPr>
      </p:pic>
      <p:pic>
        <p:nvPicPr>
          <p:cNvPr id="394" name="Picture 394"/>
          <p:cNvPicPr/>
          <p:nvPr/>
        </p:nvPicPr>
        <p:blipFill>
          <a:blip r:embed="rId10"/>
          <a:stretch/>
        </p:blipFill>
        <p:spPr>
          <a:xfrm>
            <a:off x="874844" y="4221040"/>
            <a:ext cx="1339279" cy="1339279"/>
          </a:xfrm>
          <a:prstGeom prst="rect">
            <a:avLst/>
          </a:prstGeom>
        </p:spPr>
      </p:pic>
      <p:sp>
        <p:nvSpPr>
          <p:cNvPr id="395" name="Shape 39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0</TotalTime>
  <Words>1491</Words>
  <Application>Microsoft Office PowerPoint</Application>
  <DocSecurity>0</DocSecurity>
  <PresentationFormat>Широкоэкранный</PresentationFormat>
  <Paragraphs>384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Roboto</vt:lpstr>
      <vt:lpstr>Times New Roman</vt:lpstr>
      <vt:lpstr>Verdana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cp:lastPrinted>2023-03-10T08:57:56Z</cp:lastPrinted>
  <dcterms:modified xsi:type="dcterms:W3CDTF">2023-03-10T08:57:57Z</dcterms:modified>
</cp:coreProperties>
</file>