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sldIdLst>
    <p:sldId id="259" r:id="rId2"/>
    <p:sldId id="263" r:id="rId3"/>
    <p:sldId id="262" r:id="rId4"/>
    <p:sldId id="271" r:id="rId5"/>
    <p:sldId id="272" r:id="rId6"/>
    <p:sldId id="265" r:id="rId7"/>
    <p:sldId id="266" r:id="rId8"/>
    <p:sldId id="329" r:id="rId9"/>
    <p:sldId id="328" r:id="rId10"/>
    <p:sldId id="321" r:id="rId11"/>
    <p:sldId id="327" r:id="rId12"/>
    <p:sldId id="333" r:id="rId13"/>
    <p:sldId id="313" r:id="rId14"/>
    <p:sldId id="325" r:id="rId15"/>
    <p:sldId id="314" r:id="rId16"/>
    <p:sldId id="331" r:id="rId17"/>
    <p:sldId id="317" r:id="rId18"/>
    <p:sldId id="332" r:id="rId19"/>
    <p:sldId id="350" r:id="rId20"/>
    <p:sldId id="282" r:id="rId21"/>
    <p:sldId id="283" r:id="rId22"/>
    <p:sldId id="322" r:id="rId23"/>
    <p:sldId id="284" r:id="rId24"/>
    <p:sldId id="285" r:id="rId25"/>
    <p:sldId id="356" r:id="rId26"/>
    <p:sldId id="293" r:id="rId27"/>
    <p:sldId id="288" r:id="rId28"/>
    <p:sldId id="289" r:id="rId29"/>
    <p:sldId id="330" r:id="rId30"/>
    <p:sldId id="354" r:id="rId31"/>
    <p:sldId id="355" r:id="rId32"/>
    <p:sldId id="340" r:id="rId33"/>
    <p:sldId id="342" r:id="rId34"/>
    <p:sldId id="339" r:id="rId35"/>
    <p:sldId id="307" r:id="rId36"/>
    <p:sldId id="338" r:id="rId37"/>
    <p:sldId id="351" r:id="rId38"/>
    <p:sldId id="345" r:id="rId39"/>
    <p:sldId id="347" r:id="rId40"/>
    <p:sldId id="352" r:id="rId41"/>
    <p:sldId id="334" r:id="rId42"/>
    <p:sldId id="335" r:id="rId43"/>
    <p:sldId id="336" r:id="rId44"/>
    <p:sldId id="337" r:id="rId45"/>
    <p:sldId id="30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33CC33"/>
    <a:srgbClr val="FF99FF"/>
    <a:srgbClr val="00CC66"/>
    <a:srgbClr val="FFFF99"/>
    <a:srgbClr val="CC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0.xlsx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388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Нагатинский</a:t>
            </a:r>
            <a:r>
              <a:rPr lang="ru-RU" dirty="0" smtClean="0"/>
              <a:t> </a:t>
            </a:r>
            <a:r>
              <a:rPr lang="ru-RU" sz="2388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затон</a:t>
            </a:r>
          </a:p>
        </c:rich>
      </c:tx>
      <c:layout>
        <c:manualLayout>
          <c:xMode val="edge"/>
          <c:yMode val="edge"/>
          <c:x val="3.2217796304874022E-2"/>
          <c:y val="1.785702407033838E-2"/>
        </c:manualLayout>
      </c:layout>
    </c:title>
    <c:view3D>
      <c:rotX val="30"/>
      <c:perspective val="30"/>
    </c:view3D>
    <c:plotArea>
      <c:layout/>
      <c:pie3DChart>
        <c:dLbls>
          <c:showPercent val="1"/>
        </c:dLbls>
      </c:pie3DChart>
      <c:spPr>
        <a:noFill/>
        <a:ln w="25369">
          <a:noFill/>
        </a:ln>
      </c:spPr>
    </c:plotArea>
    <c:legend>
      <c:legendPos val="r"/>
      <c:layout>
        <c:manualLayout>
          <c:xMode val="edge"/>
          <c:yMode val="edge"/>
          <c:x val="0.61554999742679994"/>
          <c:y val="3.800669544406135E-2"/>
          <c:w val="0.37675775822139829"/>
          <c:h val="0.89413620818059081"/>
        </c:manualLayout>
      </c:layout>
      <c:txPr>
        <a:bodyPr/>
        <a:lstStyle/>
        <a:p>
          <a:pPr>
            <a:defRPr sz="1992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2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Pt>
            <c:idx val="1"/>
            <c:spPr>
              <a:solidFill>
                <a:srgbClr val="0070C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C66FF"/>
              </a:solidFill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Связь 489,1</c:v>
                </c:pt>
                <c:pt idx="1">
                  <c:v>Транспорт 13,5</c:v>
                </c:pt>
                <c:pt idx="2">
                  <c:v>Ком. Услуги 2 606,5</c:v>
                </c:pt>
                <c:pt idx="3">
                  <c:v>Сод. Имущества 2774,9</c:v>
                </c:pt>
                <c:pt idx="4">
                  <c:v>Работы, услуги 7690,6</c:v>
                </c:pt>
                <c:pt idx="5">
                  <c:v>Прочие расходы 26,2</c:v>
                </c:pt>
                <c:pt idx="6">
                  <c:v>Мат. Запасы 3937,7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489.1</c:v>
                </c:pt>
                <c:pt idx="1">
                  <c:v>13.5</c:v>
                </c:pt>
                <c:pt idx="2" formatCode="#,##0.00">
                  <c:v>2606.5</c:v>
                </c:pt>
                <c:pt idx="3">
                  <c:v>2774.9</c:v>
                </c:pt>
                <c:pt idx="4">
                  <c:v>7690.6</c:v>
                </c:pt>
                <c:pt idx="5">
                  <c:v>26.2</c:v>
                </c:pt>
                <c:pt idx="6">
                  <c:v>3937.7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соц.работники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36031</c:v>
                </c:pt>
                <c:pt idx="1">
                  <c:v>43253</c:v>
                </c:pt>
                <c:pt idx="2">
                  <c:v>47133</c:v>
                </c:pt>
                <c:pt idx="3">
                  <c:v>60162</c:v>
                </c:pt>
                <c:pt idx="4">
                  <c:v>75312</c:v>
                </c:pt>
                <c:pt idx="5">
                  <c:v>92579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младший мед.персонал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38007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мед.персонал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w="152400" h="50800" prst="softRound"/>
            </a:sp3d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64003</c:v>
                </c:pt>
                <c:pt idx="1">
                  <c:v>67326</c:v>
                </c:pt>
                <c:pt idx="2">
                  <c:v>67326</c:v>
                </c:pt>
                <c:pt idx="3">
                  <c:v>67326</c:v>
                </c:pt>
                <c:pt idx="4">
                  <c:v>84154</c:v>
                </c:pt>
                <c:pt idx="5">
                  <c:v>92579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 prstMaterial="dkEdge">
              <a:bevelT w="152400" h="50800" prst="softRound"/>
              <a:contourClr>
                <a:srgbClr val="000000"/>
              </a:contourClr>
            </a:sp3d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72399</c:v>
                </c:pt>
                <c:pt idx="1">
                  <c:v>0</c:v>
                </c:pt>
                <c:pt idx="2">
                  <c:v>94262</c:v>
                </c:pt>
                <c:pt idx="3">
                  <c:v>121545</c:v>
                </c:pt>
                <c:pt idx="4">
                  <c:v>168266</c:v>
                </c:pt>
                <c:pt idx="5">
                  <c:v>185060</c:v>
                </c:pt>
              </c:numCache>
            </c:numRef>
          </c:val>
        </c:ser>
        <c:shape val="box"/>
        <c:axId val="160339072"/>
        <c:axId val="160340608"/>
        <c:axId val="0"/>
      </c:bar3DChart>
      <c:catAx>
        <c:axId val="160339072"/>
        <c:scaling>
          <c:orientation val="minMax"/>
        </c:scaling>
        <c:axPos val="b"/>
        <c:numFmt formatCode="General" sourceLinked="1"/>
        <c:majorTickMark val="none"/>
        <c:tickLblPos val="nextTo"/>
        <c:crossAx val="160340608"/>
        <c:crosses val="autoZero"/>
        <c:auto val="1"/>
        <c:lblAlgn val="ctr"/>
        <c:lblOffset val="100"/>
      </c:catAx>
      <c:valAx>
        <c:axId val="1603406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3390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rgbClr val="FFFF99"/>
              </a:solidFill>
            </c:spPr>
          </c:dPt>
          <c:dLbls>
            <c:dLbl>
              <c:idx val="2"/>
              <c:layout>
                <c:manualLayout>
                  <c:x val="-0.14501040293061071"/>
                  <c:y val="-0.20364543738859728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098644092903793E-2"/>
                  <c:y val="-7.6237824194614751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877423319362355E-2"/>
                  <c:y val="-0.1378104834859868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соц. помощь</c:v>
                </c:pt>
                <c:pt idx="1">
                  <c:v>мат. помощь</c:v>
                </c:pt>
                <c:pt idx="2">
                  <c:v>реабилитация</c:v>
                </c:pt>
                <c:pt idx="3">
                  <c:v>товары длительного пользования</c:v>
                </c:pt>
                <c:pt idx="4">
                  <c:v>качество обслуживания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  <c:pt idx="4">
                  <c:v>10</c:v>
                </c:pt>
                <c:pt idx="5">
                  <c:v>13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spPr>
    <a:solidFill>
      <a:schemeClr val="accent5">
        <a:lumMod val="20000"/>
        <a:lumOff val="80000"/>
      </a:schemeClr>
    </a:solid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положение</a:t>
            </a:r>
          </a:p>
        </c:rich>
      </c:tx>
      <c:layout>
        <c:manualLayout>
          <c:xMode val="edge"/>
          <c:yMode val="edge"/>
          <c:x val="5.979736579589788E-2"/>
          <c:y val="4.3452203431583666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семейное положение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одинокие, 475 чел.</c:v>
                </c:pt>
                <c:pt idx="1">
                  <c:v>одинокопроживающие 738 чел.</c:v>
                </c:pt>
                <c:pt idx="2">
                  <c:v>семейные пары 272 чел.</c:v>
                </c:pt>
                <c:pt idx="3">
                  <c:v>в семье 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475</c:v>
                </c:pt>
                <c:pt idx="1">
                  <c:v>738</c:v>
                </c:pt>
                <c:pt idx="2">
                  <c:v>272</c:v>
                </c:pt>
                <c:pt idx="3">
                  <c:v>11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823436144070206"/>
          <c:y val="0.17418659699107747"/>
          <c:w val="0.40631564220890348"/>
          <c:h val="0.774161734575468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18-59</c:v>
                </c:pt>
                <c:pt idx="1">
                  <c:v>60-74</c:v>
                </c:pt>
                <c:pt idx="2">
                  <c:v>75-79</c:v>
                </c:pt>
                <c:pt idx="3">
                  <c:v>80-89</c:v>
                </c:pt>
                <c:pt idx="4">
                  <c:v>90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88</c:v>
                </c:pt>
                <c:pt idx="2">
                  <c:v>68</c:v>
                </c:pt>
                <c:pt idx="3">
                  <c:v>107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18-59</c:v>
                </c:pt>
                <c:pt idx="1">
                  <c:v>60-74</c:v>
                </c:pt>
                <c:pt idx="2">
                  <c:v>75-79</c:v>
                </c:pt>
                <c:pt idx="3">
                  <c:v>80-89</c:v>
                </c:pt>
                <c:pt idx="4">
                  <c:v>90 и старше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50</c:v>
                </c:pt>
                <c:pt idx="1">
                  <c:v>352</c:v>
                </c:pt>
                <c:pt idx="2">
                  <c:v>295</c:v>
                </c:pt>
                <c:pt idx="3">
                  <c:v>436</c:v>
                </c:pt>
                <c:pt idx="4">
                  <c:v>71</c:v>
                </c:pt>
              </c:numCache>
            </c:numRef>
          </c:val>
        </c:ser>
        <c:dLbls>
          <c:showVal val="1"/>
        </c:dLbls>
        <c:gapWidth val="75"/>
        <c:shape val="cylinder"/>
        <c:axId val="160822400"/>
        <c:axId val="160823936"/>
        <c:axId val="160817152"/>
      </c:bar3DChart>
      <c:catAx>
        <c:axId val="16082240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823936"/>
        <c:crosses val="autoZero"/>
        <c:auto val="1"/>
        <c:lblAlgn val="ctr"/>
        <c:lblOffset val="100"/>
      </c:catAx>
      <c:valAx>
        <c:axId val="1608239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822400"/>
        <c:crosses val="autoZero"/>
        <c:crossBetween val="between"/>
      </c:valAx>
      <c:serAx>
        <c:axId val="160817152"/>
        <c:scaling>
          <c:orientation val="minMax"/>
        </c:scaling>
        <c:delete val="1"/>
        <c:axPos val="b"/>
        <c:majorTickMark val="none"/>
        <c:tickLblPos val="none"/>
        <c:crossAx val="160823936"/>
        <c:crosses val="autoZero"/>
      </c:serAx>
    </c:plotArea>
    <c:legend>
      <c:legendPos val="b"/>
      <c:layout>
        <c:manualLayout>
          <c:xMode val="edge"/>
          <c:yMode val="edge"/>
          <c:x val="0.11119463678244509"/>
          <c:y val="0.79910357586081349"/>
          <c:w val="0.77761072643511875"/>
          <c:h val="6.4038524763932403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льготная категория</c:v>
                </c:pt>
              </c:strCache>
            </c:strRef>
          </c:tx>
          <c:dPt>
            <c:idx val="1"/>
            <c:explosion val="146"/>
          </c:dPt>
          <c:dPt>
            <c:idx val="2"/>
            <c:explosion val="90"/>
          </c:dPt>
          <c:dPt>
            <c:idx val="3"/>
            <c:explosion val="62"/>
          </c:dPt>
          <c:dLbls>
            <c:dLbl>
              <c:idx val="3"/>
              <c:layout>
                <c:manualLayout>
                  <c:x val="0.49924737359805582"/>
                  <c:y val="2.5521408219318736E-2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ИВОВ</c:v>
                </c:pt>
                <c:pt idx="1">
                  <c:v>УВОВ</c:v>
                </c:pt>
                <c:pt idx="2">
                  <c:v>труженики тыла</c:v>
                </c:pt>
                <c:pt idx="3">
                  <c:v>другие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48</c:v>
                </c:pt>
                <c:pt idx="2">
                  <c:v>281</c:v>
                </c:pt>
                <c:pt idx="3">
                  <c:v>1161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семейное положение</a:t>
            </a:r>
          </a:p>
        </c:rich>
      </c:tx>
      <c:layout>
        <c:manualLayout>
          <c:xMode val="edge"/>
          <c:yMode val="edge"/>
          <c:x val="6.6222840614127768E-2"/>
          <c:y val="5.3896600048264999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семейное положение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одинокие, 24 чел.</c:v>
                </c:pt>
                <c:pt idx="1">
                  <c:v>одинокопроживающие 26 чел.</c:v>
                </c:pt>
                <c:pt idx="2">
                  <c:v>семейные пары 10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26</c:v>
                </c:pt>
                <c:pt idx="2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823436144070206"/>
          <c:y val="0.17418659699107747"/>
          <c:w val="0.40631564220890348"/>
          <c:h val="0.7741617345754682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5128163147564499E-2"/>
          <c:y val="0.11380846125583605"/>
          <c:w val="0.60498334005773158"/>
          <c:h val="0.5873440734467836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одинокие</c:v>
                </c:pt>
              </c:strCache>
            </c:strRef>
          </c:tx>
          <c:dLbls>
            <c:dLbl>
              <c:idx val="0"/>
              <c:layout>
                <c:manualLayout>
                  <c:x val="3.0941981105413296E-2"/>
                  <c:y val="4.336744450333051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одинокопроживающие</c:v>
                </c:pt>
              </c:strCache>
            </c:strRef>
          </c:tx>
          <c:dLbls>
            <c:dLbl>
              <c:idx val="0"/>
              <c:layout>
                <c:manualLayout>
                  <c:x val="4.3318773547578834E-2"/>
                  <c:y val="4.336744450333051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проживают в семье</c:v>
                </c:pt>
              </c:strCache>
            </c:strRef>
          </c:tx>
          <c:dLbls>
            <c:dLbl>
              <c:idx val="0"/>
              <c:layout>
                <c:manualLayout>
                  <c:x val="2.9394882050142578E-2"/>
                  <c:y val="-1.734697780133204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hape val="cylinder"/>
        <c:axId val="184308096"/>
        <c:axId val="184309632"/>
        <c:axId val="0"/>
      </c:bar3DChart>
      <c:catAx>
        <c:axId val="184308096"/>
        <c:scaling>
          <c:orientation val="minMax"/>
        </c:scaling>
        <c:axPos val="l"/>
        <c:numFmt formatCode="General" sourceLinked="1"/>
        <c:tickLblPos val="nextTo"/>
        <c:crossAx val="184309632"/>
        <c:crosses val="autoZero"/>
        <c:auto val="1"/>
        <c:lblAlgn val="ctr"/>
        <c:lblOffset val="100"/>
      </c:catAx>
      <c:valAx>
        <c:axId val="18430963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30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64784614575699"/>
          <c:y val="0.1936834463391047"/>
          <c:w val="0.3410695595226263"/>
          <c:h val="0.5128876434881949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7606598383463555E-2"/>
          <c:y val="4.9271778857097527E-2"/>
          <c:w val="0.61271641533379051"/>
          <c:h val="0.853282206313764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2"/>
          <c:dPt>
            <c:idx val="0"/>
            <c:explosion val="85"/>
          </c:dPt>
          <c:dPt>
            <c:idx val="1"/>
            <c:explosion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пенсионеры</c:v>
                </c:pt>
                <c:pt idx="1">
                  <c:v>инвалиды</c:v>
                </c:pt>
              </c:strCache>
            </c:strRef>
          </c:cat>
          <c:val>
            <c:numRef>
              <c:f>Лист1!$B$2:$B$3</c:f>
              <c:numCache>
                <c:formatCode>_-* #,##0_р_._-;\-* #,##0_р_._-;_-* "-"??_р_._-;_-@_-</c:formatCode>
                <c:ptCount val="2"/>
                <c:pt idx="0">
                  <c:v>66</c:v>
                </c:pt>
                <c:pt idx="1">
                  <c:v>264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086786060434763"/>
          <c:y val="0.59031917941005241"/>
          <c:w val="0.35318432099233132"/>
          <c:h val="0.22944560816600157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чел.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филиал Даниловский</c:v>
                </c:pt>
                <c:pt idx="1">
                  <c:v>филиал Донской</c:v>
                </c:pt>
                <c:pt idx="2">
                  <c:v>филиал Нагатино-Садовники</c:v>
                </c:pt>
                <c:pt idx="3">
                  <c:v>ТЦСО «Коломенское»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705</c:v>
                </c:pt>
                <c:pt idx="1">
                  <c:v>414</c:v>
                </c:pt>
                <c:pt idx="2">
                  <c:v>727</c:v>
                </c:pt>
                <c:pt idx="3">
                  <c:v>744</c:v>
                </c:pt>
              </c:numCache>
            </c:numRef>
          </c:val>
        </c:ser>
        <c:shape val="cylinder"/>
        <c:axId val="185257344"/>
        <c:axId val="185681024"/>
        <c:axId val="0"/>
      </c:bar3DChart>
      <c:catAx>
        <c:axId val="185257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681024"/>
        <c:crosses val="autoZero"/>
        <c:auto val="1"/>
        <c:lblAlgn val="ctr"/>
        <c:lblOffset val="100"/>
      </c:catAx>
      <c:valAx>
        <c:axId val="1856810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52573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  <c:spPr>
        <a:noFill/>
        <a:ln w="25398">
          <a:noFill/>
        </a:ln>
      </c:spPr>
    </c:plotArea>
    <c:plotVisOnly val="1"/>
    <c:dispBlanksAs val="gap"/>
  </c:chart>
  <c:spPr>
    <a:solidFill>
      <a:srgbClr val="F79646">
        <a:lumMod val="40000"/>
        <a:lumOff val="60000"/>
        <a:alpha val="5000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района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4124293785310741E-3"/>
                  <c:y val="-3.18352059925099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745762711866054E-3"/>
                  <c:y val="-4.3071161048689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497175141243233E-3"/>
                  <c:y val="-2.80898876404495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497175141243233E-3"/>
                  <c:y val="-2.99625468164794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Даниловский</c:v>
                </c:pt>
                <c:pt idx="1">
                  <c:v>Донской</c:v>
                </c:pt>
                <c:pt idx="2">
                  <c:v>Нагатинский затон</c:v>
                </c:pt>
                <c:pt idx="3">
                  <c:v>Нагатино - Садовники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90200</c:v>
                </c:pt>
                <c:pt idx="1">
                  <c:v>51300</c:v>
                </c:pt>
                <c:pt idx="2">
                  <c:v>114177</c:v>
                </c:pt>
                <c:pt idx="3">
                  <c:v>78000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получатели пенсий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1073446327683805E-2"/>
                  <c:y val="-2.46571125797519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774011299435176E-2"/>
                  <c:y val="-3.586489102509356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361581920904039E-2"/>
                  <c:y val="-3.586489102509356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073446327683708E-2"/>
                  <c:y val="-4.034800240323009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Даниловский</c:v>
                </c:pt>
                <c:pt idx="1">
                  <c:v>Донской</c:v>
                </c:pt>
                <c:pt idx="2">
                  <c:v>Нагатинский затон</c:v>
                </c:pt>
                <c:pt idx="3">
                  <c:v>Нагатино - Садовники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36514</c:v>
                </c:pt>
                <c:pt idx="1">
                  <c:v>11742</c:v>
                </c:pt>
                <c:pt idx="2">
                  <c:v>41387</c:v>
                </c:pt>
                <c:pt idx="3">
                  <c:v>22375</c:v>
                </c:pt>
              </c:numCache>
            </c:numRef>
          </c:val>
        </c:ser>
        <c:dLbls>
          <c:showVal val="1"/>
        </c:dLbls>
        <c:gapWidth val="75"/>
        <c:shape val="box"/>
        <c:axId val="196491904"/>
        <c:axId val="196819968"/>
        <c:axId val="0"/>
      </c:bar3DChart>
      <c:catAx>
        <c:axId val="1964919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819968"/>
        <c:crosses val="autoZero"/>
        <c:auto val="1"/>
        <c:lblAlgn val="ctr"/>
        <c:lblOffset val="100"/>
      </c:catAx>
      <c:valAx>
        <c:axId val="1968199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6491904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2.9897419072615956E-2"/>
          <c:y val="1.982028633043819E-2"/>
          <c:w val="0.61708830467249765"/>
          <c:h val="0.92758301289819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Категория заболеваний детей состоящих на картотечном учете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0668963254593259E-2"/>
                  <c:y val="0.118167223844260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 чел.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903007436570429"/>
                  <c:y val="-1.51674773450452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 чел.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933289588801432E-2"/>
                  <c:y val="-0.112490493720582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105</a:t>
                    </a:r>
                    <a:r>
                      <a:rPr lang="ru-RU" baseline="0" dirty="0" smtClean="0"/>
                      <a:t> чел.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26336768965563E-2"/>
                  <c:y val="-1.81679684948253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2782485225868193E-2"/>
                  <c:y val="-3.74030627957112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3520599599237392E-2"/>
                  <c:y val="3.92214227721940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52 чел.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120 чел.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НОДА (заболевание опорно-двигательного аппарата)</c:v>
                </c:pt>
                <c:pt idx="1">
                  <c:v>Психика, нервная система</c:v>
                </c:pt>
                <c:pt idx="2">
                  <c:v>Врожденные аномалии</c:v>
                </c:pt>
                <c:pt idx="3">
                  <c:v>Слух</c:v>
                </c:pt>
                <c:pt idx="4">
                  <c:v>Зрение</c:v>
                </c:pt>
                <c:pt idx="5">
                  <c:v>Сердечно-сосудистые</c:v>
                </c:pt>
                <c:pt idx="6">
                  <c:v>Другое</c:v>
                </c:pt>
                <c:pt idx="7">
                  <c:v>Дети с ограничениями жизнедеятельности</c:v>
                </c:pt>
                <c:pt idx="8">
                  <c:v>Родители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205</c:v>
                </c:pt>
                <c:pt idx="1">
                  <c:v>195</c:v>
                </c:pt>
                <c:pt idx="2">
                  <c:v>105</c:v>
                </c:pt>
                <c:pt idx="3">
                  <c:v>18</c:v>
                </c:pt>
                <c:pt idx="4">
                  <c:v>23</c:v>
                </c:pt>
                <c:pt idx="5">
                  <c:v>27</c:v>
                </c:pt>
                <c:pt idx="6">
                  <c:v>52</c:v>
                </c:pt>
                <c:pt idx="7">
                  <c:v>120</c:v>
                </c:pt>
                <c:pt idx="8">
                  <c:v>495</c:v>
                </c:pt>
              </c:numCache>
            </c:numRef>
          </c:val>
        </c:ser>
      </c:pie3DChart>
      <c:spPr>
        <a:effectLst>
          <a:glow rad="228600">
            <a:srgbClr val="4F81BD">
              <a:satMod val="175000"/>
              <a:alpha val="40000"/>
            </a:srgbClr>
          </a:glow>
        </a:effectLst>
      </c:spPr>
    </c:plotArea>
    <c:legend>
      <c:legendPos val="r"/>
      <c:layout>
        <c:manualLayout>
          <c:xMode val="edge"/>
          <c:yMode val="edge"/>
          <c:x val="0.6464826115485568"/>
          <c:y val="1.1832437832313336E-2"/>
          <c:w val="0.31559171488068288"/>
          <c:h val="0.98816756216768631"/>
        </c:manualLayout>
      </c:layout>
      <c:txPr>
        <a:bodyPr/>
        <a:lstStyle/>
        <a:p>
          <a:pPr>
            <a:defRPr sz="1600" b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rgbClr val="9BBB59">
        <a:lumMod val="60000"/>
        <a:lumOff val="40000"/>
      </a:srgbClr>
    </a:solidFill>
    <a:ln>
      <a:noFill/>
    </a:ln>
    <a:effectLst>
      <a:glow rad="101600">
        <a:srgbClr val="5ECCF3">
          <a:satMod val="175000"/>
          <a:alpha val="40000"/>
        </a:srgbClr>
      </a:glow>
    </a:effectLst>
    <a:scene3d>
      <a:camera prst="orthographicFront"/>
      <a:lightRig rig="threePt" dir="t"/>
    </a:scene3d>
    <a:sp3d prstMaterial="metal"/>
  </c:spPr>
  <c:externalData r:id="rId2"/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floor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старше 18 лет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социальная</c:v>
                </c:pt>
                <c:pt idx="1">
                  <c:v>социально-педагогическая </c:v>
                </c:pt>
                <c:pt idx="2">
                  <c:v>социально-психологическая </c:v>
                </c:pt>
                <c:pt idx="3">
                  <c:v>профориентационная</c:v>
                </c:pt>
                <c:pt idx="4">
                  <c:v>медицинская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306</c:v>
                </c:pt>
                <c:pt idx="1">
                  <c:v>28</c:v>
                </c:pt>
                <c:pt idx="2">
                  <c:v>238</c:v>
                </c:pt>
                <c:pt idx="3">
                  <c:v>136</c:v>
                </c:pt>
                <c:pt idx="4">
                  <c:v>141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18 лет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социальная</c:v>
                </c:pt>
                <c:pt idx="1">
                  <c:v>социально-педагогическая </c:v>
                </c:pt>
                <c:pt idx="2">
                  <c:v>социально-психологическая </c:v>
                </c:pt>
                <c:pt idx="3">
                  <c:v>профориентационная</c:v>
                </c:pt>
                <c:pt idx="4">
                  <c:v>медицинская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115</c:v>
                </c:pt>
                <c:pt idx="1">
                  <c:v>2774</c:v>
                </c:pt>
                <c:pt idx="2">
                  <c:v>835</c:v>
                </c:pt>
                <c:pt idx="3">
                  <c:v>284</c:v>
                </c:pt>
                <c:pt idx="4">
                  <c:v>5111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ДОЖ</c:v>
                </c:pt>
              </c:strCache>
            </c:strRef>
          </c:tx>
          <c:dLbls>
            <c:dLbl>
              <c:idx val="1"/>
              <c:layout>
                <c:manualLayout>
                  <c:x val="2.2755477832558654E-2"/>
                  <c:y val="-2.09302325581395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955302955815622E-2"/>
                  <c:y val="6.976744186046500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социальная</c:v>
                </c:pt>
                <c:pt idx="1">
                  <c:v>социально-педагогическая </c:v>
                </c:pt>
                <c:pt idx="2">
                  <c:v>социально-психологическая </c:v>
                </c:pt>
                <c:pt idx="3">
                  <c:v>профориентационная</c:v>
                </c:pt>
                <c:pt idx="4">
                  <c:v>медицинская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2243</c:v>
                </c:pt>
                <c:pt idx="1">
                  <c:v>1804</c:v>
                </c:pt>
                <c:pt idx="2">
                  <c:v>414</c:v>
                </c:pt>
                <c:pt idx="3">
                  <c:v>72</c:v>
                </c:pt>
                <c:pt idx="4">
                  <c:v>1534</c:v>
                </c:pt>
              </c:numCache>
            </c:numRef>
          </c:val>
        </c:ser>
        <c:dLbls>
          <c:showVal val="1"/>
        </c:dLbls>
        <c:gapWidth val="75"/>
        <c:shape val="cylinder"/>
        <c:axId val="189144448"/>
        <c:axId val="189322368"/>
        <c:axId val="187336000"/>
      </c:bar3DChart>
      <c:catAx>
        <c:axId val="1891444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322368"/>
        <c:crosses val="autoZero"/>
        <c:auto val="1"/>
        <c:lblAlgn val="ctr"/>
        <c:lblOffset val="100"/>
      </c:catAx>
      <c:valAx>
        <c:axId val="18932236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9144448"/>
        <c:crosses val="autoZero"/>
        <c:crossBetween val="between"/>
      </c:valAx>
      <c:serAx>
        <c:axId val="187336000"/>
        <c:scaling>
          <c:orientation val="minMax"/>
        </c:scaling>
        <c:delete val="1"/>
        <c:axPos val="b"/>
        <c:tickLblPos val="nextTo"/>
        <c:crossAx val="189322368"/>
        <c:crosses val="autoZero"/>
      </c:serAx>
    </c:plotArea>
    <c:legend>
      <c:legendPos val="b"/>
      <c:layout>
        <c:manualLayout>
          <c:xMode val="edge"/>
          <c:yMode val="edge"/>
          <c:x val="0.21672778468480194"/>
          <c:y val="0.85638326313861934"/>
          <c:w val="0.46698921511295277"/>
          <c:h val="6.4546969419520234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perspective val="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абсорбирующее белье</c:v>
                </c:pt>
              </c:strCache>
            </c:strRef>
          </c:tx>
          <c:dLbls>
            <c:dLbl>
              <c:idx val="0"/>
              <c:layout>
                <c:manualLayout>
                  <c:x val="-0.11604929246676986"/>
                  <c:y val="8.681499041958987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720</a:t>
                    </a:r>
                    <a:r>
                      <a:rPr lang="ru-RU" smtClean="0"/>
                      <a:t> чел. 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Нагатинский Затон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технические средства реабилитации</c:v>
                </c:pt>
              </c:strCache>
            </c:strRef>
          </c:tx>
          <c:dLbls>
            <c:dLbl>
              <c:idx val="0"/>
              <c:layout>
                <c:manualLayout>
                  <c:x val="4.183004813749238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470</a:t>
                    </a:r>
                    <a:r>
                      <a:rPr lang="ru-RU" smtClean="0"/>
                      <a:t> чел. 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Нагатинский Затон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компенсация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314</a:t>
                    </a:r>
                    <a:r>
                      <a:rPr lang="ru-RU" smtClean="0"/>
                      <a:t> чел.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Нагатинский Затон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314</c:v>
                </c:pt>
              </c:numCache>
            </c:numRef>
          </c:val>
        </c:ser>
        <c:dLbls>
          <c:showVal val="1"/>
        </c:dLbls>
        <c:shape val="cylinder"/>
        <c:axId val="189990016"/>
        <c:axId val="189991552"/>
        <c:axId val="0"/>
      </c:bar3DChart>
      <c:catAx>
        <c:axId val="189990016"/>
        <c:scaling>
          <c:orientation val="minMax"/>
        </c:scaling>
        <c:delete val="1"/>
        <c:axPos val="l"/>
        <c:numFmt formatCode="General" sourceLinked="0"/>
        <c:majorTickMark val="none"/>
        <c:tickLblPos val="nextTo"/>
        <c:crossAx val="189991552"/>
        <c:crosses val="autoZero"/>
        <c:auto val="1"/>
        <c:lblAlgn val="ctr"/>
        <c:lblOffset val="100"/>
      </c:catAx>
      <c:valAx>
        <c:axId val="18999155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8999001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perspective val="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абсорбирующее белье</c:v>
                </c:pt>
              </c:strCache>
            </c:strRef>
          </c:tx>
          <c:dLbls>
            <c:dLbl>
              <c:idx val="0"/>
              <c:layout>
                <c:manualLayout>
                  <c:x val="-0.18024677340583392"/>
                  <c:y val="6.837558980676090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754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Нагатинский Затон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технические средства реабилитации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397</a:t>
                    </a:r>
                    <a:r>
                      <a:rPr lang="ru-RU" smtClean="0"/>
                      <a:t> чел.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Нагатинский Затон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компенсация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225</a:t>
                    </a:r>
                    <a:r>
                      <a:rPr lang="ru-RU" smtClean="0"/>
                      <a:t> чел.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Нагатинский Затон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225</c:v>
                </c:pt>
              </c:numCache>
            </c:numRef>
          </c:val>
        </c:ser>
        <c:dLbls>
          <c:showVal val="1"/>
        </c:dLbls>
        <c:shape val="cylinder"/>
        <c:axId val="190366848"/>
        <c:axId val="190368384"/>
        <c:axId val="0"/>
      </c:bar3DChart>
      <c:catAx>
        <c:axId val="190366848"/>
        <c:scaling>
          <c:orientation val="minMax"/>
        </c:scaling>
        <c:delete val="1"/>
        <c:axPos val="l"/>
        <c:majorTickMark val="none"/>
        <c:tickLblPos val="nextTo"/>
        <c:crossAx val="190368384"/>
        <c:crosses val="autoZero"/>
        <c:auto val="1"/>
        <c:lblAlgn val="ctr"/>
        <c:lblOffset val="100"/>
      </c:catAx>
      <c:valAx>
        <c:axId val="19036838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90366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003300"/>
                </a:solidFill>
              </a:defRPr>
            </a:pP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endParaRPr lang="ru-RU" dirty="0">
              <a:solidFill>
                <a:srgbClr val="003300"/>
              </a:solidFill>
            </a:endParaRPr>
          </a:p>
        </c:rich>
      </c:tx>
      <c:layout>
        <c:manualLayout>
          <c:xMode val="edge"/>
          <c:yMode val="edge"/>
          <c:x val="0.54814285714285715"/>
          <c:y val="1.406874854604467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имеют высшее образование, 228 чел.</c:v>
                </c:pt>
                <c:pt idx="1">
                  <c:v>прошли обучение в ИПК, 426чел.</c:v>
                </c:pt>
                <c:pt idx="2">
                  <c:v>планируется обучение, 73чел.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228</c:v>
                </c:pt>
                <c:pt idx="1">
                  <c:v>426</c:v>
                </c:pt>
                <c:pt idx="2">
                  <c:v>73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t"/>
      <c:layout/>
      <c:txPr>
        <a:bodyPr/>
        <a:lstStyle/>
        <a:p>
          <a:pPr>
            <a:defRPr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985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985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Возрастной состав коллектива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6178010471204446E-3"/>
                  <c:y val="-0.10881733125923497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126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366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8.7053865007388098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101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178010471204433E-3"/>
                  <c:y val="-8.7053865007388098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latin typeface="Times New Roman" pitchFamily="18" charset="0"/>
                        <a:cs typeface="Times New Roman" pitchFamily="18" charset="0"/>
                      </a:rPr>
                      <a:t>65</a:t>
                    </a:r>
                    <a:endParaRPr lang="en-US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35 лет</c:v>
                </c:pt>
                <c:pt idx="1">
                  <c:v>35-55 лет</c:v>
                </c:pt>
                <c:pt idx="2">
                  <c:v>55-60 лет</c:v>
                </c:pt>
                <c:pt idx="3">
                  <c:v>от 60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</c:v>
                </c:pt>
                <c:pt idx="1">
                  <c:v>366</c:v>
                </c:pt>
                <c:pt idx="2">
                  <c:v>101</c:v>
                </c:pt>
                <c:pt idx="3">
                  <c:v>65</c:v>
                </c:pt>
              </c:numCache>
            </c:numRef>
          </c:val>
        </c:ser>
        <c:gapWidth val="75"/>
        <c:overlap val="40"/>
        <c:axId val="77336576"/>
        <c:axId val="77338112"/>
      </c:barChart>
      <c:catAx>
        <c:axId val="773365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981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38112"/>
        <c:crosses val="autoZero"/>
        <c:auto val="1"/>
        <c:lblAlgn val="ctr"/>
        <c:lblOffset val="100"/>
      </c:catAx>
      <c:valAx>
        <c:axId val="773381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3657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781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Pt>
            <c:idx val="2"/>
            <c:spPr>
              <a:solidFill>
                <a:srgbClr val="CC66FF"/>
              </a:solidFill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33CC33"/>
              </a:solidFill>
            </c:spPr>
          </c:dPt>
          <c:dPt>
            <c:idx val="7"/>
            <c:spPr>
              <a:solidFill>
                <a:srgbClr val="00CC66"/>
              </a:solidFill>
            </c:spPr>
          </c:dPt>
          <c:dPt>
            <c:idx val="8"/>
            <c:spPr>
              <a:solidFill>
                <a:srgbClr val="FFFF99"/>
              </a:solidFill>
            </c:spPr>
          </c:dPt>
          <c:dPt>
            <c:idx val="9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8"/>
              <c:layout>
                <c:manualLayout>
                  <c:x val="3.7989114348525296E-2"/>
                  <c:y val="3.9222979458629445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мытье окон</c:v>
                </c:pt>
                <c:pt idx="1">
                  <c:v>сопровождение на прогулку</c:v>
                </c:pt>
                <c:pt idx="2">
                  <c:v>чтение</c:v>
                </c:pt>
                <c:pt idx="3">
                  <c:v>помощь в домашнем хозяйстве</c:v>
                </c:pt>
                <c:pt idx="4">
                  <c:v>уборка полов</c:v>
                </c:pt>
                <c:pt idx="5">
                  <c:v>приготовление пищи</c:v>
                </c:pt>
                <c:pt idx="6">
                  <c:v>уборка ковров</c:v>
                </c:pt>
                <c:pt idx="7">
                  <c:v>чистка раковин</c:v>
                </c:pt>
                <c:pt idx="8">
                  <c:v>чистка плиты</c:v>
                </c:pt>
                <c:pt idx="9">
                  <c:v>ремонт одежды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472</c:v>
                </c:pt>
                <c:pt idx="1">
                  <c:v>360</c:v>
                </c:pt>
                <c:pt idx="2">
                  <c:v>330</c:v>
                </c:pt>
                <c:pt idx="3">
                  <c:v>282</c:v>
                </c:pt>
                <c:pt idx="4">
                  <c:v>285</c:v>
                </c:pt>
                <c:pt idx="5">
                  <c:v>240</c:v>
                </c:pt>
                <c:pt idx="6">
                  <c:v>184</c:v>
                </c:pt>
                <c:pt idx="7">
                  <c:v>160</c:v>
                </c:pt>
                <c:pt idx="8">
                  <c:v>130</c:v>
                </c:pt>
                <c:pt idx="9">
                  <c:v>118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5000000000000011E-2"/>
          <c:y val="0.12301963374877069"/>
          <c:w val="0.84444444444444622"/>
          <c:h val="0.79178552686364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softEdge">
              <a:bevelT prst="angle"/>
            </a:sp3d>
          </c:spPr>
          <c:explosion val="25"/>
          <c:dPt>
            <c:idx val="1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 prst="angle"/>
              </a:sp3d>
            </c:spPr>
          </c:dPt>
          <c:dLbls>
            <c:dLbl>
              <c:idx val="0"/>
              <c:layout>
                <c:manualLayout>
                  <c:x val="4.3584536307961497E-2"/>
                  <c:y val="-0.3463005861949675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На заработную плату </a:t>
                    </a:r>
                    <a:r>
                      <a:rPr lang="ru-RU" b="1" dirty="0"/>
                      <a:t>сотрудникам</a:t>
                    </a:r>
                    <a:r>
                      <a:rPr lang="ru-RU" b="1" dirty="0" smtClean="0"/>
                      <a:t>;</a:t>
                    </a:r>
                  </a:p>
                  <a:p>
                    <a:r>
                      <a:rPr lang="ru-RU" b="1" dirty="0" smtClean="0"/>
                      <a:t> 5 849 312,0 руб.</a:t>
                    </a:r>
                    <a:endParaRPr lang="ru-RU" b="1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8469269466316706E-2"/>
                  <c:y val="0.2455043593820095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На развитие </a:t>
                    </a:r>
                    <a:r>
                      <a:rPr lang="ru-RU" b="1" dirty="0"/>
                      <a:t>Центра</a:t>
                    </a:r>
                    <a:r>
                      <a:rPr lang="ru-RU" b="1" dirty="0" smtClean="0"/>
                      <a:t>;</a:t>
                    </a:r>
                  </a:p>
                  <a:p>
                    <a:r>
                      <a:rPr lang="ru-RU" b="1" dirty="0" smtClean="0"/>
                      <a:t> 2 399 705,0 руб.</a:t>
                    </a:r>
                    <a:endParaRPr lang="ru-RU" b="1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заработная плата сотрудникам</c:v>
                </c:pt>
                <c:pt idx="1">
                  <c:v>развитие Центра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5849312</c:v>
                </c:pt>
                <c:pt idx="1">
                  <c:v>2399704.9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spPr>
    <a:gradFill>
      <a:gsLst>
        <a:gs pos="0">
          <a:srgbClr val="9BBB59">
            <a:lumMod val="20000"/>
            <a:lumOff val="80000"/>
            <a:alpha val="25000"/>
          </a:srgbClr>
        </a:gs>
        <a:gs pos="50000">
          <a:srgbClr val="9BBB59">
            <a:lumMod val="60000"/>
            <a:lumOff val="40000"/>
          </a:srgbClr>
        </a:gs>
        <a:gs pos="100000">
          <a:srgbClr val="9BBB59">
            <a:lumMod val="20000"/>
            <a:lumOff val="80000"/>
            <a:alpha val="25000"/>
          </a:srgbClr>
        </a:gs>
      </a:gsLst>
      <a:lin ang="16200000" scaled="1"/>
    </a:gra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owder">
              <a:bevelT/>
            </a:sp3d>
          </c:spPr>
          <c:explosion val="25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powder">
                <a:bevelT/>
              </a:sp3d>
            </c:spPr>
          </c:dPt>
          <c:dPt>
            <c:idx val="1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powder">
                <a:bevelT/>
              </a:sp3d>
            </c:spPr>
          </c:dPt>
          <c:dPt>
            <c:idx val="2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 prstMaterial="powder"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powder">
                <a:bevelT/>
              </a:sp3d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owder">
                <a:bevelT/>
              </a:sp3d>
            </c:spPr>
          </c:dPt>
          <c:dPt>
            <c:idx val="5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powder">
                <a:bevelT/>
              </a:sp3d>
            </c:spPr>
          </c:dPt>
          <c:dPt>
            <c:idx val="6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 prstMaterial="powder">
                <a:bevelT/>
              </a:sp3d>
            </c:spPr>
          </c:dPt>
          <c:dLbls>
            <c:dLbl>
              <c:idx val="0"/>
              <c:layout>
                <c:manualLayout>
                  <c:x val="-0.22107344435927809"/>
                  <c:y val="-8.73084140640116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ГБУ ТЦСО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«Коломенское» 1419 м.кв.</a:t>
                    </a:r>
                    <a:endParaRPr lang="ru-RU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7.864575808122388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филиал </a:t>
                    </a:r>
                    <a:r>
                      <a:rPr lang="ru-RU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Даниловский</a:t>
                    </a:r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Кожуховский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пр-д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; 412,2 м.кв.</a:t>
                    </a:r>
                    <a:endParaRPr lang="ru-RU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3474252665319489"/>
                  <c:y val="8.89224234584103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филиал </a:t>
                    </a:r>
                    <a:r>
                      <a:rPr lang="ru-RU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Даниловский</a:t>
                    </a:r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Даниловская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b="1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наб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.; 908,7м.кв.</a:t>
                    </a:r>
                    <a:endParaRPr lang="ru-RU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2223306157526923E-2"/>
                  <c:y val="-3.288436252757018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филиал Нагатино-Садовники;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803,9 м.кв.</a:t>
                    </a:r>
                    <a:endParaRPr lang="ru-RU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3746312684365781E-3"/>
                  <c:y val="8.249832082605519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филиал Донской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Севастопольский </a:t>
                    </a:r>
                    <a:r>
                      <a:rPr lang="ru-RU" b="1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пр-т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; 954,7 м.кв.</a:t>
                    </a:r>
                    <a:endParaRPr lang="ru-RU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613569321533977"/>
                  <c:y val="1.62377976142697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филиал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Донской </a:t>
                    </a:r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ул. Шаболовка;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704,5 м. кв.</a:t>
                    </a:r>
                    <a:endParaRPr lang="ru-RU" b="1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1794764592480094E-2"/>
                  <c:y val="8.6013754121981485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филиал </a:t>
                    </a:r>
                    <a:r>
                      <a:rPr lang="ru-RU" b="1" dirty="0" err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Нагатино</a:t>
                    </a:r>
                    <a:r>
                      <a:rPr lang="ru-RU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; </a:t>
                    </a:r>
                    <a:r>
                      <a:rPr lang="ru-RU" b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579,9 м. кв.</a:t>
                    </a:r>
                    <a:endParaRPr lang="ru-RU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ГБУ ТЦСО "Коломенское"</c:v>
                </c:pt>
                <c:pt idx="1">
                  <c:v>филиал Даниловский на Кожуховском проезде</c:v>
                </c:pt>
                <c:pt idx="2">
                  <c:v>филиал Даниловский на Даниловской набережной</c:v>
                </c:pt>
                <c:pt idx="3">
                  <c:v>филиал Нагатино-Садовники</c:v>
                </c:pt>
                <c:pt idx="4">
                  <c:v>филиал Донской на Севастопольском пр-те</c:v>
                </c:pt>
                <c:pt idx="5">
                  <c:v>филиал Донской на ул. Шаболовка</c:v>
                </c:pt>
                <c:pt idx="6">
                  <c:v>филиал Нагатино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1491</c:v>
                </c:pt>
                <c:pt idx="1">
                  <c:v>412.2</c:v>
                </c:pt>
                <c:pt idx="2">
                  <c:v>908.7</c:v>
                </c:pt>
                <c:pt idx="3">
                  <c:v>803.9</c:v>
                </c:pt>
                <c:pt idx="4">
                  <c:v>954.7</c:v>
                </c:pt>
                <c:pt idx="5">
                  <c:v>704.5</c:v>
                </c:pt>
                <c:pt idx="6">
                  <c:v>579.9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7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741826679559748"/>
          <c:y val="3.6027077089573603E-2"/>
          <c:w val="0.88258173320440203"/>
          <c:h val="0.553546734531081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0"/>
              <c:layout>
                <c:manualLayout>
                  <c:x val="-1.4619883040935741E-3"/>
                  <c:y val="-1.96078431372549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859649122807015E-3"/>
                  <c:y val="-3.1372549019607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605618560085925E-17"/>
                  <c:y val="-3.92156862745098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859649122807015E-3"/>
                  <c:y val="-3.92156862745098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239766081872848E-3"/>
                  <c:y val="-5.09803921568627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ТЦСО «Коломенское»</c:v>
                </c:pt>
                <c:pt idx="1">
                  <c:v>филиал Нагатино-Садовники</c:v>
                </c:pt>
                <c:pt idx="2">
                  <c:v>филиал Даниловский</c:v>
                </c:pt>
                <c:pt idx="3">
                  <c:v>филиал Донской</c:v>
                </c:pt>
                <c:pt idx="4">
                  <c:v>филиал Нагатино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39508.080000000002</c:v>
                </c:pt>
                <c:pt idx="1">
                  <c:v>114396.78</c:v>
                </c:pt>
                <c:pt idx="2">
                  <c:v>64735.21</c:v>
                </c:pt>
                <c:pt idx="3">
                  <c:v>73758.2</c:v>
                </c:pt>
                <c:pt idx="4">
                  <c:v>52732.719999999994</c:v>
                </c:pt>
              </c:numCache>
            </c:numRef>
          </c:val>
        </c:ser>
        <c:dLbls>
          <c:showVal val="1"/>
        </c:dLbls>
        <c:gapWidth val="75"/>
        <c:shape val="cylinder"/>
        <c:axId val="158304128"/>
        <c:axId val="158305664"/>
        <c:axId val="0"/>
      </c:bar3DChart>
      <c:catAx>
        <c:axId val="1583041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305664"/>
        <c:crosses val="autoZero"/>
        <c:auto val="1"/>
        <c:lblAlgn val="ctr"/>
        <c:lblOffset val="100"/>
      </c:catAx>
      <c:valAx>
        <c:axId val="15830566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304128"/>
        <c:crosses val="autoZero"/>
        <c:crossBetween val="between"/>
      </c:valAx>
      <c:spPr>
        <a:gradFill flip="none" rotWithShape="1">
          <a:gsLst>
            <a:gs pos="0">
              <a:srgbClr val="9BBB59">
                <a:lumMod val="75000"/>
              </a:srgbClr>
            </a:gs>
            <a:gs pos="50000">
              <a:srgbClr val="9BBB59">
                <a:lumMod val="60000"/>
                <a:lumOff val="40000"/>
              </a:srgbClr>
            </a:gs>
            <a:gs pos="100000">
              <a:schemeClr val="accent3">
                <a:lumMod val="40000"/>
                <a:lumOff val="60000"/>
              </a:schemeClr>
            </a:gs>
          </a:gsLst>
          <a:lin ang="18900000" scaled="1"/>
          <a:tileRect/>
        </a:gradFill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имущества между филиалами  ГБУ ТЦСО «Коломенское» 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8.783464230429576E-2"/>
          <c:y val="2.798782933447734E-2"/>
        </c:manualLayout>
      </c:layout>
    </c:title>
    <c:plotArea>
      <c:layout>
        <c:manualLayout>
          <c:layoutTarget val="inner"/>
          <c:xMode val="edge"/>
          <c:yMode val="edge"/>
          <c:x val="0"/>
          <c:y val="0.29123485094460788"/>
          <c:w val="0.65044231189280055"/>
          <c:h val="0.503126593139235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/>
            </a:scene3d>
            <a:sp3d prstMaterial="softEdge">
              <a:bevelT prst="angle"/>
              <a:bevelB w="165100" prst="coolSlant"/>
            </a:sp3d>
          </c:spPr>
          <c:explosion val="25"/>
          <c:dPt>
            <c:idx val="4"/>
            <c:spPr>
              <a:ln>
                <a:noFill/>
              </a:ln>
              <a:scene3d>
                <a:camera prst="orthographicFront"/>
                <a:lightRig rig="flat" dir="t"/>
              </a:scene3d>
              <a:sp3d prstMaterial="softEdge">
                <a:bevelT prst="angle"/>
                <a:bevelB w="165100" prst="coolSlant"/>
              </a:sp3d>
            </c:spPr>
          </c:dPt>
          <c:cat>
            <c:strRef>
              <c:f>Лист1!$A$2:$A$6</c:f>
              <c:strCache>
                <c:ptCount val="5"/>
                <c:pt idx="0">
                  <c:v>Даниловский</c:v>
                </c:pt>
                <c:pt idx="1">
                  <c:v>Донской</c:v>
                </c:pt>
                <c:pt idx="2">
                  <c:v>Нагатино-садовники</c:v>
                </c:pt>
                <c:pt idx="3">
                  <c:v>Нагатино</c:v>
                </c:pt>
                <c:pt idx="4">
                  <c:v>Нагатинский затон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953343.1</c:v>
                </c:pt>
                <c:pt idx="1">
                  <c:v>512845.8</c:v>
                </c:pt>
                <c:pt idx="2">
                  <c:v>391238.12</c:v>
                </c:pt>
                <c:pt idx="3">
                  <c:v>369685.28</c:v>
                </c:pt>
                <c:pt idx="4">
                  <c:v>5311477.09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075305418739682"/>
          <c:y val="0.21964795934354872"/>
          <c:w val="0.32965035777917762"/>
          <c:h val="0.7568133455257107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rgbClr val="4F81BD">
        <a:lumMod val="60000"/>
        <a:lumOff val="40000"/>
        <a:alpha val="0"/>
      </a:srgb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3B3B0-207F-4D57-8968-DA25DFBD8CF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85295B-412D-4B91-90EC-EFFA28A25493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46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9</a:t>
          </a:r>
        </a:p>
        <a:p>
          <a:r>
            <a:rPr lang="ru-RU" sz="3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ТДП</a:t>
          </a:r>
          <a:endParaRPr lang="ru-RU" sz="3600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B072FF-42F7-412E-9514-800049E64AC9}" type="parTrans" cxnId="{893C9F8B-D207-4304-99CB-5DABA7EE0E07}">
      <dgm:prSet/>
      <dgm:spPr/>
      <dgm:t>
        <a:bodyPr/>
        <a:lstStyle/>
        <a:p>
          <a:endParaRPr lang="ru-RU"/>
        </a:p>
      </dgm:t>
    </dgm:pt>
    <dgm:pt modelId="{89C0CC0A-A341-4A8D-9F33-B7826D6134A6}" type="sibTrans" cxnId="{893C9F8B-D207-4304-99CB-5DABA7EE0E07}">
      <dgm:prSet/>
      <dgm:spPr/>
      <dgm:t>
        <a:bodyPr/>
        <a:lstStyle/>
        <a:p>
          <a:endParaRPr lang="ru-RU"/>
        </a:p>
      </dgm:t>
    </dgm:pt>
    <dgm:pt modelId="{57FCBA69-8BB4-4AD4-95CB-80B4F7E406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</a:gradFill>
        <a:ln>
          <a:noFill/>
        </a:ln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</a:p>
        <a:p>
          <a:r>
            <a:rPr lang="ru-RU" sz="2400" b="1" dirty="0" err="1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холодиль</a:t>
          </a:r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-ник</a:t>
          </a:r>
          <a:endParaRPr lang="ru-RU" sz="24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F226A87-5FF2-4F99-98AE-4D898FF1C46D}" type="parTrans" cxnId="{C62DE270-5191-4BFE-96F5-C9B91F1D9033}">
      <dgm:prSet/>
      <dgm:spPr>
        <a:ln>
          <a:solidFill>
            <a:schemeClr val="accent4">
              <a:satMod val="120000"/>
            </a:schemeClr>
          </a:solidFill>
        </a:ln>
      </dgm:spPr>
      <dgm:t>
        <a:bodyPr/>
        <a:lstStyle/>
        <a:p>
          <a:endParaRPr lang="ru-RU"/>
        </a:p>
      </dgm:t>
    </dgm:pt>
    <dgm:pt modelId="{7383D3A1-F2C7-4ED4-8796-58C1041A0282}" type="sibTrans" cxnId="{C62DE270-5191-4BFE-96F5-C9B91F1D9033}">
      <dgm:prSet/>
      <dgm:spPr/>
      <dgm:t>
        <a:bodyPr/>
        <a:lstStyle/>
        <a:p>
          <a:endParaRPr lang="ru-RU"/>
        </a:p>
      </dgm:t>
    </dgm:pt>
    <dgm:pt modelId="{1D3C227F-7696-4FB4-8F0A-0851BBB47306}">
      <dgm:prSet phldrT="[Текст]" phldr="1"/>
      <dgm:spPr/>
      <dgm:t>
        <a:bodyPr/>
        <a:lstStyle/>
        <a:p>
          <a:endParaRPr lang="ru-RU" dirty="0"/>
        </a:p>
      </dgm:t>
    </dgm:pt>
    <dgm:pt modelId="{2489E3D9-A2BD-4093-B955-558BAC9A397F}" type="parTrans" cxnId="{5815198F-F42C-42AD-9236-F90B85125B82}">
      <dgm:prSet/>
      <dgm:spPr/>
      <dgm:t>
        <a:bodyPr/>
        <a:lstStyle/>
        <a:p>
          <a:endParaRPr lang="ru-RU"/>
        </a:p>
      </dgm:t>
    </dgm:pt>
    <dgm:pt modelId="{43AC42E1-961D-44F6-A2D1-4F9F05114486}" type="sibTrans" cxnId="{5815198F-F42C-42AD-9236-F90B85125B82}">
      <dgm:prSet/>
      <dgm:spPr/>
      <dgm:t>
        <a:bodyPr/>
        <a:lstStyle/>
        <a:p>
          <a:endParaRPr lang="ru-RU"/>
        </a:p>
      </dgm:t>
    </dgm:pt>
    <dgm:pt modelId="{2B5BCB58-162E-4669-ABFF-00E4EA1AD371}">
      <dgm:prSet phldrT="[Текст]" phldr="1"/>
      <dgm:spPr/>
      <dgm:t>
        <a:bodyPr/>
        <a:lstStyle/>
        <a:p>
          <a:endParaRPr lang="ru-RU" dirty="0"/>
        </a:p>
      </dgm:t>
    </dgm:pt>
    <dgm:pt modelId="{56B8BAEE-818A-47FB-9095-A159E90C6F09}" type="parTrans" cxnId="{A2FCFC13-F338-4F52-BC41-506BE4E45D4C}">
      <dgm:prSet/>
      <dgm:spPr/>
      <dgm:t>
        <a:bodyPr/>
        <a:lstStyle/>
        <a:p>
          <a:endParaRPr lang="ru-RU"/>
        </a:p>
      </dgm:t>
    </dgm:pt>
    <dgm:pt modelId="{243EE11D-F161-4882-9194-C0237EB1EB65}" type="sibTrans" cxnId="{A2FCFC13-F338-4F52-BC41-506BE4E45D4C}">
      <dgm:prSet/>
      <dgm:spPr/>
      <dgm:t>
        <a:bodyPr/>
        <a:lstStyle/>
        <a:p>
          <a:endParaRPr lang="ru-RU"/>
        </a:p>
      </dgm:t>
    </dgm:pt>
    <dgm:pt modelId="{4FCB8DCE-5E4E-44D4-AC50-7DEA91A7F37F}">
      <dgm:prSet phldrT="[Текст]" phldr="1"/>
      <dgm:spPr/>
      <dgm:t>
        <a:bodyPr/>
        <a:lstStyle/>
        <a:p>
          <a:endParaRPr lang="ru-RU" dirty="0"/>
        </a:p>
      </dgm:t>
    </dgm:pt>
    <dgm:pt modelId="{92AE4B6F-56BA-40E5-A19C-1B1B4C651C77}" type="parTrans" cxnId="{5C89BFC3-125C-4B1F-9759-7A22410FAE47}">
      <dgm:prSet/>
      <dgm:spPr/>
      <dgm:t>
        <a:bodyPr/>
        <a:lstStyle/>
        <a:p>
          <a:endParaRPr lang="ru-RU"/>
        </a:p>
      </dgm:t>
    </dgm:pt>
    <dgm:pt modelId="{2E944DD3-0236-4874-BF45-2EF168A5559B}" type="sibTrans" cxnId="{5C89BFC3-125C-4B1F-9759-7A22410FAE47}">
      <dgm:prSet/>
      <dgm:spPr/>
      <dgm:t>
        <a:bodyPr/>
        <a:lstStyle/>
        <a:p>
          <a:endParaRPr lang="ru-RU"/>
        </a:p>
      </dgm:t>
    </dgm:pt>
    <dgm:pt modelId="{CE62075F-E71F-4A7B-82A1-EC888CAD36EF}">
      <dgm:prSet phldrT="[Текст]" phldr="1"/>
      <dgm:spPr/>
      <dgm:t>
        <a:bodyPr/>
        <a:lstStyle/>
        <a:p>
          <a:endParaRPr lang="ru-RU" dirty="0"/>
        </a:p>
      </dgm:t>
    </dgm:pt>
    <dgm:pt modelId="{49F9FEB5-031B-4CD1-96E2-E9F49E5A0A23}" type="parTrans" cxnId="{2D41628B-4F28-4C8B-B39E-7C8EC3B235AF}">
      <dgm:prSet/>
      <dgm:spPr/>
      <dgm:t>
        <a:bodyPr/>
        <a:lstStyle/>
        <a:p>
          <a:endParaRPr lang="ru-RU"/>
        </a:p>
      </dgm:t>
    </dgm:pt>
    <dgm:pt modelId="{F4081A20-DBFC-4544-83C4-577FB3FFE4EC}" type="sibTrans" cxnId="{2D41628B-4F28-4C8B-B39E-7C8EC3B235AF}">
      <dgm:prSet/>
      <dgm:spPr/>
      <dgm:t>
        <a:bodyPr/>
        <a:lstStyle/>
        <a:p>
          <a:endParaRPr lang="ru-RU"/>
        </a:p>
      </dgm:t>
    </dgm:pt>
    <dgm:pt modelId="{2756A656-0A6E-4A18-8968-34E3FC109DD1}">
      <dgm:prSet phldrT="[Текст]" phldr="1"/>
      <dgm:spPr/>
      <dgm:t>
        <a:bodyPr/>
        <a:lstStyle/>
        <a:p>
          <a:endParaRPr lang="ru-RU" dirty="0"/>
        </a:p>
      </dgm:t>
    </dgm:pt>
    <dgm:pt modelId="{73244A98-DE11-47DF-AD23-80BD82AEB584}" type="parTrans" cxnId="{566CD36B-6E69-4A68-857E-B777CAE42B22}">
      <dgm:prSet/>
      <dgm:spPr/>
      <dgm:t>
        <a:bodyPr/>
        <a:lstStyle/>
        <a:p>
          <a:endParaRPr lang="ru-RU"/>
        </a:p>
      </dgm:t>
    </dgm:pt>
    <dgm:pt modelId="{B6FB29F7-2FE7-4D73-AACA-1EF5A14B3285}" type="sibTrans" cxnId="{566CD36B-6E69-4A68-857E-B777CAE42B22}">
      <dgm:prSet/>
      <dgm:spPr/>
      <dgm:t>
        <a:bodyPr/>
        <a:lstStyle/>
        <a:p>
          <a:endParaRPr lang="ru-RU"/>
        </a:p>
      </dgm:t>
    </dgm:pt>
    <dgm:pt modelId="{21B908C6-9139-4604-BA05-1D3D44ECFC27}">
      <dgm:prSet phldrT="[Текст]" phldr="1"/>
      <dgm:spPr/>
      <dgm:t>
        <a:bodyPr/>
        <a:lstStyle/>
        <a:p>
          <a:endParaRPr lang="ru-RU" dirty="0"/>
        </a:p>
      </dgm:t>
    </dgm:pt>
    <dgm:pt modelId="{9828D1F4-F780-4EE9-89FB-A8D9D5093154}" type="parTrans" cxnId="{94FE39AC-32E4-4527-AB1B-69ABC0976662}">
      <dgm:prSet/>
      <dgm:spPr/>
      <dgm:t>
        <a:bodyPr/>
        <a:lstStyle/>
        <a:p>
          <a:endParaRPr lang="ru-RU"/>
        </a:p>
      </dgm:t>
    </dgm:pt>
    <dgm:pt modelId="{24B415AE-D55D-4C69-8EB5-4CA71C6364FA}" type="sibTrans" cxnId="{94FE39AC-32E4-4527-AB1B-69ABC0976662}">
      <dgm:prSet/>
      <dgm:spPr/>
      <dgm:t>
        <a:bodyPr/>
        <a:lstStyle/>
        <a:p>
          <a:endParaRPr lang="ru-RU"/>
        </a:p>
      </dgm:t>
    </dgm:pt>
    <dgm:pt modelId="{1BD1CDE0-0842-469D-933E-4884619F29AA}">
      <dgm:prSet/>
      <dgm:spPr/>
      <dgm:t>
        <a:bodyPr/>
        <a:lstStyle/>
        <a:p>
          <a:endParaRPr lang="ru-RU" dirty="0"/>
        </a:p>
      </dgm:t>
    </dgm:pt>
    <dgm:pt modelId="{99CB167A-8428-43BF-AF2D-899803C9CD03}" type="parTrans" cxnId="{6EE0B6C7-6618-4701-BB3C-E31792EB33B9}">
      <dgm:prSet/>
      <dgm:spPr/>
      <dgm:t>
        <a:bodyPr/>
        <a:lstStyle/>
        <a:p>
          <a:endParaRPr lang="ru-RU"/>
        </a:p>
      </dgm:t>
    </dgm:pt>
    <dgm:pt modelId="{590EB31E-76B0-46EB-B72D-E2368CB8E8B4}" type="sibTrans" cxnId="{6EE0B6C7-6618-4701-BB3C-E31792EB33B9}">
      <dgm:prSet/>
      <dgm:spPr/>
      <dgm:t>
        <a:bodyPr/>
        <a:lstStyle/>
        <a:p>
          <a:endParaRPr lang="ru-RU"/>
        </a:p>
      </dgm:t>
    </dgm:pt>
    <dgm:pt modelId="{6A2786E4-8E64-4F58-82ED-68B5C459B596}">
      <dgm:prSet/>
      <dgm:spPr/>
      <dgm:t>
        <a:bodyPr/>
        <a:lstStyle/>
        <a:p>
          <a:endParaRPr lang="ru-RU" dirty="0"/>
        </a:p>
      </dgm:t>
    </dgm:pt>
    <dgm:pt modelId="{632EA150-DEE9-4447-83CA-FAE58038DC41}" type="parTrans" cxnId="{481B3CF4-4E04-4780-AC03-2FBF68DC8134}">
      <dgm:prSet/>
      <dgm:spPr/>
      <dgm:t>
        <a:bodyPr/>
        <a:lstStyle/>
        <a:p>
          <a:endParaRPr lang="ru-RU"/>
        </a:p>
      </dgm:t>
    </dgm:pt>
    <dgm:pt modelId="{D0EDBB1F-A7BF-4E45-8F7F-858DBB30D2E1}" type="sibTrans" cxnId="{481B3CF4-4E04-4780-AC03-2FBF68DC8134}">
      <dgm:prSet/>
      <dgm:spPr/>
      <dgm:t>
        <a:bodyPr/>
        <a:lstStyle/>
        <a:p>
          <a:endParaRPr lang="ru-RU"/>
        </a:p>
      </dgm:t>
    </dgm:pt>
    <dgm:pt modelId="{5C6B9505-FA67-49D7-BAA7-D3E6AC7186AF}">
      <dgm:prSet/>
      <dgm:spPr/>
      <dgm:t>
        <a:bodyPr/>
        <a:lstStyle/>
        <a:p>
          <a:endParaRPr lang="ru-RU" dirty="0"/>
        </a:p>
      </dgm:t>
    </dgm:pt>
    <dgm:pt modelId="{91E75E65-30C8-449B-A7B5-67D3AB024281}" type="parTrans" cxnId="{2351102D-4660-4E0E-86A4-5CC310ED5B1E}">
      <dgm:prSet/>
      <dgm:spPr/>
      <dgm:t>
        <a:bodyPr/>
        <a:lstStyle/>
        <a:p>
          <a:endParaRPr lang="ru-RU"/>
        </a:p>
      </dgm:t>
    </dgm:pt>
    <dgm:pt modelId="{6ADD09D0-FAC0-4400-A1AC-E91247AAF035}" type="sibTrans" cxnId="{2351102D-4660-4E0E-86A4-5CC310ED5B1E}">
      <dgm:prSet/>
      <dgm:spPr/>
      <dgm:t>
        <a:bodyPr/>
        <a:lstStyle/>
        <a:p>
          <a:endParaRPr lang="ru-RU"/>
        </a:p>
      </dgm:t>
    </dgm:pt>
    <dgm:pt modelId="{7ECB7A84-0A8F-4D1F-B1F7-D65319FEFD8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</a:p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телевизор</a:t>
          </a:r>
          <a:endParaRPr lang="ru-RU" sz="24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F923449-25D6-486B-9B61-F5BB068F634B}" type="parTrans" cxnId="{1C4C9683-3ED4-49B3-A4D4-4200956BB6D7}">
      <dgm:prSet/>
      <dgm:spPr>
        <a:ln>
          <a:solidFill>
            <a:schemeClr val="accent4">
              <a:satMod val="120000"/>
            </a:schemeClr>
          </a:solidFill>
        </a:ln>
      </dgm:spPr>
      <dgm:t>
        <a:bodyPr/>
        <a:lstStyle/>
        <a:p>
          <a:endParaRPr lang="ru-RU"/>
        </a:p>
      </dgm:t>
    </dgm:pt>
    <dgm:pt modelId="{5505F612-154C-4DD0-A631-A250EE4FF049}" type="sibTrans" cxnId="{1C4C9683-3ED4-49B3-A4D4-4200956BB6D7}">
      <dgm:prSet/>
      <dgm:spPr/>
      <dgm:t>
        <a:bodyPr/>
        <a:lstStyle/>
        <a:p>
          <a:endParaRPr lang="ru-RU"/>
        </a:p>
      </dgm:t>
    </dgm:pt>
    <dgm:pt modelId="{AB2550D2-AB27-4435-A7AB-9BFB0229F84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40000"/>
                <a:lumOff val="6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  <a:ln>
          <a:noFill/>
        </a:ln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</a:p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пылесоса</a:t>
          </a:r>
          <a:endParaRPr lang="ru-RU" sz="24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4C147E4-E09F-4FDA-8C24-98A597315CD8}" type="parTrans" cxnId="{A731583C-3517-4B4F-9F89-A6AB7256E71C}">
      <dgm:prSet/>
      <dgm:spPr>
        <a:ln>
          <a:solidFill>
            <a:schemeClr val="accent4">
              <a:satMod val="120000"/>
            </a:schemeClr>
          </a:solidFill>
        </a:ln>
      </dgm:spPr>
      <dgm:t>
        <a:bodyPr/>
        <a:lstStyle/>
        <a:p>
          <a:endParaRPr lang="ru-RU"/>
        </a:p>
      </dgm:t>
    </dgm:pt>
    <dgm:pt modelId="{DA0615CB-2852-4E84-A5D1-F98D2FE35131}" type="sibTrans" cxnId="{A731583C-3517-4B4F-9F89-A6AB7256E71C}">
      <dgm:prSet/>
      <dgm:spPr/>
      <dgm:t>
        <a:bodyPr/>
        <a:lstStyle/>
        <a:p>
          <a:endParaRPr lang="ru-RU"/>
        </a:p>
      </dgm:t>
    </dgm:pt>
    <dgm:pt modelId="{16687A8C-4594-4927-B39F-22C8C2567E8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4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  <a:ln>
          <a:noFill/>
        </a:ln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</a:p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ноутбук</a:t>
          </a:r>
          <a:endParaRPr lang="ru-RU" sz="24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6A7A33-0423-4A82-8B98-CA33CBB99C6B}" type="parTrans" cxnId="{9C1DE35F-2EB4-4AF1-AA12-1464586F8013}">
      <dgm:prSet/>
      <dgm:spPr>
        <a:ln>
          <a:solidFill>
            <a:schemeClr val="accent4">
              <a:satMod val="120000"/>
            </a:schemeClr>
          </a:solidFill>
        </a:ln>
      </dgm:spPr>
      <dgm:t>
        <a:bodyPr/>
        <a:lstStyle/>
        <a:p>
          <a:endParaRPr lang="ru-RU"/>
        </a:p>
      </dgm:t>
    </dgm:pt>
    <dgm:pt modelId="{0DF28468-C1A6-4D79-8B62-99FB071117B7}" type="sibTrans" cxnId="{9C1DE35F-2EB4-4AF1-AA12-1464586F8013}">
      <dgm:prSet/>
      <dgm:spPr/>
      <dgm:t>
        <a:bodyPr/>
        <a:lstStyle/>
        <a:p>
          <a:endParaRPr lang="ru-RU"/>
        </a:p>
      </dgm:t>
    </dgm:pt>
    <dgm:pt modelId="{CE10B9C0-A91A-4FFE-BC73-3098364C192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4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  <a:ln>
          <a:noFill/>
        </a:ln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</a:p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стиральные</a:t>
          </a:r>
        </a:p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машины</a:t>
          </a:r>
          <a:endParaRPr lang="ru-RU" sz="2400" b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A3ABC8-0226-4BAD-95A3-11B67B43E0BF}" type="parTrans" cxnId="{A347164B-C00D-495A-9CAB-D458ED4AA4BE}">
      <dgm:prSet/>
      <dgm:spPr>
        <a:ln>
          <a:solidFill>
            <a:schemeClr val="accent4">
              <a:satMod val="120000"/>
            </a:schemeClr>
          </a:solidFill>
        </a:ln>
      </dgm:spPr>
      <dgm:t>
        <a:bodyPr/>
        <a:lstStyle/>
        <a:p>
          <a:endParaRPr lang="ru-RU"/>
        </a:p>
      </dgm:t>
    </dgm:pt>
    <dgm:pt modelId="{570117BD-5B4B-4A9B-8EFD-C5FB694FED4C}" type="sibTrans" cxnId="{A347164B-C00D-495A-9CAB-D458ED4AA4BE}">
      <dgm:prSet/>
      <dgm:spPr/>
      <dgm:t>
        <a:bodyPr/>
        <a:lstStyle/>
        <a:p>
          <a:endParaRPr lang="ru-RU"/>
        </a:p>
      </dgm:t>
    </dgm:pt>
    <dgm:pt modelId="{69962DBC-E63C-45CD-B71E-E443B73CA44B}" type="pres">
      <dgm:prSet presAssocID="{3DB3B3B0-207F-4D57-8968-DA25DFBD8C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32D31-B1FC-4AF5-B9DA-572DC12A9A42}" type="pres">
      <dgm:prSet presAssocID="{FE85295B-412D-4B91-90EC-EFFA28A25493}" presName="centerShape" presStyleLbl="node0" presStyleIdx="0" presStyleCnt="1" custScaleX="115389" custScaleY="114811"/>
      <dgm:spPr/>
      <dgm:t>
        <a:bodyPr/>
        <a:lstStyle/>
        <a:p>
          <a:endParaRPr lang="ru-RU"/>
        </a:p>
      </dgm:t>
    </dgm:pt>
    <dgm:pt modelId="{7DCD64D5-03D7-4048-B92E-03D04120B5E7}" type="pres">
      <dgm:prSet presAssocID="{EF226A87-5FF2-4F99-98AE-4D898FF1C46D}" presName="parTrans" presStyleLbl="sibTrans2D1" presStyleIdx="0" presStyleCnt="5" custAng="72458" custScaleX="153878" custLinFactNeighborX="10040" custLinFactNeighborY="-5089"/>
      <dgm:spPr/>
      <dgm:t>
        <a:bodyPr/>
        <a:lstStyle/>
        <a:p>
          <a:endParaRPr lang="ru-RU"/>
        </a:p>
      </dgm:t>
    </dgm:pt>
    <dgm:pt modelId="{AB0FFA60-2537-46D9-A77B-866962E1B535}" type="pres">
      <dgm:prSet presAssocID="{EF226A87-5FF2-4F99-98AE-4D898FF1C46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AE24AE5-A6DC-4ABB-B6A6-1A4D4CED2491}" type="pres">
      <dgm:prSet presAssocID="{57FCBA69-8BB4-4AD4-95CB-80B4F7E40622}" presName="node" presStyleLbl="node1" presStyleIdx="0" presStyleCnt="5" custScaleX="147300" custScaleY="83080" custRadScaleRad="108206" custRadScaleInc="4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BADA9-48DA-4190-AD17-61905FE63FD5}" type="pres">
      <dgm:prSet presAssocID="{3F923449-25D6-486B-9B61-F5BB068F634B}" presName="parTrans" presStyleLbl="sibTrans2D1" presStyleIdx="1" presStyleCnt="5" custScaleX="132254" custLinFactNeighborX="3673" custLinFactNeighborY="-10770"/>
      <dgm:spPr/>
      <dgm:t>
        <a:bodyPr/>
        <a:lstStyle/>
        <a:p>
          <a:endParaRPr lang="ru-RU"/>
        </a:p>
      </dgm:t>
    </dgm:pt>
    <dgm:pt modelId="{31E96FC5-B51F-4A47-8E6C-1C98F262196C}" type="pres">
      <dgm:prSet presAssocID="{3F923449-25D6-486B-9B61-F5BB068F634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15137D0-8681-40E0-BA28-8F447AB61739}" type="pres">
      <dgm:prSet presAssocID="{7ECB7A84-0A8F-4D1F-B1F7-D65319FEFD8D}" presName="node" presStyleLbl="node1" presStyleIdx="1" presStyleCnt="5" custScaleX="165384" custScaleY="72107" custRadScaleRad="135284" custRadScaleInc="-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30DCC-9029-4F49-9B72-519D32F26BB3}" type="pres">
      <dgm:prSet presAssocID="{44C147E4-E09F-4FDA-8C24-98A597315CD8}" presName="parTrans" presStyleLbl="sibTrans2D1" presStyleIdx="2" presStyleCnt="5" custAng="21421286" custScaleX="101576" custLinFactNeighborX="-6859" custLinFactNeighborY="-22234"/>
      <dgm:spPr/>
      <dgm:t>
        <a:bodyPr/>
        <a:lstStyle/>
        <a:p>
          <a:endParaRPr lang="ru-RU"/>
        </a:p>
      </dgm:t>
    </dgm:pt>
    <dgm:pt modelId="{A664A403-720B-4478-92B7-76DF01AF34C9}" type="pres">
      <dgm:prSet presAssocID="{44C147E4-E09F-4FDA-8C24-98A597315CD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D7AFA4E-7E6F-4EA6-8566-8436E7D1A78C}" type="pres">
      <dgm:prSet presAssocID="{AB2550D2-AB27-4435-A7AB-9BFB0229F847}" presName="node" presStyleLbl="node1" presStyleIdx="2" presStyleCnt="5" custScaleX="161813" custScaleY="56985" custRadScaleRad="128143" custRadScaleInc="-53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81153-4152-48F8-83CD-703B7FB8AE60}" type="pres">
      <dgm:prSet presAssocID="{346A7A33-0423-4A82-8B98-CA33CBB99C6B}" presName="parTrans" presStyleLbl="sibTrans2D1" presStyleIdx="3" presStyleCnt="5" custScaleX="141382" custLinFactNeighborX="-9009" custLinFactNeighborY="-5054"/>
      <dgm:spPr/>
      <dgm:t>
        <a:bodyPr/>
        <a:lstStyle/>
        <a:p>
          <a:endParaRPr lang="ru-RU"/>
        </a:p>
      </dgm:t>
    </dgm:pt>
    <dgm:pt modelId="{4BB5B872-0E0C-442F-BF02-69F1BFF5E3ED}" type="pres">
      <dgm:prSet presAssocID="{346A7A33-0423-4A82-8B98-CA33CBB99C6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26F05FB-27C1-47F8-9F35-F4E7D0A6ECD6}" type="pres">
      <dgm:prSet presAssocID="{16687A8C-4594-4927-B39F-22C8C2567E81}" presName="node" presStyleLbl="node1" presStyleIdx="3" presStyleCnt="5" custScaleX="179033" custScaleY="71993" custRadScaleRad="116844" custRadScaleInc="46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E0400-5130-49E3-8A59-1C7A59914F52}" type="pres">
      <dgm:prSet presAssocID="{ABA3ABC8-0226-4BAD-95A3-11B67B43E0BF}" presName="parTrans" presStyleLbl="sibTrans2D1" presStyleIdx="4" presStyleCnt="5" custScaleX="125609" custLinFactNeighborX="-18233" custLinFactNeighborY="14030"/>
      <dgm:spPr/>
      <dgm:t>
        <a:bodyPr/>
        <a:lstStyle/>
        <a:p>
          <a:endParaRPr lang="ru-RU"/>
        </a:p>
      </dgm:t>
    </dgm:pt>
    <dgm:pt modelId="{251C7194-5C43-409D-A18E-EBCC71146A70}" type="pres">
      <dgm:prSet presAssocID="{ABA3ABC8-0226-4BAD-95A3-11B67B43E0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E2C556FB-0877-4D06-8BC3-73B553BF8A0B}" type="pres">
      <dgm:prSet presAssocID="{CE10B9C0-A91A-4FFE-BC73-3098364C192D}" presName="node" presStyleLbl="node1" presStyleIdx="4" presStyleCnt="5" custScaleX="194958" custScaleY="86670" custRadScaleRad="123653" custRadScaleInc="29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43F66-D150-40A6-B1B4-6B6421EB0940}" type="presOf" srcId="{CE10B9C0-A91A-4FFE-BC73-3098364C192D}" destId="{E2C556FB-0877-4D06-8BC3-73B553BF8A0B}" srcOrd="0" destOrd="0" presId="urn:microsoft.com/office/officeart/2005/8/layout/radial5"/>
    <dgm:cxn modelId="{C62DE270-5191-4BFE-96F5-C9B91F1D9033}" srcId="{FE85295B-412D-4B91-90EC-EFFA28A25493}" destId="{57FCBA69-8BB4-4AD4-95CB-80B4F7E40622}" srcOrd="0" destOrd="0" parTransId="{EF226A87-5FF2-4F99-98AE-4D898FF1C46D}" sibTransId="{7383D3A1-F2C7-4ED4-8796-58C1041A0282}"/>
    <dgm:cxn modelId="{22BF4E1F-A66F-478A-8667-B5930FAEBA3A}" type="presOf" srcId="{ABA3ABC8-0226-4BAD-95A3-11B67B43E0BF}" destId="{5D7E0400-5130-49E3-8A59-1C7A59914F52}" srcOrd="0" destOrd="0" presId="urn:microsoft.com/office/officeart/2005/8/layout/radial5"/>
    <dgm:cxn modelId="{94FE39AC-32E4-4527-AB1B-69ABC0976662}" srcId="{CE62075F-E71F-4A7B-82A1-EC888CAD36EF}" destId="{21B908C6-9139-4604-BA05-1D3D44ECFC27}" srcOrd="1" destOrd="0" parTransId="{9828D1F4-F780-4EE9-89FB-A8D9D5093154}" sibTransId="{24B415AE-D55D-4C69-8EB5-4CA71C6364FA}"/>
    <dgm:cxn modelId="{97625B84-2084-4F45-B4ED-13F3C3CF2184}" type="presOf" srcId="{EF226A87-5FF2-4F99-98AE-4D898FF1C46D}" destId="{7DCD64D5-03D7-4048-B92E-03D04120B5E7}" srcOrd="0" destOrd="0" presId="urn:microsoft.com/office/officeart/2005/8/layout/radial5"/>
    <dgm:cxn modelId="{2351102D-4660-4E0E-86A4-5CC310ED5B1E}" srcId="{6A2786E4-8E64-4F58-82ED-68B5C459B596}" destId="{5C6B9505-FA67-49D7-BAA7-D3E6AC7186AF}" srcOrd="0" destOrd="0" parTransId="{91E75E65-30C8-449B-A7B5-67D3AB024281}" sibTransId="{6ADD09D0-FAC0-4400-A1AC-E91247AAF035}"/>
    <dgm:cxn modelId="{A731583C-3517-4B4F-9F89-A6AB7256E71C}" srcId="{FE85295B-412D-4B91-90EC-EFFA28A25493}" destId="{AB2550D2-AB27-4435-A7AB-9BFB0229F847}" srcOrd="2" destOrd="0" parTransId="{44C147E4-E09F-4FDA-8C24-98A597315CD8}" sibTransId="{DA0615CB-2852-4E84-A5D1-F98D2FE35131}"/>
    <dgm:cxn modelId="{BE7BCDB4-A91F-4122-ADD5-7562CE5F0C8E}" type="presOf" srcId="{44C147E4-E09F-4FDA-8C24-98A597315CD8}" destId="{A664A403-720B-4478-92B7-76DF01AF34C9}" srcOrd="1" destOrd="0" presId="urn:microsoft.com/office/officeart/2005/8/layout/radial5"/>
    <dgm:cxn modelId="{63C1C0AD-CDAE-4851-B95F-7FC741912894}" type="presOf" srcId="{FE85295B-412D-4B91-90EC-EFFA28A25493}" destId="{F8432D31-B1FC-4AF5-B9DA-572DC12A9A42}" srcOrd="0" destOrd="0" presId="urn:microsoft.com/office/officeart/2005/8/layout/radial5"/>
    <dgm:cxn modelId="{5CF663FD-DAC9-4A57-BA03-CEF9011EED20}" type="presOf" srcId="{16687A8C-4594-4927-B39F-22C8C2567E81}" destId="{426F05FB-27C1-47F8-9F35-F4E7D0A6ECD6}" srcOrd="0" destOrd="0" presId="urn:microsoft.com/office/officeart/2005/8/layout/radial5"/>
    <dgm:cxn modelId="{481B3CF4-4E04-4780-AC03-2FBF68DC8134}" srcId="{3DB3B3B0-207F-4D57-8968-DA25DFBD8CF7}" destId="{6A2786E4-8E64-4F58-82ED-68B5C459B596}" srcOrd="2" destOrd="0" parTransId="{632EA150-DEE9-4447-83CA-FAE58038DC41}" sibTransId="{D0EDBB1F-A7BF-4E45-8F7F-858DBB30D2E1}"/>
    <dgm:cxn modelId="{893C9F8B-D207-4304-99CB-5DABA7EE0E07}" srcId="{3DB3B3B0-207F-4D57-8968-DA25DFBD8CF7}" destId="{FE85295B-412D-4B91-90EC-EFFA28A25493}" srcOrd="0" destOrd="0" parTransId="{FCB072FF-42F7-412E-9514-800049E64AC9}" sibTransId="{89C0CC0A-A341-4A8D-9F33-B7826D6134A6}"/>
    <dgm:cxn modelId="{A2FCFC13-F338-4F52-BC41-506BE4E45D4C}" srcId="{1D3C227F-7696-4FB4-8F0A-0851BBB47306}" destId="{2B5BCB58-162E-4669-ABFF-00E4EA1AD371}" srcOrd="0" destOrd="0" parTransId="{56B8BAEE-818A-47FB-9095-A159E90C6F09}" sibTransId="{243EE11D-F161-4882-9194-C0237EB1EB65}"/>
    <dgm:cxn modelId="{5C89BFC3-125C-4B1F-9759-7A22410FAE47}" srcId="{1D3C227F-7696-4FB4-8F0A-0851BBB47306}" destId="{4FCB8DCE-5E4E-44D4-AC50-7DEA91A7F37F}" srcOrd="1" destOrd="0" parTransId="{92AE4B6F-56BA-40E5-A19C-1B1B4C651C77}" sibTransId="{2E944DD3-0236-4874-BF45-2EF168A5559B}"/>
    <dgm:cxn modelId="{AFF32861-0150-4FA0-9EC7-A69FE2AF0F7D}" type="presOf" srcId="{346A7A33-0423-4A82-8B98-CA33CBB99C6B}" destId="{4BB5B872-0E0C-442F-BF02-69F1BFF5E3ED}" srcOrd="1" destOrd="0" presId="urn:microsoft.com/office/officeart/2005/8/layout/radial5"/>
    <dgm:cxn modelId="{5815198F-F42C-42AD-9236-F90B85125B82}" srcId="{3DB3B3B0-207F-4D57-8968-DA25DFBD8CF7}" destId="{1D3C227F-7696-4FB4-8F0A-0851BBB47306}" srcOrd="3" destOrd="0" parTransId="{2489E3D9-A2BD-4093-B955-558BAC9A397F}" sibTransId="{43AC42E1-961D-44F6-A2D1-4F9F05114486}"/>
    <dgm:cxn modelId="{F6EF268B-86A5-45AB-B17D-4A152B93933D}" type="presOf" srcId="{AB2550D2-AB27-4435-A7AB-9BFB0229F847}" destId="{1D7AFA4E-7E6F-4EA6-8566-8436E7D1A78C}" srcOrd="0" destOrd="0" presId="urn:microsoft.com/office/officeart/2005/8/layout/radial5"/>
    <dgm:cxn modelId="{377E1646-C273-40BA-A8B6-4D0C81FF964E}" type="presOf" srcId="{ABA3ABC8-0226-4BAD-95A3-11B67B43E0BF}" destId="{251C7194-5C43-409D-A18E-EBCC71146A70}" srcOrd="1" destOrd="0" presId="urn:microsoft.com/office/officeart/2005/8/layout/radial5"/>
    <dgm:cxn modelId="{566CD36B-6E69-4A68-857E-B777CAE42B22}" srcId="{CE62075F-E71F-4A7B-82A1-EC888CAD36EF}" destId="{2756A656-0A6E-4A18-8968-34E3FC109DD1}" srcOrd="0" destOrd="0" parTransId="{73244A98-DE11-47DF-AD23-80BD82AEB584}" sibTransId="{B6FB29F7-2FE7-4D73-AACA-1EF5A14B3285}"/>
    <dgm:cxn modelId="{13FB9241-EF50-437B-A666-E173789CFE02}" type="presOf" srcId="{57FCBA69-8BB4-4AD4-95CB-80B4F7E40622}" destId="{DAE24AE5-A6DC-4ABB-B6A6-1A4D4CED2491}" srcOrd="0" destOrd="0" presId="urn:microsoft.com/office/officeart/2005/8/layout/radial5"/>
    <dgm:cxn modelId="{792E2E4E-5F58-4197-9B52-13EB6F43F001}" type="presOf" srcId="{44C147E4-E09F-4FDA-8C24-98A597315CD8}" destId="{A9630DCC-9029-4F49-9B72-519D32F26BB3}" srcOrd="0" destOrd="0" presId="urn:microsoft.com/office/officeart/2005/8/layout/radial5"/>
    <dgm:cxn modelId="{02C4A860-C296-46A0-99A6-F312298AF470}" type="presOf" srcId="{3DB3B3B0-207F-4D57-8968-DA25DFBD8CF7}" destId="{69962DBC-E63C-45CD-B71E-E443B73CA44B}" srcOrd="0" destOrd="0" presId="urn:microsoft.com/office/officeart/2005/8/layout/radial5"/>
    <dgm:cxn modelId="{A717C146-EA0E-4646-B8B5-BBD2447C6E64}" type="presOf" srcId="{7ECB7A84-0A8F-4D1F-B1F7-D65319FEFD8D}" destId="{B15137D0-8681-40E0-BA28-8F447AB61739}" srcOrd="0" destOrd="0" presId="urn:microsoft.com/office/officeart/2005/8/layout/radial5"/>
    <dgm:cxn modelId="{A2B66941-749E-4C39-88D2-540D91C936CC}" type="presOf" srcId="{3F923449-25D6-486B-9B61-F5BB068F634B}" destId="{598BADA9-48DA-4190-AD17-61905FE63FD5}" srcOrd="0" destOrd="0" presId="urn:microsoft.com/office/officeart/2005/8/layout/radial5"/>
    <dgm:cxn modelId="{9C1DE35F-2EB4-4AF1-AA12-1464586F8013}" srcId="{FE85295B-412D-4B91-90EC-EFFA28A25493}" destId="{16687A8C-4594-4927-B39F-22C8C2567E81}" srcOrd="3" destOrd="0" parTransId="{346A7A33-0423-4A82-8B98-CA33CBB99C6B}" sibTransId="{0DF28468-C1A6-4D79-8B62-99FB071117B7}"/>
    <dgm:cxn modelId="{A347164B-C00D-495A-9CAB-D458ED4AA4BE}" srcId="{FE85295B-412D-4B91-90EC-EFFA28A25493}" destId="{CE10B9C0-A91A-4FFE-BC73-3098364C192D}" srcOrd="4" destOrd="0" parTransId="{ABA3ABC8-0226-4BAD-95A3-11B67B43E0BF}" sibTransId="{570117BD-5B4B-4A9B-8EFD-C5FB694FED4C}"/>
    <dgm:cxn modelId="{7861519A-2D9C-4ECB-804A-00B6DC29E070}" type="presOf" srcId="{3F923449-25D6-486B-9B61-F5BB068F634B}" destId="{31E96FC5-B51F-4A47-8E6C-1C98F262196C}" srcOrd="1" destOrd="0" presId="urn:microsoft.com/office/officeart/2005/8/layout/radial5"/>
    <dgm:cxn modelId="{972D537C-36A9-4802-B105-BA7ED555D82C}" type="presOf" srcId="{EF226A87-5FF2-4F99-98AE-4D898FF1C46D}" destId="{AB0FFA60-2537-46D9-A77B-866962E1B535}" srcOrd="1" destOrd="0" presId="urn:microsoft.com/office/officeart/2005/8/layout/radial5"/>
    <dgm:cxn modelId="{1C4C9683-3ED4-49B3-A4D4-4200956BB6D7}" srcId="{FE85295B-412D-4B91-90EC-EFFA28A25493}" destId="{7ECB7A84-0A8F-4D1F-B1F7-D65319FEFD8D}" srcOrd="1" destOrd="0" parTransId="{3F923449-25D6-486B-9B61-F5BB068F634B}" sibTransId="{5505F612-154C-4DD0-A631-A250EE4FF049}"/>
    <dgm:cxn modelId="{2D41628B-4F28-4C8B-B39E-7C8EC3B235AF}" srcId="{3DB3B3B0-207F-4D57-8968-DA25DFBD8CF7}" destId="{CE62075F-E71F-4A7B-82A1-EC888CAD36EF}" srcOrd="4" destOrd="0" parTransId="{49F9FEB5-031B-4CD1-96E2-E9F49E5A0A23}" sibTransId="{F4081A20-DBFC-4544-83C4-577FB3FFE4EC}"/>
    <dgm:cxn modelId="{6EE0B6C7-6618-4701-BB3C-E31792EB33B9}" srcId="{3DB3B3B0-207F-4D57-8968-DA25DFBD8CF7}" destId="{1BD1CDE0-0842-469D-933E-4884619F29AA}" srcOrd="1" destOrd="0" parTransId="{99CB167A-8428-43BF-AF2D-899803C9CD03}" sibTransId="{590EB31E-76B0-46EB-B72D-E2368CB8E8B4}"/>
    <dgm:cxn modelId="{4163CE8E-6250-4567-951E-1867E11B216F}" type="presOf" srcId="{346A7A33-0423-4A82-8B98-CA33CBB99C6B}" destId="{44481153-4152-48F8-83CD-703B7FB8AE60}" srcOrd="0" destOrd="0" presId="urn:microsoft.com/office/officeart/2005/8/layout/radial5"/>
    <dgm:cxn modelId="{291D1E8B-3439-4912-88A7-E1D04024B4BA}" type="presParOf" srcId="{69962DBC-E63C-45CD-B71E-E443B73CA44B}" destId="{F8432D31-B1FC-4AF5-B9DA-572DC12A9A42}" srcOrd="0" destOrd="0" presId="urn:microsoft.com/office/officeart/2005/8/layout/radial5"/>
    <dgm:cxn modelId="{727CA7FF-120D-44CA-B21C-313508E51CED}" type="presParOf" srcId="{69962DBC-E63C-45CD-B71E-E443B73CA44B}" destId="{7DCD64D5-03D7-4048-B92E-03D04120B5E7}" srcOrd="1" destOrd="0" presId="urn:microsoft.com/office/officeart/2005/8/layout/radial5"/>
    <dgm:cxn modelId="{E0653293-266F-420D-A0DD-3CBE837F19D8}" type="presParOf" srcId="{7DCD64D5-03D7-4048-B92E-03D04120B5E7}" destId="{AB0FFA60-2537-46D9-A77B-866962E1B535}" srcOrd="0" destOrd="0" presId="urn:microsoft.com/office/officeart/2005/8/layout/radial5"/>
    <dgm:cxn modelId="{3E9B9FD9-64DC-4DCA-8F24-26A3C2579236}" type="presParOf" srcId="{69962DBC-E63C-45CD-B71E-E443B73CA44B}" destId="{DAE24AE5-A6DC-4ABB-B6A6-1A4D4CED2491}" srcOrd="2" destOrd="0" presId="urn:microsoft.com/office/officeart/2005/8/layout/radial5"/>
    <dgm:cxn modelId="{05EFC19D-2647-4336-B16A-8A4C5A4F22F4}" type="presParOf" srcId="{69962DBC-E63C-45CD-B71E-E443B73CA44B}" destId="{598BADA9-48DA-4190-AD17-61905FE63FD5}" srcOrd="3" destOrd="0" presId="urn:microsoft.com/office/officeart/2005/8/layout/radial5"/>
    <dgm:cxn modelId="{3A9FA199-EFC8-4547-B18A-4DCC6F7581C4}" type="presParOf" srcId="{598BADA9-48DA-4190-AD17-61905FE63FD5}" destId="{31E96FC5-B51F-4A47-8E6C-1C98F262196C}" srcOrd="0" destOrd="0" presId="urn:microsoft.com/office/officeart/2005/8/layout/radial5"/>
    <dgm:cxn modelId="{3E9562C8-7583-46E7-AF39-CEF968F4EDC9}" type="presParOf" srcId="{69962DBC-E63C-45CD-B71E-E443B73CA44B}" destId="{B15137D0-8681-40E0-BA28-8F447AB61739}" srcOrd="4" destOrd="0" presId="urn:microsoft.com/office/officeart/2005/8/layout/radial5"/>
    <dgm:cxn modelId="{C34B3288-FC67-44C4-85D2-CE77BEB3AB32}" type="presParOf" srcId="{69962DBC-E63C-45CD-B71E-E443B73CA44B}" destId="{A9630DCC-9029-4F49-9B72-519D32F26BB3}" srcOrd="5" destOrd="0" presId="urn:microsoft.com/office/officeart/2005/8/layout/radial5"/>
    <dgm:cxn modelId="{06491645-1712-4FED-B712-1B2D7CF24AB4}" type="presParOf" srcId="{A9630DCC-9029-4F49-9B72-519D32F26BB3}" destId="{A664A403-720B-4478-92B7-76DF01AF34C9}" srcOrd="0" destOrd="0" presId="urn:microsoft.com/office/officeart/2005/8/layout/radial5"/>
    <dgm:cxn modelId="{17674452-C4B6-4E61-B4D5-D5EC8ACEB02A}" type="presParOf" srcId="{69962DBC-E63C-45CD-B71E-E443B73CA44B}" destId="{1D7AFA4E-7E6F-4EA6-8566-8436E7D1A78C}" srcOrd="6" destOrd="0" presId="urn:microsoft.com/office/officeart/2005/8/layout/radial5"/>
    <dgm:cxn modelId="{1C350564-A14C-4726-9A32-51E6798CF211}" type="presParOf" srcId="{69962DBC-E63C-45CD-B71E-E443B73CA44B}" destId="{44481153-4152-48F8-83CD-703B7FB8AE60}" srcOrd="7" destOrd="0" presId="urn:microsoft.com/office/officeart/2005/8/layout/radial5"/>
    <dgm:cxn modelId="{11ED9C7F-DC18-4852-942A-38649504CE68}" type="presParOf" srcId="{44481153-4152-48F8-83CD-703B7FB8AE60}" destId="{4BB5B872-0E0C-442F-BF02-69F1BFF5E3ED}" srcOrd="0" destOrd="0" presId="urn:microsoft.com/office/officeart/2005/8/layout/radial5"/>
    <dgm:cxn modelId="{303080C5-DA62-4004-932E-468392ED894F}" type="presParOf" srcId="{69962DBC-E63C-45CD-B71E-E443B73CA44B}" destId="{426F05FB-27C1-47F8-9F35-F4E7D0A6ECD6}" srcOrd="8" destOrd="0" presId="urn:microsoft.com/office/officeart/2005/8/layout/radial5"/>
    <dgm:cxn modelId="{424AAB6A-7046-49C6-A227-2851A1307ADB}" type="presParOf" srcId="{69962DBC-E63C-45CD-B71E-E443B73CA44B}" destId="{5D7E0400-5130-49E3-8A59-1C7A59914F52}" srcOrd="9" destOrd="0" presId="urn:microsoft.com/office/officeart/2005/8/layout/radial5"/>
    <dgm:cxn modelId="{0C9ACD68-D44F-43F0-928E-A38ABF3D1EDF}" type="presParOf" srcId="{5D7E0400-5130-49E3-8A59-1C7A59914F52}" destId="{251C7194-5C43-409D-A18E-EBCC71146A70}" srcOrd="0" destOrd="0" presId="urn:microsoft.com/office/officeart/2005/8/layout/radial5"/>
    <dgm:cxn modelId="{CA1F73BA-D49E-4E14-A5C1-41399E0064E6}" type="presParOf" srcId="{69962DBC-E63C-45CD-B71E-E443B73CA44B}" destId="{E2C556FB-0877-4D06-8BC3-73B553BF8A0B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7A2EF-E912-4E33-B49B-CF72E89A4D8A}" type="doc">
      <dgm:prSet loTypeId="urn:microsoft.com/office/officeart/2005/8/layout/vList4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11F31-AB98-4376-A666-E7833E5EE34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Обучение инвалида навыкам пользования техническими средствами реабилитации.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434F727-C7B7-46D9-8BA1-550759CDB832}" type="parTrans" cxnId="{473CD8B5-BEEE-437D-9BA3-C15948D46494}">
      <dgm:prSet/>
      <dgm:spPr/>
      <dgm:t>
        <a:bodyPr/>
        <a:lstStyle/>
        <a:p>
          <a:endParaRPr lang="ru-RU"/>
        </a:p>
      </dgm:t>
    </dgm:pt>
    <dgm:pt modelId="{DCFEE8F8-18F4-4CD8-B50C-D20FD6868540}" type="sibTrans" cxnId="{473CD8B5-BEEE-437D-9BA3-C15948D46494}">
      <dgm:prSet/>
      <dgm:spPr/>
      <dgm:t>
        <a:bodyPr/>
        <a:lstStyle/>
        <a:p>
          <a:endParaRPr lang="ru-RU"/>
        </a:p>
      </dgm:t>
    </dgm:pt>
    <dgm:pt modelId="{79EEE9B9-EF42-49C1-B0A1-AC5E86BE6A5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Подбор модели технического средства реабилитации в соответствии с  ИПР.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DD8872F-E44A-477C-819A-22EB3A947CE9}" type="sibTrans" cxnId="{97DAFF56-BDB0-474D-9685-CF8666382115}">
      <dgm:prSet/>
      <dgm:spPr/>
      <dgm:t>
        <a:bodyPr/>
        <a:lstStyle/>
        <a:p>
          <a:endParaRPr lang="ru-RU"/>
        </a:p>
      </dgm:t>
    </dgm:pt>
    <dgm:pt modelId="{4653C655-B701-4B69-833A-11EB2971E93A}" type="parTrans" cxnId="{97DAFF56-BDB0-474D-9685-CF8666382115}">
      <dgm:prSet/>
      <dgm:spPr/>
      <dgm:t>
        <a:bodyPr/>
        <a:lstStyle/>
        <a:p>
          <a:endParaRPr lang="ru-RU"/>
        </a:p>
      </dgm:t>
    </dgm:pt>
    <dgm:pt modelId="{A1044B9E-96A3-4DC4-9BC6-0558DCF22591}" type="pres">
      <dgm:prSet presAssocID="{C407A2EF-E912-4E33-B49B-CF72E89A4D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C4B4E-81D5-4959-B5D9-37873C3A3BBE}" type="pres">
      <dgm:prSet presAssocID="{79EEE9B9-EF42-49C1-B0A1-AC5E86BE6A5E}" presName="comp" presStyleCnt="0"/>
      <dgm:spPr/>
      <dgm:t>
        <a:bodyPr/>
        <a:lstStyle/>
        <a:p>
          <a:endParaRPr lang="ru-RU"/>
        </a:p>
      </dgm:t>
    </dgm:pt>
    <dgm:pt modelId="{122D5CBC-BDB5-4CCF-B7D1-A7ED748C81E3}" type="pres">
      <dgm:prSet presAssocID="{79EEE9B9-EF42-49C1-B0A1-AC5E86BE6A5E}" presName="box" presStyleLbl="node1" presStyleIdx="0" presStyleCnt="2" custLinFactNeighborX="-4820" custLinFactNeighborY="-10953"/>
      <dgm:spPr/>
      <dgm:t>
        <a:bodyPr/>
        <a:lstStyle/>
        <a:p>
          <a:endParaRPr lang="ru-RU"/>
        </a:p>
      </dgm:t>
    </dgm:pt>
    <dgm:pt modelId="{0B03DE8D-CBC6-47F8-943B-5A4D5EE17194}" type="pres">
      <dgm:prSet presAssocID="{79EEE9B9-EF42-49C1-B0A1-AC5E86BE6A5E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5A669C-1E79-4F51-9E89-19346463A576}" type="pres">
      <dgm:prSet presAssocID="{79EEE9B9-EF42-49C1-B0A1-AC5E86BE6A5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0E9C2-BEDE-47EB-9494-9A09B7577DE8}" type="pres">
      <dgm:prSet presAssocID="{7DD8872F-E44A-477C-819A-22EB3A947CE9}" presName="spacer" presStyleCnt="0"/>
      <dgm:spPr/>
      <dgm:t>
        <a:bodyPr/>
        <a:lstStyle/>
        <a:p>
          <a:endParaRPr lang="ru-RU"/>
        </a:p>
      </dgm:t>
    </dgm:pt>
    <dgm:pt modelId="{CA08D40A-E5CE-4C68-856E-13075925E9E2}" type="pres">
      <dgm:prSet presAssocID="{F4611F31-AB98-4376-A666-E7833E5EE349}" presName="comp" presStyleCnt="0"/>
      <dgm:spPr/>
      <dgm:t>
        <a:bodyPr/>
        <a:lstStyle/>
        <a:p>
          <a:endParaRPr lang="ru-RU"/>
        </a:p>
      </dgm:t>
    </dgm:pt>
    <dgm:pt modelId="{53B0E0C0-392A-4B69-B801-617226C89F3A}" type="pres">
      <dgm:prSet presAssocID="{F4611F31-AB98-4376-A666-E7833E5EE349}" presName="box" presStyleLbl="node1" presStyleIdx="1" presStyleCnt="2"/>
      <dgm:spPr/>
      <dgm:t>
        <a:bodyPr/>
        <a:lstStyle/>
        <a:p>
          <a:endParaRPr lang="ru-RU"/>
        </a:p>
      </dgm:t>
    </dgm:pt>
    <dgm:pt modelId="{9CE25DCA-9403-44BE-B5F2-E04770A47D12}" type="pres">
      <dgm:prSet presAssocID="{F4611F31-AB98-4376-A666-E7833E5EE349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019999-57B2-433D-BFE0-6CECA50FE833}" type="pres">
      <dgm:prSet presAssocID="{F4611F31-AB98-4376-A666-E7833E5EE34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E9CFB-ED86-43E7-BDDB-3CF4701CF52A}" type="presOf" srcId="{F4611F31-AB98-4376-A666-E7833E5EE349}" destId="{53B0E0C0-392A-4B69-B801-617226C89F3A}" srcOrd="0" destOrd="0" presId="urn:microsoft.com/office/officeart/2005/8/layout/vList4#1"/>
    <dgm:cxn modelId="{75F7395C-B5E7-4E19-875F-00CEBFFA10DF}" type="presOf" srcId="{F4611F31-AB98-4376-A666-E7833E5EE349}" destId="{08019999-57B2-433D-BFE0-6CECA50FE833}" srcOrd="1" destOrd="0" presId="urn:microsoft.com/office/officeart/2005/8/layout/vList4#1"/>
    <dgm:cxn modelId="{9617AFF3-A495-4FFB-92F2-3B361D4DF255}" type="presOf" srcId="{79EEE9B9-EF42-49C1-B0A1-AC5E86BE6A5E}" destId="{805A669C-1E79-4F51-9E89-19346463A576}" srcOrd="1" destOrd="0" presId="urn:microsoft.com/office/officeart/2005/8/layout/vList4#1"/>
    <dgm:cxn modelId="{97DAFF56-BDB0-474D-9685-CF8666382115}" srcId="{C407A2EF-E912-4E33-B49B-CF72E89A4D8A}" destId="{79EEE9B9-EF42-49C1-B0A1-AC5E86BE6A5E}" srcOrd="0" destOrd="0" parTransId="{4653C655-B701-4B69-833A-11EB2971E93A}" sibTransId="{7DD8872F-E44A-477C-819A-22EB3A947CE9}"/>
    <dgm:cxn modelId="{8A82B68E-E302-4E86-9D3C-FB34496D1DFE}" type="presOf" srcId="{79EEE9B9-EF42-49C1-B0A1-AC5E86BE6A5E}" destId="{122D5CBC-BDB5-4CCF-B7D1-A7ED748C81E3}" srcOrd="0" destOrd="0" presId="urn:microsoft.com/office/officeart/2005/8/layout/vList4#1"/>
    <dgm:cxn modelId="{1C82AEC1-001F-4B82-9292-F6D78A392169}" type="presOf" srcId="{C407A2EF-E912-4E33-B49B-CF72E89A4D8A}" destId="{A1044B9E-96A3-4DC4-9BC6-0558DCF22591}" srcOrd="0" destOrd="0" presId="urn:microsoft.com/office/officeart/2005/8/layout/vList4#1"/>
    <dgm:cxn modelId="{473CD8B5-BEEE-437D-9BA3-C15948D46494}" srcId="{C407A2EF-E912-4E33-B49B-CF72E89A4D8A}" destId="{F4611F31-AB98-4376-A666-E7833E5EE349}" srcOrd="1" destOrd="0" parTransId="{0434F727-C7B7-46D9-8BA1-550759CDB832}" sibTransId="{DCFEE8F8-18F4-4CD8-B50C-D20FD6868540}"/>
    <dgm:cxn modelId="{3AB1CE52-C894-4D13-A74E-5BC94458786A}" type="presParOf" srcId="{A1044B9E-96A3-4DC4-9BC6-0558DCF22591}" destId="{58DC4B4E-81D5-4959-B5D9-37873C3A3BBE}" srcOrd="0" destOrd="0" presId="urn:microsoft.com/office/officeart/2005/8/layout/vList4#1"/>
    <dgm:cxn modelId="{8BBA5271-4755-4100-B740-CE76B001F2E2}" type="presParOf" srcId="{58DC4B4E-81D5-4959-B5D9-37873C3A3BBE}" destId="{122D5CBC-BDB5-4CCF-B7D1-A7ED748C81E3}" srcOrd="0" destOrd="0" presId="urn:microsoft.com/office/officeart/2005/8/layout/vList4#1"/>
    <dgm:cxn modelId="{AD0A2FAF-906F-4D6C-8E80-A77D0900935C}" type="presParOf" srcId="{58DC4B4E-81D5-4959-B5D9-37873C3A3BBE}" destId="{0B03DE8D-CBC6-47F8-943B-5A4D5EE17194}" srcOrd="1" destOrd="0" presId="urn:microsoft.com/office/officeart/2005/8/layout/vList4#1"/>
    <dgm:cxn modelId="{807A52E4-865E-4510-9DDE-75BA21BF774D}" type="presParOf" srcId="{58DC4B4E-81D5-4959-B5D9-37873C3A3BBE}" destId="{805A669C-1E79-4F51-9E89-19346463A576}" srcOrd="2" destOrd="0" presId="urn:microsoft.com/office/officeart/2005/8/layout/vList4#1"/>
    <dgm:cxn modelId="{38E03C90-4D6A-4EB0-8469-2BD01D455A53}" type="presParOf" srcId="{A1044B9E-96A3-4DC4-9BC6-0558DCF22591}" destId="{CAC0E9C2-BEDE-47EB-9494-9A09B7577DE8}" srcOrd="1" destOrd="0" presId="urn:microsoft.com/office/officeart/2005/8/layout/vList4#1"/>
    <dgm:cxn modelId="{124E2CB2-74EA-48B4-8BA0-BE60B1EB4F7C}" type="presParOf" srcId="{A1044B9E-96A3-4DC4-9BC6-0558DCF22591}" destId="{CA08D40A-E5CE-4C68-856E-13075925E9E2}" srcOrd="2" destOrd="0" presId="urn:microsoft.com/office/officeart/2005/8/layout/vList4#1"/>
    <dgm:cxn modelId="{3E1334CC-0E5B-4DCB-B9A2-1D75935BA066}" type="presParOf" srcId="{CA08D40A-E5CE-4C68-856E-13075925E9E2}" destId="{53B0E0C0-392A-4B69-B801-617226C89F3A}" srcOrd="0" destOrd="0" presId="urn:microsoft.com/office/officeart/2005/8/layout/vList4#1"/>
    <dgm:cxn modelId="{7C224320-201A-4364-B1B4-E7F0BA186CFF}" type="presParOf" srcId="{CA08D40A-E5CE-4C68-856E-13075925E9E2}" destId="{9CE25DCA-9403-44BE-B5F2-E04770A47D12}" srcOrd="1" destOrd="0" presId="urn:microsoft.com/office/officeart/2005/8/layout/vList4#1"/>
    <dgm:cxn modelId="{03DE2B82-963F-45C7-90A2-E9B49CEB3D61}" type="presParOf" srcId="{CA08D40A-E5CE-4C68-856E-13075925E9E2}" destId="{08019999-57B2-433D-BFE0-6CECA50FE833}" srcOrd="2" destOrd="0" presId="urn:microsoft.com/office/officeart/2005/8/layout/vList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4A833-E329-4C40-9B84-ACC9AC5900BF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293F4473-D5BE-4904-B819-427473699D0D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Московский городской психолого-педагогический университет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F1F8219-BEBA-493E-B9F7-80AE5344B734}" type="parTrans" cxnId="{8FC97F42-68BE-460A-A204-4B5683C4EDC5}">
      <dgm:prSet/>
      <dgm:spPr/>
      <dgm:t>
        <a:bodyPr/>
        <a:lstStyle/>
        <a:p>
          <a:endParaRPr lang="ru-RU"/>
        </a:p>
      </dgm:t>
    </dgm:pt>
    <dgm:pt modelId="{B128ABE1-251D-4976-94C1-884784395D0D}" type="sibTrans" cxnId="{8FC97F42-68BE-460A-A204-4B5683C4EDC5}">
      <dgm:prSet/>
      <dgm:spPr/>
      <dgm:t>
        <a:bodyPr/>
        <a:lstStyle/>
        <a:p>
          <a:endParaRPr lang="ru-RU"/>
        </a:p>
      </dgm:t>
    </dgm:pt>
    <dgm:pt modelId="{F6AEE0C6-901F-4785-A6DC-05E64534462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Благотворительный фонд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Даунсайд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ап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CD4AC42-7DF3-48E7-A89D-03B909719A61}" type="parTrans" cxnId="{EA067BF9-CDE1-4436-9C21-CF676DD48C85}">
      <dgm:prSet/>
      <dgm:spPr/>
      <dgm:t>
        <a:bodyPr/>
        <a:lstStyle/>
        <a:p>
          <a:endParaRPr lang="ru-RU"/>
        </a:p>
      </dgm:t>
    </dgm:pt>
    <dgm:pt modelId="{5A554ECA-2B3B-4012-BF57-C286B48204CF}" type="sibTrans" cxnId="{EA067BF9-CDE1-4436-9C21-CF676DD48C85}">
      <dgm:prSet/>
      <dgm:spPr/>
      <dgm:t>
        <a:bodyPr/>
        <a:lstStyle/>
        <a:p>
          <a:endParaRPr lang="ru-RU"/>
        </a:p>
      </dgm:t>
    </dgm:pt>
    <dgm:pt modelId="{240A8857-283A-4B58-9E4A-EBD76A49CFD4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ABA –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терапии (для детей с заболеванием детский ранний аутизм)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044C89D-2CA9-477D-A057-A42DCE3B81A6}" type="parTrans" cxnId="{19AC38F8-B788-45FE-B7B8-DBBD634EC186}">
      <dgm:prSet/>
      <dgm:spPr/>
      <dgm:t>
        <a:bodyPr/>
        <a:lstStyle/>
        <a:p>
          <a:endParaRPr lang="ru-RU"/>
        </a:p>
      </dgm:t>
    </dgm:pt>
    <dgm:pt modelId="{6F161368-11B8-43B9-BB71-1BB12883E5BE}" type="sibTrans" cxnId="{19AC38F8-B788-45FE-B7B8-DBBD634EC186}">
      <dgm:prSet/>
      <dgm:spPr/>
      <dgm:t>
        <a:bodyPr/>
        <a:lstStyle/>
        <a:p>
          <a:endParaRPr lang="ru-RU"/>
        </a:p>
      </dgm:t>
    </dgm:pt>
    <dgm:pt modelId="{E1AFF9C5-ED47-4FA9-9F62-F0A77E99E1EB}">
      <dgm:prSet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Институтом интегративной семейной терапии (ИИСТ</a:t>
          </a:r>
          <a:r>
            <a:rPr lang="ru-RU" sz="1100" dirty="0" smtClean="0"/>
            <a:t>)</a:t>
          </a:r>
          <a:endParaRPr lang="ru-RU" sz="1100" dirty="0"/>
        </a:p>
      </dgm:t>
    </dgm:pt>
    <dgm:pt modelId="{FAA1D4B0-0E96-4865-B04E-C072EE64F5C2}" type="parTrans" cxnId="{816FBB71-B2E3-43B3-B2F0-5F4879D69967}">
      <dgm:prSet/>
      <dgm:spPr/>
      <dgm:t>
        <a:bodyPr/>
        <a:lstStyle/>
        <a:p>
          <a:endParaRPr lang="ru-RU"/>
        </a:p>
      </dgm:t>
    </dgm:pt>
    <dgm:pt modelId="{1788B8DA-E910-4FF4-9069-AB73FCD50142}" type="sibTrans" cxnId="{816FBB71-B2E3-43B3-B2F0-5F4879D69967}">
      <dgm:prSet/>
      <dgm:spPr/>
      <dgm:t>
        <a:bodyPr/>
        <a:lstStyle/>
        <a:p>
          <a:endParaRPr lang="ru-RU"/>
        </a:p>
      </dgm:t>
    </dgm:pt>
    <dgm:pt modelId="{B75964D7-BB80-4F9A-8521-757CA7501F52}" type="pres">
      <dgm:prSet presAssocID="{5DB4A833-E329-4C40-9B84-ACC9AC5900BF}" presName="diagram" presStyleCnt="0">
        <dgm:presLayoutVars>
          <dgm:dir/>
          <dgm:animLvl val="lvl"/>
          <dgm:resizeHandles val="exact"/>
        </dgm:presLayoutVars>
      </dgm:prSet>
      <dgm:spPr/>
    </dgm:pt>
    <dgm:pt modelId="{7747FCEF-1B7C-4E15-A133-719C5BD12F08}" type="pres">
      <dgm:prSet presAssocID="{293F4473-D5BE-4904-B819-427473699D0D}" presName="compNode" presStyleCnt="0"/>
      <dgm:spPr/>
    </dgm:pt>
    <dgm:pt modelId="{A96CB247-FC9F-46FC-BAC6-A19F9B99BC90}" type="pres">
      <dgm:prSet presAssocID="{293F4473-D5BE-4904-B819-427473699D0D}" presName="childRect" presStyleLbl="bgAcc1" presStyleIdx="0" presStyleCnt="4" custScaleX="110155" custScaleY="173046" custLinFactNeighborX="-1420" custLinFactNeighborY="139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42A947-E6F9-477B-A932-CCD61868EE46}" type="pres">
      <dgm:prSet presAssocID="{293F4473-D5BE-4904-B819-427473699D0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B8D26-6355-4AEF-BBD4-D1F9EE4709BB}" type="pres">
      <dgm:prSet presAssocID="{293F4473-D5BE-4904-B819-427473699D0D}" presName="parentRect" presStyleLbl="alignNode1" presStyleIdx="0" presStyleCnt="4" custScaleX="112104" custScaleY="225074" custLinFactNeighborX="-229" custLinFactNeighborY="93271"/>
      <dgm:spPr/>
      <dgm:t>
        <a:bodyPr/>
        <a:lstStyle/>
        <a:p>
          <a:endParaRPr lang="ru-RU"/>
        </a:p>
      </dgm:t>
    </dgm:pt>
    <dgm:pt modelId="{17851128-684A-4F76-8165-FD6BFC37D56A}" type="pres">
      <dgm:prSet presAssocID="{293F4473-D5BE-4904-B819-427473699D0D}" presName="adorn" presStyleLbl="fgAccFollowNode1" presStyleIdx="0" presStyleCnt="4" custScaleX="109831" custScaleY="124310"/>
      <dgm:spPr>
        <a:prstGeom prst="smileyFac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141B14-1560-442B-9C10-81257294D5B9}" type="pres">
      <dgm:prSet presAssocID="{B128ABE1-251D-4976-94C1-884784395D0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09EFD02-ECBF-47C9-B8CA-245CB28ECBA1}" type="pres">
      <dgm:prSet presAssocID="{E1AFF9C5-ED47-4FA9-9F62-F0A77E99E1EB}" presName="compNode" presStyleCnt="0"/>
      <dgm:spPr/>
    </dgm:pt>
    <dgm:pt modelId="{A6398957-13D1-457A-8037-C6FEC401EC2C}" type="pres">
      <dgm:prSet presAssocID="{E1AFF9C5-ED47-4FA9-9F62-F0A77E99E1EB}" presName="childRect" presStyleLbl="bgAcc1" presStyleIdx="1" presStyleCnt="4" custScaleY="17043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366ED30-3F88-4C17-A884-9B79C085AE9E}" type="pres">
      <dgm:prSet presAssocID="{E1AFF9C5-ED47-4FA9-9F62-F0A77E99E1E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09D3A-3D0D-441D-A6A7-81E15835C2AB}" type="pres">
      <dgm:prSet presAssocID="{E1AFF9C5-ED47-4FA9-9F62-F0A77E99E1EB}" presName="parentRect" presStyleLbl="alignNode1" presStyleIdx="1" presStyleCnt="4" custScaleY="192055" custLinFactY="21509" custLinFactNeighborX="1367" custLinFactNeighborY="100000"/>
      <dgm:spPr/>
      <dgm:t>
        <a:bodyPr/>
        <a:lstStyle/>
        <a:p>
          <a:endParaRPr lang="ru-RU"/>
        </a:p>
      </dgm:t>
    </dgm:pt>
    <dgm:pt modelId="{97662ED0-F3A2-4584-985C-D4351BB0E580}" type="pres">
      <dgm:prSet presAssocID="{E1AFF9C5-ED47-4FA9-9F62-F0A77E99E1EB}" presName="adorn" presStyleLbl="fgAccFollowNode1" presStyleIdx="1" presStyleCnt="4" custLinFactNeighborX="-2507" custLinFactNeighborY="9573"/>
      <dgm:spPr>
        <a:prstGeom prst="smileyFac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75AE009-2AAF-4610-94FC-23D00DB67D5E}" type="pres">
      <dgm:prSet presAssocID="{1788B8DA-E910-4FF4-9069-AB73FCD5014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FC61D6-3D40-4465-8167-31F64622A78B}" type="pres">
      <dgm:prSet presAssocID="{F6AEE0C6-901F-4785-A6DC-05E645344629}" presName="compNode" presStyleCnt="0"/>
      <dgm:spPr/>
    </dgm:pt>
    <dgm:pt modelId="{C622EDE5-6E37-440C-8FAF-D802375381E9}" type="pres">
      <dgm:prSet presAssocID="{F6AEE0C6-901F-4785-A6DC-05E645344629}" presName="childRect" presStyleLbl="bgAcc1" presStyleIdx="2" presStyleCnt="4" custScaleX="107413" custScaleY="17068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E6A1D5F-10FA-4F37-8025-DEC8074DD355}" type="pres">
      <dgm:prSet presAssocID="{F6AEE0C6-901F-4785-A6DC-05E6453446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8E4AB-6B59-4E82-B2F2-DB433EE8228B}" type="pres">
      <dgm:prSet presAssocID="{F6AEE0C6-901F-4785-A6DC-05E645344629}" presName="parentRect" presStyleLbl="alignNode1" presStyleIdx="2" presStyleCnt="4" custScaleX="114064" custScaleY="170376" custLinFactY="17396" custLinFactNeighborX="1694" custLinFactNeighborY="100000"/>
      <dgm:spPr/>
      <dgm:t>
        <a:bodyPr/>
        <a:lstStyle/>
        <a:p>
          <a:endParaRPr lang="ru-RU"/>
        </a:p>
      </dgm:t>
    </dgm:pt>
    <dgm:pt modelId="{DDD62EEB-A1C5-425F-B0C6-FD7EAB346247}" type="pres">
      <dgm:prSet presAssocID="{F6AEE0C6-901F-4785-A6DC-05E645344629}" presName="adorn" presStyleLbl="fgAccFollowNode1" presStyleIdx="2" presStyleCnt="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4EFCB65-E26C-404F-98D3-0FD85B4C4299}" type="pres">
      <dgm:prSet presAssocID="{5A554ECA-2B3B-4012-BF57-C286B48204C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661D02-C7D5-4ED4-97A5-3A82DF3AFE8F}" type="pres">
      <dgm:prSet presAssocID="{240A8857-283A-4B58-9E4A-EBD76A49CFD4}" presName="compNode" presStyleCnt="0"/>
      <dgm:spPr/>
    </dgm:pt>
    <dgm:pt modelId="{5F470F9C-9E70-469C-AECA-AB61DD730BC1}" type="pres">
      <dgm:prSet presAssocID="{240A8857-283A-4B58-9E4A-EBD76A49CFD4}" presName="childRect" presStyleLbl="bgAcc1" presStyleIdx="3" presStyleCnt="4" custScaleX="110350" custScaleY="171680" custLinFactNeighborX="-3773" custLinFactNeighborY="-44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483DC6FA-E7E9-4650-BEBF-31322A0EFF8C}" type="pres">
      <dgm:prSet presAssocID="{240A8857-283A-4B58-9E4A-EBD76A49CF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865F0-5CA7-4B24-A138-D0B794EEAAEA}" type="pres">
      <dgm:prSet presAssocID="{240A8857-283A-4B58-9E4A-EBD76A49CFD4}" presName="parentRect" presStyleLbl="alignNode1" presStyleIdx="3" presStyleCnt="4" custScaleX="112917" custScaleY="183655" custLinFactY="22019" custLinFactNeighborX="-4184" custLinFactNeighborY="100000"/>
      <dgm:spPr/>
      <dgm:t>
        <a:bodyPr/>
        <a:lstStyle/>
        <a:p>
          <a:endParaRPr lang="ru-RU"/>
        </a:p>
      </dgm:t>
    </dgm:pt>
    <dgm:pt modelId="{6D8DB0DD-5A33-4918-9B34-EC41C47E74B7}" type="pres">
      <dgm:prSet presAssocID="{240A8857-283A-4B58-9E4A-EBD76A49CFD4}" presName="adorn" presStyleLbl="fgAccFollowNode1" presStyleIdx="3" presStyleCnt="4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75277828-3B4F-45E5-8097-A2635FF928CF}" type="presOf" srcId="{293F4473-D5BE-4904-B819-427473699D0D}" destId="{0842A947-E6F9-477B-A932-CCD61868EE46}" srcOrd="0" destOrd="0" presId="urn:microsoft.com/office/officeart/2005/8/layout/bList2#2"/>
    <dgm:cxn modelId="{EA067BF9-CDE1-4436-9C21-CF676DD48C85}" srcId="{5DB4A833-E329-4C40-9B84-ACC9AC5900BF}" destId="{F6AEE0C6-901F-4785-A6DC-05E645344629}" srcOrd="2" destOrd="0" parTransId="{FCD4AC42-7DF3-48E7-A89D-03B909719A61}" sibTransId="{5A554ECA-2B3B-4012-BF57-C286B48204CF}"/>
    <dgm:cxn modelId="{6AD1D951-AFCC-4E00-9E09-4213C7CB0805}" type="presOf" srcId="{5A554ECA-2B3B-4012-BF57-C286B48204CF}" destId="{E4EFCB65-E26C-404F-98D3-0FD85B4C4299}" srcOrd="0" destOrd="0" presId="urn:microsoft.com/office/officeart/2005/8/layout/bList2#2"/>
    <dgm:cxn modelId="{E819494C-6036-45D6-9D01-81AA0A79C0B0}" type="presOf" srcId="{F6AEE0C6-901F-4785-A6DC-05E645344629}" destId="{5748E4AB-6B59-4E82-B2F2-DB433EE8228B}" srcOrd="1" destOrd="0" presId="urn:microsoft.com/office/officeart/2005/8/layout/bList2#2"/>
    <dgm:cxn modelId="{E10F93A2-B578-4E27-B099-50A3213C97F3}" type="presOf" srcId="{B128ABE1-251D-4976-94C1-884784395D0D}" destId="{AC141B14-1560-442B-9C10-81257294D5B9}" srcOrd="0" destOrd="0" presId="urn:microsoft.com/office/officeart/2005/8/layout/bList2#2"/>
    <dgm:cxn modelId="{14187A81-9974-49BD-A812-499BB36D6A23}" type="presOf" srcId="{E1AFF9C5-ED47-4FA9-9F62-F0A77E99E1EB}" destId="{89309D3A-3D0D-441D-A6A7-81E15835C2AB}" srcOrd="1" destOrd="0" presId="urn:microsoft.com/office/officeart/2005/8/layout/bList2#2"/>
    <dgm:cxn modelId="{018386E9-DD1C-405B-9FA9-AF3659D6170D}" type="presOf" srcId="{240A8857-283A-4B58-9E4A-EBD76A49CFD4}" destId="{1E0865F0-5CA7-4B24-A138-D0B794EEAAEA}" srcOrd="1" destOrd="0" presId="urn:microsoft.com/office/officeart/2005/8/layout/bList2#2"/>
    <dgm:cxn modelId="{AFC2333C-7C99-4BDF-9912-1ABF8898ADD7}" type="presOf" srcId="{293F4473-D5BE-4904-B819-427473699D0D}" destId="{F90B8D26-6355-4AEF-BBD4-D1F9EE4709BB}" srcOrd="1" destOrd="0" presId="urn:microsoft.com/office/officeart/2005/8/layout/bList2#2"/>
    <dgm:cxn modelId="{816FBB71-B2E3-43B3-B2F0-5F4879D69967}" srcId="{5DB4A833-E329-4C40-9B84-ACC9AC5900BF}" destId="{E1AFF9C5-ED47-4FA9-9F62-F0A77E99E1EB}" srcOrd="1" destOrd="0" parTransId="{FAA1D4B0-0E96-4865-B04E-C072EE64F5C2}" sibTransId="{1788B8DA-E910-4FF4-9069-AB73FCD50142}"/>
    <dgm:cxn modelId="{C299DD44-6C64-49A6-A6EA-D68A3D17A76B}" type="presOf" srcId="{240A8857-283A-4B58-9E4A-EBD76A49CFD4}" destId="{483DC6FA-E7E9-4650-BEBF-31322A0EFF8C}" srcOrd="0" destOrd="0" presId="urn:microsoft.com/office/officeart/2005/8/layout/bList2#2"/>
    <dgm:cxn modelId="{8FC97F42-68BE-460A-A204-4B5683C4EDC5}" srcId="{5DB4A833-E329-4C40-9B84-ACC9AC5900BF}" destId="{293F4473-D5BE-4904-B819-427473699D0D}" srcOrd="0" destOrd="0" parTransId="{3F1F8219-BEBA-493E-B9F7-80AE5344B734}" sibTransId="{B128ABE1-251D-4976-94C1-884784395D0D}"/>
    <dgm:cxn modelId="{BE14299C-7C35-47B5-822A-0204E9BB3CD4}" type="presOf" srcId="{1788B8DA-E910-4FF4-9069-AB73FCD50142}" destId="{275AE009-2AAF-4610-94FC-23D00DB67D5E}" srcOrd="0" destOrd="0" presId="urn:microsoft.com/office/officeart/2005/8/layout/bList2#2"/>
    <dgm:cxn modelId="{AAAD0E56-004E-4DE0-A03F-FCD52413EFE5}" type="presOf" srcId="{5DB4A833-E329-4C40-9B84-ACC9AC5900BF}" destId="{B75964D7-BB80-4F9A-8521-757CA7501F52}" srcOrd="0" destOrd="0" presId="urn:microsoft.com/office/officeart/2005/8/layout/bList2#2"/>
    <dgm:cxn modelId="{E7E6B193-0ECF-44CF-9097-53F390E44A95}" type="presOf" srcId="{F6AEE0C6-901F-4785-A6DC-05E645344629}" destId="{AE6A1D5F-10FA-4F37-8025-DEC8074DD355}" srcOrd="0" destOrd="0" presId="urn:microsoft.com/office/officeart/2005/8/layout/bList2#2"/>
    <dgm:cxn modelId="{6929BB0D-D58E-48DE-93EA-4A234D60DE69}" type="presOf" srcId="{E1AFF9C5-ED47-4FA9-9F62-F0A77E99E1EB}" destId="{8366ED30-3F88-4C17-A884-9B79C085AE9E}" srcOrd="0" destOrd="0" presId="urn:microsoft.com/office/officeart/2005/8/layout/bList2#2"/>
    <dgm:cxn modelId="{19AC38F8-B788-45FE-B7B8-DBBD634EC186}" srcId="{5DB4A833-E329-4C40-9B84-ACC9AC5900BF}" destId="{240A8857-283A-4B58-9E4A-EBD76A49CFD4}" srcOrd="3" destOrd="0" parTransId="{A044C89D-2CA9-477D-A057-A42DCE3B81A6}" sibTransId="{6F161368-11B8-43B9-BB71-1BB12883E5BE}"/>
    <dgm:cxn modelId="{8FC40FD6-12DD-472D-8435-7C9DB2045314}" type="presParOf" srcId="{B75964D7-BB80-4F9A-8521-757CA7501F52}" destId="{7747FCEF-1B7C-4E15-A133-719C5BD12F08}" srcOrd="0" destOrd="0" presId="urn:microsoft.com/office/officeart/2005/8/layout/bList2#2"/>
    <dgm:cxn modelId="{7622F134-B254-46D4-ADB2-F12AEA4884EE}" type="presParOf" srcId="{7747FCEF-1B7C-4E15-A133-719C5BD12F08}" destId="{A96CB247-FC9F-46FC-BAC6-A19F9B99BC90}" srcOrd="0" destOrd="0" presId="urn:microsoft.com/office/officeart/2005/8/layout/bList2#2"/>
    <dgm:cxn modelId="{9176CE8C-BA6D-45FA-9DE6-EF006C9A87CF}" type="presParOf" srcId="{7747FCEF-1B7C-4E15-A133-719C5BD12F08}" destId="{0842A947-E6F9-477B-A932-CCD61868EE46}" srcOrd="1" destOrd="0" presId="urn:microsoft.com/office/officeart/2005/8/layout/bList2#2"/>
    <dgm:cxn modelId="{3212FF56-54C6-4C15-9753-002969C3E2A4}" type="presParOf" srcId="{7747FCEF-1B7C-4E15-A133-719C5BD12F08}" destId="{F90B8D26-6355-4AEF-BBD4-D1F9EE4709BB}" srcOrd="2" destOrd="0" presId="urn:microsoft.com/office/officeart/2005/8/layout/bList2#2"/>
    <dgm:cxn modelId="{91EF22DE-3B79-4BED-A658-B3E9AA1F293C}" type="presParOf" srcId="{7747FCEF-1B7C-4E15-A133-719C5BD12F08}" destId="{17851128-684A-4F76-8165-FD6BFC37D56A}" srcOrd="3" destOrd="0" presId="urn:microsoft.com/office/officeart/2005/8/layout/bList2#2"/>
    <dgm:cxn modelId="{7AC9B239-5259-4645-A6D9-F93C4F5F363D}" type="presParOf" srcId="{B75964D7-BB80-4F9A-8521-757CA7501F52}" destId="{AC141B14-1560-442B-9C10-81257294D5B9}" srcOrd="1" destOrd="0" presId="urn:microsoft.com/office/officeart/2005/8/layout/bList2#2"/>
    <dgm:cxn modelId="{DD6E71B2-67F9-4EEE-952B-FF4B249F5093}" type="presParOf" srcId="{B75964D7-BB80-4F9A-8521-757CA7501F52}" destId="{509EFD02-ECBF-47C9-B8CA-245CB28ECBA1}" srcOrd="2" destOrd="0" presId="urn:microsoft.com/office/officeart/2005/8/layout/bList2#2"/>
    <dgm:cxn modelId="{41CC5C59-FFDB-479B-9771-A5FAAF6C8065}" type="presParOf" srcId="{509EFD02-ECBF-47C9-B8CA-245CB28ECBA1}" destId="{A6398957-13D1-457A-8037-C6FEC401EC2C}" srcOrd="0" destOrd="0" presId="urn:microsoft.com/office/officeart/2005/8/layout/bList2#2"/>
    <dgm:cxn modelId="{A6E4933C-0217-457F-B6FD-6F8CB6337CE4}" type="presParOf" srcId="{509EFD02-ECBF-47C9-B8CA-245CB28ECBA1}" destId="{8366ED30-3F88-4C17-A884-9B79C085AE9E}" srcOrd="1" destOrd="0" presId="urn:microsoft.com/office/officeart/2005/8/layout/bList2#2"/>
    <dgm:cxn modelId="{670EE863-FC8B-4596-A33D-ED82A280FDEE}" type="presParOf" srcId="{509EFD02-ECBF-47C9-B8CA-245CB28ECBA1}" destId="{89309D3A-3D0D-441D-A6A7-81E15835C2AB}" srcOrd="2" destOrd="0" presId="urn:microsoft.com/office/officeart/2005/8/layout/bList2#2"/>
    <dgm:cxn modelId="{9E5C746D-9140-499C-BD0B-D411607967C8}" type="presParOf" srcId="{509EFD02-ECBF-47C9-B8CA-245CB28ECBA1}" destId="{97662ED0-F3A2-4584-985C-D4351BB0E580}" srcOrd="3" destOrd="0" presId="urn:microsoft.com/office/officeart/2005/8/layout/bList2#2"/>
    <dgm:cxn modelId="{1B64D253-767A-4BD9-BDAD-63D2F3D38D22}" type="presParOf" srcId="{B75964D7-BB80-4F9A-8521-757CA7501F52}" destId="{275AE009-2AAF-4610-94FC-23D00DB67D5E}" srcOrd="3" destOrd="0" presId="urn:microsoft.com/office/officeart/2005/8/layout/bList2#2"/>
    <dgm:cxn modelId="{828437CE-9277-42FD-B2F6-93BCA50DB36C}" type="presParOf" srcId="{B75964D7-BB80-4F9A-8521-757CA7501F52}" destId="{96FC61D6-3D40-4465-8167-31F64622A78B}" srcOrd="4" destOrd="0" presId="urn:microsoft.com/office/officeart/2005/8/layout/bList2#2"/>
    <dgm:cxn modelId="{4702D63E-181E-4FAA-84AC-ECEF8ADEFA66}" type="presParOf" srcId="{96FC61D6-3D40-4465-8167-31F64622A78B}" destId="{C622EDE5-6E37-440C-8FAF-D802375381E9}" srcOrd="0" destOrd="0" presId="urn:microsoft.com/office/officeart/2005/8/layout/bList2#2"/>
    <dgm:cxn modelId="{FC9E061C-ACE1-4667-84CA-B51C9EC88BA3}" type="presParOf" srcId="{96FC61D6-3D40-4465-8167-31F64622A78B}" destId="{AE6A1D5F-10FA-4F37-8025-DEC8074DD355}" srcOrd="1" destOrd="0" presId="urn:microsoft.com/office/officeart/2005/8/layout/bList2#2"/>
    <dgm:cxn modelId="{B073CA12-0CBB-4DFE-B33D-3CC0CA90D668}" type="presParOf" srcId="{96FC61D6-3D40-4465-8167-31F64622A78B}" destId="{5748E4AB-6B59-4E82-B2F2-DB433EE8228B}" srcOrd="2" destOrd="0" presId="urn:microsoft.com/office/officeart/2005/8/layout/bList2#2"/>
    <dgm:cxn modelId="{11C285F5-1B71-499C-B8AA-CC7DC5246697}" type="presParOf" srcId="{96FC61D6-3D40-4465-8167-31F64622A78B}" destId="{DDD62EEB-A1C5-425F-B0C6-FD7EAB346247}" srcOrd="3" destOrd="0" presId="urn:microsoft.com/office/officeart/2005/8/layout/bList2#2"/>
    <dgm:cxn modelId="{DE3CCB39-7AD4-4573-AC77-68FB7B11E860}" type="presParOf" srcId="{B75964D7-BB80-4F9A-8521-757CA7501F52}" destId="{E4EFCB65-E26C-404F-98D3-0FD85B4C4299}" srcOrd="5" destOrd="0" presId="urn:microsoft.com/office/officeart/2005/8/layout/bList2#2"/>
    <dgm:cxn modelId="{AC495B05-5118-4D85-97CF-C19972344E82}" type="presParOf" srcId="{B75964D7-BB80-4F9A-8521-757CA7501F52}" destId="{CA661D02-C7D5-4ED4-97A5-3A82DF3AFE8F}" srcOrd="6" destOrd="0" presId="urn:microsoft.com/office/officeart/2005/8/layout/bList2#2"/>
    <dgm:cxn modelId="{84E3CFD9-2065-442D-B539-8FC7344DF0EC}" type="presParOf" srcId="{CA661D02-C7D5-4ED4-97A5-3A82DF3AFE8F}" destId="{5F470F9C-9E70-469C-AECA-AB61DD730BC1}" srcOrd="0" destOrd="0" presId="urn:microsoft.com/office/officeart/2005/8/layout/bList2#2"/>
    <dgm:cxn modelId="{A2E3ACDE-9CCB-43D2-9BE0-69934851A44D}" type="presParOf" srcId="{CA661D02-C7D5-4ED4-97A5-3A82DF3AFE8F}" destId="{483DC6FA-E7E9-4650-BEBF-31322A0EFF8C}" srcOrd="1" destOrd="0" presId="urn:microsoft.com/office/officeart/2005/8/layout/bList2#2"/>
    <dgm:cxn modelId="{767C30B9-8BDD-42B4-9629-1E96EE0F20AE}" type="presParOf" srcId="{CA661D02-C7D5-4ED4-97A5-3A82DF3AFE8F}" destId="{1E0865F0-5CA7-4B24-A138-D0B794EEAAEA}" srcOrd="2" destOrd="0" presId="urn:microsoft.com/office/officeart/2005/8/layout/bList2#2"/>
    <dgm:cxn modelId="{31C46F0C-CB7C-49F7-B5EB-8F82DD501CF7}" type="presParOf" srcId="{CA661D02-C7D5-4ED4-97A5-3A82DF3AFE8F}" destId="{6D8DB0DD-5A33-4918-9B34-EC41C47E74B7}" srcOrd="3" destOrd="0" presId="urn:microsoft.com/office/officeart/2005/8/layout/bList2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F9F2BE-0053-4447-906D-6A7FFC32B01A}" type="doc">
      <dgm:prSet loTypeId="urn:microsoft.com/office/officeart/2005/8/layout/vList5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F886E33-B2B5-4738-A42C-F6FC3DE7D8E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198 чел.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02A65F-C910-4FC2-944A-C4385634A5AD}" type="parTrans" cxnId="{42BE20E6-7E52-41FF-8FEC-FE6F2A8E1732}">
      <dgm:prSet/>
      <dgm:spPr/>
      <dgm:t>
        <a:bodyPr/>
        <a:lstStyle/>
        <a:p>
          <a:endParaRPr lang="ru-RU"/>
        </a:p>
      </dgm:t>
    </dgm:pt>
    <dgm:pt modelId="{C36D72BA-B988-4053-8906-A67AFC502287}" type="sibTrans" cxnId="{42BE20E6-7E52-41FF-8FEC-FE6F2A8E1732}">
      <dgm:prSet/>
      <dgm:spPr/>
      <dgm:t>
        <a:bodyPr/>
        <a:lstStyle/>
        <a:p>
          <a:endParaRPr lang="ru-RU"/>
        </a:p>
      </dgm:t>
    </dgm:pt>
    <dgm:pt modelId="{16B20B2A-1747-4BE2-9568-BF6B590575C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Всего детей – инвалидов по району «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Нагатино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-Садовники»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2CBF606-43AE-4038-B275-ABE4F6C58A58}" type="parTrans" cxnId="{03CFFB4D-4DA2-4D76-BCD2-05D92B80E3AB}">
      <dgm:prSet/>
      <dgm:spPr/>
      <dgm:t>
        <a:bodyPr/>
        <a:lstStyle/>
        <a:p>
          <a:endParaRPr lang="ru-RU"/>
        </a:p>
      </dgm:t>
    </dgm:pt>
    <dgm:pt modelId="{E9953F3D-022E-48FF-87F7-EC69846110EC}" type="sibTrans" cxnId="{03CFFB4D-4DA2-4D76-BCD2-05D92B80E3AB}">
      <dgm:prSet/>
      <dgm:spPr/>
      <dgm:t>
        <a:bodyPr/>
        <a:lstStyle/>
        <a:p>
          <a:endParaRPr lang="ru-RU"/>
        </a:p>
      </dgm:t>
    </dgm:pt>
    <dgm:pt modelId="{23353B3B-591F-4F9E-BE84-3B0CFC90C917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6 чел.</a:t>
          </a:r>
          <a:endParaRPr lang="ru-RU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6FE67F-79B4-4C4F-8A52-5223AB596A6C}" type="parTrans" cxnId="{98F97B37-8516-43C6-AD1E-6C921E570C15}">
      <dgm:prSet/>
      <dgm:spPr/>
      <dgm:t>
        <a:bodyPr/>
        <a:lstStyle/>
        <a:p>
          <a:endParaRPr lang="ru-RU"/>
        </a:p>
      </dgm:t>
    </dgm:pt>
    <dgm:pt modelId="{251A1D90-071B-4360-9724-33D8DB01E1F1}" type="sibTrans" cxnId="{98F97B37-8516-43C6-AD1E-6C921E570C15}">
      <dgm:prSet/>
      <dgm:spPr/>
      <dgm:t>
        <a:bodyPr/>
        <a:lstStyle/>
        <a:p>
          <a:endParaRPr lang="ru-RU"/>
        </a:p>
      </dgm:t>
    </dgm:pt>
    <dgm:pt modelId="{27694A38-3784-4D09-847A-AAB62F72B1D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Смена места жительства 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0B0E286-1262-44B1-A3E8-C91A85BD3917}" type="parTrans" cxnId="{C9A407A2-030D-4164-933B-DC138DB082DA}">
      <dgm:prSet/>
      <dgm:spPr/>
      <dgm:t>
        <a:bodyPr/>
        <a:lstStyle/>
        <a:p>
          <a:endParaRPr lang="ru-RU"/>
        </a:p>
      </dgm:t>
    </dgm:pt>
    <dgm:pt modelId="{C94D5637-D4B2-4D43-987F-6FE5E30B9B9F}" type="sibTrans" cxnId="{C9A407A2-030D-4164-933B-DC138DB082DA}">
      <dgm:prSet/>
      <dgm:spPr/>
      <dgm:t>
        <a:bodyPr/>
        <a:lstStyle/>
        <a:p>
          <a:endParaRPr lang="ru-RU"/>
        </a:p>
      </dgm:t>
    </dgm:pt>
    <dgm:pt modelId="{A85A2CF4-AAA9-479C-9D46-5FD66B7F9625}">
      <dgm:prSet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133 чел.</a:t>
          </a:r>
          <a:endParaRPr lang="ru-RU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06C92F-4AFC-4B88-AC9D-458ED6692E0F}" type="parTrans" cxnId="{F746BDD9-DA57-4937-874F-6E1C0BAE4185}">
      <dgm:prSet/>
      <dgm:spPr/>
      <dgm:t>
        <a:bodyPr/>
        <a:lstStyle/>
        <a:p>
          <a:endParaRPr lang="ru-RU"/>
        </a:p>
      </dgm:t>
    </dgm:pt>
    <dgm:pt modelId="{4A20D41D-DA13-470E-80C1-A5D67375177B}" type="sibTrans" cxnId="{F746BDD9-DA57-4937-874F-6E1C0BAE4185}">
      <dgm:prSet/>
      <dgm:spPr/>
      <dgm:t>
        <a:bodyPr/>
        <a:lstStyle/>
        <a:p>
          <a:endParaRPr lang="ru-RU"/>
        </a:p>
      </dgm:t>
    </dgm:pt>
    <dgm:pt modelId="{EA83EE25-ABE7-4143-BCC4-F377959A412D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Опрошенных детей – инвалидов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B296241-7EE0-4488-8B5C-C9BB7812B371}" type="parTrans" cxnId="{FB088C4B-0BA0-4287-9A3A-CC194969A0E6}">
      <dgm:prSet/>
      <dgm:spPr/>
      <dgm:t>
        <a:bodyPr/>
        <a:lstStyle/>
        <a:p>
          <a:endParaRPr lang="ru-RU"/>
        </a:p>
      </dgm:t>
    </dgm:pt>
    <dgm:pt modelId="{83402030-BE25-4025-B691-0E302895AD58}" type="sibTrans" cxnId="{FB088C4B-0BA0-4287-9A3A-CC194969A0E6}">
      <dgm:prSet/>
      <dgm:spPr/>
      <dgm:t>
        <a:bodyPr/>
        <a:lstStyle/>
        <a:p>
          <a:endParaRPr lang="ru-RU"/>
        </a:p>
      </dgm:t>
    </dgm:pt>
    <dgm:pt modelId="{E1B8E72E-8C54-43B6-8CF6-42A4EAE5D42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Отказались от опроса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3A0F5CD-B29C-4142-A7C7-6F3B392DEF23}" type="sibTrans" cxnId="{EF4375BC-F978-453B-9FE6-F8AACAA5A9EA}">
      <dgm:prSet/>
      <dgm:spPr/>
      <dgm:t>
        <a:bodyPr/>
        <a:lstStyle/>
        <a:p>
          <a:endParaRPr lang="ru-RU"/>
        </a:p>
      </dgm:t>
    </dgm:pt>
    <dgm:pt modelId="{151AB5C3-61F8-4AD5-9F73-A11BEC20476D}" type="parTrans" cxnId="{EF4375BC-F978-453B-9FE6-F8AACAA5A9EA}">
      <dgm:prSet/>
      <dgm:spPr/>
      <dgm:t>
        <a:bodyPr/>
        <a:lstStyle/>
        <a:p>
          <a:endParaRPr lang="ru-RU"/>
        </a:p>
      </dgm:t>
    </dgm:pt>
    <dgm:pt modelId="{EDF9781B-D542-4124-AE82-4BDFF0B747B6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rPr>
            <a:t>30 чел.</a:t>
          </a:r>
          <a:endParaRPr lang="ru-RU" b="1" dirty="0">
            <a:solidFill>
              <a:srgbClr val="00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A8B58B-25B0-4F5C-9A3A-5B441DEF6232}" type="sibTrans" cxnId="{A78B5AD8-EB9C-4C7F-A982-89884146B147}">
      <dgm:prSet/>
      <dgm:spPr/>
      <dgm:t>
        <a:bodyPr/>
        <a:lstStyle/>
        <a:p>
          <a:endParaRPr lang="ru-RU"/>
        </a:p>
      </dgm:t>
    </dgm:pt>
    <dgm:pt modelId="{845548A4-DCBF-49AC-8CAC-E20886AC1C57}" type="parTrans" cxnId="{A78B5AD8-EB9C-4C7F-A982-89884146B147}">
      <dgm:prSet/>
      <dgm:spPr/>
      <dgm:t>
        <a:bodyPr/>
        <a:lstStyle/>
        <a:p>
          <a:endParaRPr lang="ru-RU"/>
        </a:p>
      </dgm:t>
    </dgm:pt>
    <dgm:pt modelId="{2C7B79FE-3CF9-428E-80C1-A4A511972F0C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Отсутствуют по месту жительства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AECD93A-6B67-4F74-988A-15AEAD86BA73}" type="parTrans" cxnId="{850C7DEF-3012-47AA-BA2D-2D020BBD7765}">
      <dgm:prSet/>
      <dgm:spPr/>
      <dgm:t>
        <a:bodyPr/>
        <a:lstStyle/>
        <a:p>
          <a:endParaRPr lang="ru-RU"/>
        </a:p>
      </dgm:t>
    </dgm:pt>
    <dgm:pt modelId="{1D719CC4-69B2-4EA1-8BC2-E74B7E34119D}" type="sibTrans" cxnId="{850C7DEF-3012-47AA-BA2D-2D020BBD7765}">
      <dgm:prSet/>
      <dgm:spPr/>
      <dgm:t>
        <a:bodyPr/>
        <a:lstStyle/>
        <a:p>
          <a:endParaRPr lang="ru-RU"/>
        </a:p>
      </dgm:t>
    </dgm:pt>
    <dgm:pt modelId="{2BBF2239-FAEB-444A-BD2E-FF93D5635E39}">
      <dgm:prSet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29 чел.</a:t>
          </a:r>
          <a:endParaRPr lang="ru-RU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63343B7-25A8-4BF9-95D0-53F8D4A4AEE9}" type="parTrans" cxnId="{9CCF3909-5B20-40AE-B5F6-DF45D60839E2}">
      <dgm:prSet/>
      <dgm:spPr/>
      <dgm:t>
        <a:bodyPr/>
        <a:lstStyle/>
        <a:p>
          <a:endParaRPr lang="ru-RU"/>
        </a:p>
      </dgm:t>
    </dgm:pt>
    <dgm:pt modelId="{AD0E221E-0706-41C8-B478-A034DE1190F1}" type="sibTrans" cxnId="{9CCF3909-5B20-40AE-B5F6-DF45D60839E2}">
      <dgm:prSet/>
      <dgm:spPr/>
      <dgm:t>
        <a:bodyPr/>
        <a:lstStyle/>
        <a:p>
          <a:endParaRPr lang="ru-RU"/>
        </a:p>
      </dgm:t>
    </dgm:pt>
    <dgm:pt modelId="{5556BEB9-B220-4E5A-9153-F8CB5974EC36}" type="pres">
      <dgm:prSet presAssocID="{32F9F2BE-0053-4447-906D-6A7FFC32B0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3D174-0BBC-4F6A-BFF7-6A6CF8622F8C}" type="pres">
      <dgm:prSet presAssocID="{1F886E33-B2B5-4738-A42C-F6FC3DE7D8EF}" presName="linNode" presStyleCnt="0"/>
      <dgm:spPr/>
    </dgm:pt>
    <dgm:pt modelId="{9E00B791-61F6-47E5-833E-8F096D6C1499}" type="pres">
      <dgm:prSet presAssocID="{1F886E33-B2B5-4738-A42C-F6FC3DE7D8EF}" presName="parentText" presStyleLbl="node1" presStyleIdx="0" presStyleCnt="5" custLinFactNeighborX="607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00FD4-EBCF-44A9-857F-41351088683D}" type="pres">
      <dgm:prSet presAssocID="{1F886E33-B2B5-4738-A42C-F6FC3DE7D8EF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90C71-2106-498A-AE48-25EC288822E6}" type="pres">
      <dgm:prSet presAssocID="{C36D72BA-B988-4053-8906-A67AFC502287}" presName="sp" presStyleCnt="0"/>
      <dgm:spPr/>
    </dgm:pt>
    <dgm:pt modelId="{8FA97BB9-9844-4732-AB2F-B8D0BDEABEAE}" type="pres">
      <dgm:prSet presAssocID="{2BBF2239-FAEB-444A-BD2E-FF93D5635E39}" presName="linNode" presStyleCnt="0"/>
      <dgm:spPr/>
    </dgm:pt>
    <dgm:pt modelId="{351A21AC-5F94-4443-B937-3EB683B61C61}" type="pres">
      <dgm:prSet presAssocID="{2BBF2239-FAEB-444A-BD2E-FF93D5635E3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DD042-74AC-49EB-90D7-788F49A50A24}" type="pres">
      <dgm:prSet presAssocID="{2BBF2239-FAEB-444A-BD2E-FF93D5635E39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8505A-2656-45E1-8F53-07BFE1C81303}" type="pres">
      <dgm:prSet presAssocID="{AD0E221E-0706-41C8-B478-A034DE1190F1}" presName="sp" presStyleCnt="0"/>
      <dgm:spPr/>
    </dgm:pt>
    <dgm:pt modelId="{55E65FFD-2074-4121-A80B-E4059CF5A200}" type="pres">
      <dgm:prSet presAssocID="{A85A2CF4-AAA9-479C-9D46-5FD66B7F9625}" presName="linNode" presStyleCnt="0"/>
      <dgm:spPr/>
    </dgm:pt>
    <dgm:pt modelId="{3C3C0FF7-F264-4DB2-94E5-8C3AA1634D1B}" type="pres">
      <dgm:prSet presAssocID="{A85A2CF4-AAA9-479C-9D46-5FD66B7F9625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C3656-7B9F-430C-AAFC-2AA92BE628FF}" type="pres">
      <dgm:prSet presAssocID="{A85A2CF4-AAA9-479C-9D46-5FD66B7F9625}" presName="descendantText" presStyleLbl="alignAccFollowNode1" presStyleIdx="2" presStyleCnt="5" custLinFactNeighborX="1626" custLinFactNeighborY="5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3D3CF-F835-4DDA-B469-079E102DD4D7}" type="pres">
      <dgm:prSet presAssocID="{4A20D41D-DA13-470E-80C1-A5D67375177B}" presName="sp" presStyleCnt="0"/>
      <dgm:spPr/>
    </dgm:pt>
    <dgm:pt modelId="{FE11A787-8455-4926-8108-A07C9E4A4F07}" type="pres">
      <dgm:prSet presAssocID="{23353B3B-591F-4F9E-BE84-3B0CFC90C917}" presName="linNode" presStyleCnt="0"/>
      <dgm:spPr/>
    </dgm:pt>
    <dgm:pt modelId="{43F03785-986D-4F6E-B193-8ED30367A3A0}" type="pres">
      <dgm:prSet presAssocID="{23353B3B-591F-4F9E-BE84-3B0CFC90C917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85DA9-886E-4525-B3AC-3ED36625C8F9}" type="pres">
      <dgm:prSet presAssocID="{23353B3B-591F-4F9E-BE84-3B0CFC90C91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7819D-6A39-429D-870F-1AE2B8B39156}" type="pres">
      <dgm:prSet presAssocID="{251A1D90-071B-4360-9724-33D8DB01E1F1}" presName="sp" presStyleCnt="0"/>
      <dgm:spPr/>
    </dgm:pt>
    <dgm:pt modelId="{331F78B2-333D-44E5-B081-A626AF298821}" type="pres">
      <dgm:prSet presAssocID="{EDF9781B-D542-4124-AE82-4BDFF0B747B6}" presName="linNode" presStyleCnt="0"/>
      <dgm:spPr/>
    </dgm:pt>
    <dgm:pt modelId="{4685A5E8-8723-419B-AAAA-01310E1C50D4}" type="pres">
      <dgm:prSet presAssocID="{EDF9781B-D542-4124-AE82-4BDFF0B747B6}" presName="parentText" presStyleLbl="node1" presStyleIdx="4" presStyleCnt="5" custLinFactNeighborX="623" custLinFactNeighborY="61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FA4D4-9B37-4B34-98ED-AB2BE8A9B349}" type="pres">
      <dgm:prSet presAssocID="{EDF9781B-D542-4124-AE82-4BDFF0B747B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4197A-227A-462E-82E4-BDC7197C903F}" type="presOf" srcId="{2C7B79FE-3CF9-428E-80C1-A4A511972F0C}" destId="{310DD042-74AC-49EB-90D7-788F49A50A24}" srcOrd="0" destOrd="0" presId="urn:microsoft.com/office/officeart/2005/8/layout/vList5"/>
    <dgm:cxn modelId="{550E2426-C292-47CF-AF1B-1DD77B46A2D9}" type="presOf" srcId="{EDF9781B-D542-4124-AE82-4BDFF0B747B6}" destId="{4685A5E8-8723-419B-AAAA-01310E1C50D4}" srcOrd="0" destOrd="0" presId="urn:microsoft.com/office/officeart/2005/8/layout/vList5"/>
    <dgm:cxn modelId="{1A45411F-FDD1-4B26-B935-3AE2A1665DA2}" type="presOf" srcId="{A85A2CF4-AAA9-479C-9D46-5FD66B7F9625}" destId="{3C3C0FF7-F264-4DB2-94E5-8C3AA1634D1B}" srcOrd="0" destOrd="0" presId="urn:microsoft.com/office/officeart/2005/8/layout/vList5"/>
    <dgm:cxn modelId="{C9A407A2-030D-4164-933B-DC138DB082DA}" srcId="{23353B3B-591F-4F9E-BE84-3B0CFC90C917}" destId="{27694A38-3784-4D09-847A-AAB62F72B1D7}" srcOrd="0" destOrd="0" parTransId="{B0B0E286-1262-44B1-A3E8-C91A85BD3917}" sibTransId="{C94D5637-D4B2-4D43-987F-6FE5E30B9B9F}"/>
    <dgm:cxn modelId="{03CFFB4D-4DA2-4D76-BCD2-05D92B80E3AB}" srcId="{1F886E33-B2B5-4738-A42C-F6FC3DE7D8EF}" destId="{16B20B2A-1747-4BE2-9568-BF6B590575C0}" srcOrd="0" destOrd="0" parTransId="{A2CBF606-43AE-4038-B275-ABE4F6C58A58}" sibTransId="{E9953F3D-022E-48FF-87F7-EC69846110EC}"/>
    <dgm:cxn modelId="{A78B5AD8-EB9C-4C7F-A982-89884146B147}" srcId="{32F9F2BE-0053-4447-906D-6A7FFC32B01A}" destId="{EDF9781B-D542-4124-AE82-4BDFF0B747B6}" srcOrd="4" destOrd="0" parTransId="{845548A4-DCBF-49AC-8CAC-E20886AC1C57}" sibTransId="{7CA8B58B-25B0-4F5C-9A3A-5B441DEF6232}"/>
    <dgm:cxn modelId="{FB088C4B-0BA0-4287-9A3A-CC194969A0E6}" srcId="{A85A2CF4-AAA9-479C-9D46-5FD66B7F9625}" destId="{EA83EE25-ABE7-4143-BCC4-F377959A412D}" srcOrd="0" destOrd="0" parTransId="{FB296241-7EE0-4488-8B5C-C9BB7812B371}" sibTransId="{83402030-BE25-4025-B691-0E302895AD58}"/>
    <dgm:cxn modelId="{5B8DBFDF-4B95-4BA8-951B-EC057F3B9B01}" type="presOf" srcId="{2BBF2239-FAEB-444A-BD2E-FF93D5635E39}" destId="{351A21AC-5F94-4443-B937-3EB683B61C61}" srcOrd="0" destOrd="0" presId="urn:microsoft.com/office/officeart/2005/8/layout/vList5"/>
    <dgm:cxn modelId="{850C7DEF-3012-47AA-BA2D-2D020BBD7765}" srcId="{2BBF2239-FAEB-444A-BD2E-FF93D5635E39}" destId="{2C7B79FE-3CF9-428E-80C1-A4A511972F0C}" srcOrd="0" destOrd="0" parTransId="{6AECD93A-6B67-4F74-988A-15AEAD86BA73}" sibTransId="{1D719CC4-69B2-4EA1-8BC2-E74B7E34119D}"/>
    <dgm:cxn modelId="{ADA69F0E-8D9D-4889-8E1B-5EA9B7E96921}" type="presOf" srcId="{23353B3B-591F-4F9E-BE84-3B0CFC90C917}" destId="{43F03785-986D-4F6E-B193-8ED30367A3A0}" srcOrd="0" destOrd="0" presId="urn:microsoft.com/office/officeart/2005/8/layout/vList5"/>
    <dgm:cxn modelId="{41FC71A2-B4DA-453D-A9D6-01D61256BD00}" type="presOf" srcId="{EA83EE25-ABE7-4143-BCC4-F377959A412D}" destId="{DD7C3656-7B9F-430C-AAFC-2AA92BE628FF}" srcOrd="0" destOrd="0" presId="urn:microsoft.com/office/officeart/2005/8/layout/vList5"/>
    <dgm:cxn modelId="{F746BDD9-DA57-4937-874F-6E1C0BAE4185}" srcId="{32F9F2BE-0053-4447-906D-6A7FFC32B01A}" destId="{A85A2CF4-AAA9-479C-9D46-5FD66B7F9625}" srcOrd="2" destOrd="0" parTransId="{3506C92F-4AFC-4B88-AC9D-458ED6692E0F}" sibTransId="{4A20D41D-DA13-470E-80C1-A5D67375177B}"/>
    <dgm:cxn modelId="{7B1BA65B-2AB6-4AB7-A22C-1B4BB0920049}" type="presOf" srcId="{1F886E33-B2B5-4738-A42C-F6FC3DE7D8EF}" destId="{9E00B791-61F6-47E5-833E-8F096D6C1499}" srcOrd="0" destOrd="0" presId="urn:microsoft.com/office/officeart/2005/8/layout/vList5"/>
    <dgm:cxn modelId="{42BE20E6-7E52-41FF-8FEC-FE6F2A8E1732}" srcId="{32F9F2BE-0053-4447-906D-6A7FFC32B01A}" destId="{1F886E33-B2B5-4738-A42C-F6FC3DE7D8EF}" srcOrd="0" destOrd="0" parTransId="{B602A65F-C910-4FC2-944A-C4385634A5AD}" sibTransId="{C36D72BA-B988-4053-8906-A67AFC502287}"/>
    <dgm:cxn modelId="{AAE9975D-F722-4FD3-A4EA-51F3B2D124F8}" type="presOf" srcId="{27694A38-3784-4D09-847A-AAB62F72B1D7}" destId="{ADA85DA9-886E-4525-B3AC-3ED36625C8F9}" srcOrd="0" destOrd="0" presId="urn:microsoft.com/office/officeart/2005/8/layout/vList5"/>
    <dgm:cxn modelId="{95EB02CD-D2C6-499D-B4F3-C73BFD7CB916}" type="presOf" srcId="{32F9F2BE-0053-4447-906D-6A7FFC32B01A}" destId="{5556BEB9-B220-4E5A-9153-F8CB5974EC36}" srcOrd="0" destOrd="0" presId="urn:microsoft.com/office/officeart/2005/8/layout/vList5"/>
    <dgm:cxn modelId="{EF4375BC-F978-453B-9FE6-F8AACAA5A9EA}" srcId="{EDF9781B-D542-4124-AE82-4BDFF0B747B6}" destId="{E1B8E72E-8C54-43B6-8CF6-42A4EAE5D42C}" srcOrd="0" destOrd="0" parTransId="{151AB5C3-61F8-4AD5-9F73-A11BEC20476D}" sibTransId="{E3A0F5CD-B29C-4142-A7C7-6F3B392DEF23}"/>
    <dgm:cxn modelId="{2822A29A-36FB-4C4B-92D3-6C611885893B}" type="presOf" srcId="{16B20B2A-1747-4BE2-9568-BF6B590575C0}" destId="{A1C00FD4-EBCF-44A9-857F-41351088683D}" srcOrd="0" destOrd="0" presId="urn:microsoft.com/office/officeart/2005/8/layout/vList5"/>
    <dgm:cxn modelId="{9CCF3909-5B20-40AE-B5F6-DF45D60839E2}" srcId="{32F9F2BE-0053-4447-906D-6A7FFC32B01A}" destId="{2BBF2239-FAEB-444A-BD2E-FF93D5635E39}" srcOrd="1" destOrd="0" parTransId="{563343B7-25A8-4BF9-95D0-53F8D4A4AEE9}" sibTransId="{AD0E221E-0706-41C8-B478-A034DE1190F1}"/>
    <dgm:cxn modelId="{216E85D9-DA2A-4134-AB99-56F7B4F686F7}" type="presOf" srcId="{E1B8E72E-8C54-43B6-8CF6-42A4EAE5D42C}" destId="{0ACFA4D4-9B37-4B34-98ED-AB2BE8A9B349}" srcOrd="0" destOrd="0" presId="urn:microsoft.com/office/officeart/2005/8/layout/vList5"/>
    <dgm:cxn modelId="{98F97B37-8516-43C6-AD1E-6C921E570C15}" srcId="{32F9F2BE-0053-4447-906D-6A7FFC32B01A}" destId="{23353B3B-591F-4F9E-BE84-3B0CFC90C917}" srcOrd="3" destOrd="0" parTransId="{5C6FE67F-79B4-4C4F-8A52-5223AB596A6C}" sibTransId="{251A1D90-071B-4360-9724-33D8DB01E1F1}"/>
    <dgm:cxn modelId="{2472657A-788B-4699-A000-F93C3EEA52A3}" type="presParOf" srcId="{5556BEB9-B220-4E5A-9153-F8CB5974EC36}" destId="{6203D174-0BBC-4F6A-BFF7-6A6CF8622F8C}" srcOrd="0" destOrd="0" presId="urn:microsoft.com/office/officeart/2005/8/layout/vList5"/>
    <dgm:cxn modelId="{A02BC581-B795-4078-9FB9-497923DD3A51}" type="presParOf" srcId="{6203D174-0BBC-4F6A-BFF7-6A6CF8622F8C}" destId="{9E00B791-61F6-47E5-833E-8F096D6C1499}" srcOrd="0" destOrd="0" presId="urn:microsoft.com/office/officeart/2005/8/layout/vList5"/>
    <dgm:cxn modelId="{148FDB52-F61D-46EF-93D9-6ECD4C4B975E}" type="presParOf" srcId="{6203D174-0BBC-4F6A-BFF7-6A6CF8622F8C}" destId="{A1C00FD4-EBCF-44A9-857F-41351088683D}" srcOrd="1" destOrd="0" presId="urn:microsoft.com/office/officeart/2005/8/layout/vList5"/>
    <dgm:cxn modelId="{C664411E-7198-4D9E-AE31-6849DAA130A1}" type="presParOf" srcId="{5556BEB9-B220-4E5A-9153-F8CB5974EC36}" destId="{8A790C71-2106-498A-AE48-25EC288822E6}" srcOrd="1" destOrd="0" presId="urn:microsoft.com/office/officeart/2005/8/layout/vList5"/>
    <dgm:cxn modelId="{E45BDB9A-C5AF-4D12-AA72-CBD129BFC87E}" type="presParOf" srcId="{5556BEB9-B220-4E5A-9153-F8CB5974EC36}" destId="{8FA97BB9-9844-4732-AB2F-B8D0BDEABEAE}" srcOrd="2" destOrd="0" presId="urn:microsoft.com/office/officeart/2005/8/layout/vList5"/>
    <dgm:cxn modelId="{9E2DE698-EC24-46EA-8B83-E5E2C8B43B20}" type="presParOf" srcId="{8FA97BB9-9844-4732-AB2F-B8D0BDEABEAE}" destId="{351A21AC-5F94-4443-B937-3EB683B61C61}" srcOrd="0" destOrd="0" presId="urn:microsoft.com/office/officeart/2005/8/layout/vList5"/>
    <dgm:cxn modelId="{CCEAA8E0-87D3-401A-8572-264CEFB97970}" type="presParOf" srcId="{8FA97BB9-9844-4732-AB2F-B8D0BDEABEAE}" destId="{310DD042-74AC-49EB-90D7-788F49A50A24}" srcOrd="1" destOrd="0" presId="urn:microsoft.com/office/officeart/2005/8/layout/vList5"/>
    <dgm:cxn modelId="{9B1B0682-C29E-4E8D-93F1-3050C4FBABAB}" type="presParOf" srcId="{5556BEB9-B220-4E5A-9153-F8CB5974EC36}" destId="{06A8505A-2656-45E1-8F53-07BFE1C81303}" srcOrd="3" destOrd="0" presId="urn:microsoft.com/office/officeart/2005/8/layout/vList5"/>
    <dgm:cxn modelId="{BB88A925-B669-4722-BB64-49FD79A06887}" type="presParOf" srcId="{5556BEB9-B220-4E5A-9153-F8CB5974EC36}" destId="{55E65FFD-2074-4121-A80B-E4059CF5A200}" srcOrd="4" destOrd="0" presId="urn:microsoft.com/office/officeart/2005/8/layout/vList5"/>
    <dgm:cxn modelId="{6F0C5C4A-39AC-4F78-922B-B2E004899F21}" type="presParOf" srcId="{55E65FFD-2074-4121-A80B-E4059CF5A200}" destId="{3C3C0FF7-F264-4DB2-94E5-8C3AA1634D1B}" srcOrd="0" destOrd="0" presId="urn:microsoft.com/office/officeart/2005/8/layout/vList5"/>
    <dgm:cxn modelId="{55AD7EF0-FF55-4683-A447-BEC160AC785B}" type="presParOf" srcId="{55E65FFD-2074-4121-A80B-E4059CF5A200}" destId="{DD7C3656-7B9F-430C-AAFC-2AA92BE628FF}" srcOrd="1" destOrd="0" presId="urn:microsoft.com/office/officeart/2005/8/layout/vList5"/>
    <dgm:cxn modelId="{270041FF-5001-412D-B567-0DACB39B93E4}" type="presParOf" srcId="{5556BEB9-B220-4E5A-9153-F8CB5974EC36}" destId="{3463D3CF-F835-4DDA-B469-079E102DD4D7}" srcOrd="5" destOrd="0" presId="urn:microsoft.com/office/officeart/2005/8/layout/vList5"/>
    <dgm:cxn modelId="{4B1A509D-2DC2-4723-93D1-AB61EB188468}" type="presParOf" srcId="{5556BEB9-B220-4E5A-9153-F8CB5974EC36}" destId="{FE11A787-8455-4926-8108-A07C9E4A4F07}" srcOrd="6" destOrd="0" presId="urn:microsoft.com/office/officeart/2005/8/layout/vList5"/>
    <dgm:cxn modelId="{E0AE5BA1-66A7-4C68-A055-3D0040375281}" type="presParOf" srcId="{FE11A787-8455-4926-8108-A07C9E4A4F07}" destId="{43F03785-986D-4F6E-B193-8ED30367A3A0}" srcOrd="0" destOrd="0" presId="urn:microsoft.com/office/officeart/2005/8/layout/vList5"/>
    <dgm:cxn modelId="{676D9705-942B-402B-BA38-86A2199DA768}" type="presParOf" srcId="{FE11A787-8455-4926-8108-A07C9E4A4F07}" destId="{ADA85DA9-886E-4525-B3AC-3ED36625C8F9}" srcOrd="1" destOrd="0" presId="urn:microsoft.com/office/officeart/2005/8/layout/vList5"/>
    <dgm:cxn modelId="{6261ED24-242B-4629-ABE7-4D951F70F132}" type="presParOf" srcId="{5556BEB9-B220-4E5A-9153-F8CB5974EC36}" destId="{EB77819D-6A39-429D-870F-1AE2B8B39156}" srcOrd="7" destOrd="0" presId="urn:microsoft.com/office/officeart/2005/8/layout/vList5"/>
    <dgm:cxn modelId="{D446B843-9CC3-42BA-A6A0-2C3923C512D0}" type="presParOf" srcId="{5556BEB9-B220-4E5A-9153-F8CB5974EC36}" destId="{331F78B2-333D-44E5-B081-A626AF298821}" srcOrd="8" destOrd="0" presId="urn:microsoft.com/office/officeart/2005/8/layout/vList5"/>
    <dgm:cxn modelId="{C675A28A-A020-4725-8115-BEF294D21CA5}" type="presParOf" srcId="{331F78B2-333D-44E5-B081-A626AF298821}" destId="{4685A5E8-8723-419B-AAAA-01310E1C50D4}" srcOrd="0" destOrd="0" presId="urn:microsoft.com/office/officeart/2005/8/layout/vList5"/>
    <dgm:cxn modelId="{E131DB91-7A5D-437B-8638-0112538733BE}" type="presParOf" srcId="{331F78B2-333D-44E5-B081-A626AF298821}" destId="{0ACFA4D4-9B37-4B34-98ED-AB2BE8A9B349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0.02343</cdr:x>
      <cdr:y>0.82979</cdr:y>
    </cdr:from>
    <cdr:to>
      <cdr:x>0.98437</cdr:x>
      <cdr:y>0.95106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282" y="2786082"/>
          <a:ext cx="8786842" cy="407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Сотрудниками ГБУ ТЦСО «Коломенское» оказано платных услуг на сумму 8 249 017,0 руб. 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0.14844</cdr:x>
      <cdr:y>0.34768</cdr:y>
    </cdr:from>
    <cdr:to>
      <cdr:x>0.24844</cdr:x>
      <cdr:y>0.40204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7290" y="1827584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0.14062</cdr:x>
      <cdr:y>0.32049</cdr:y>
    </cdr:from>
    <cdr:to>
      <cdr:x>0.25</cdr:x>
      <cdr:y>0.37486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28" y="1671347"/>
          <a:ext cx="1000155" cy="283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Calibri" pitchFamily="34" charset="0"/>
              <a:cs typeface="Calibri" pitchFamily="34" charset="0"/>
            </a:rPr>
            <a:t>495 чел.</a:t>
          </a:r>
          <a:endParaRPr lang="ru-RU" sz="1600" b="1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0.09722</cdr:x>
      <cdr:y>0.36625</cdr:y>
    </cdr:from>
    <cdr:to>
      <cdr:x>0.80556</cdr:x>
      <cdr:y>0.46392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066" y="1071570"/>
          <a:ext cx="364333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0.08333</cdr:x>
      <cdr:y>0.34184</cdr:y>
    </cdr:from>
    <cdr:to>
      <cdr:x>0.81945</cdr:x>
      <cdr:y>0.46392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628" y="1000132"/>
          <a:ext cx="378621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Район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Нагатино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- Садовники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0.09722</cdr:x>
      <cdr:y>0.87792</cdr:y>
    </cdr:from>
    <cdr:to>
      <cdr:x>0.83334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0066" y="2571768"/>
          <a:ext cx="378621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Район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Нагатинский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затон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D98C-4BC0-42E2-8F3F-401C5B6C6548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15D7A-2C9E-420D-B582-70AB05E12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33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15D7A-2C9E-420D-B582-70AB05E120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593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5976664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808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86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 l="71000" r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7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24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63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375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563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27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18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19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24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t="-46000" r="-4000" b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6256" y="6309320"/>
            <a:ext cx="21336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heshirskiy Cat" pitchFamily="34" charset="0"/>
              </a:defRPr>
            </a:lvl1pPr>
          </a:lstStyle>
          <a:p>
            <a:r>
              <a:rPr lang="ru-RU" dirty="0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51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Cheshirskiy Ca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2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Desktop\Мероприятиядля Ю.В.Седачевой\ДЛЯ СЕдачевой Ю.В\Фасад ЦСО\DSC06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5857884" cy="439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1000100" y="571480"/>
            <a:ext cx="7162800" cy="523220"/>
          </a:xfrm>
          <a:prstGeom prst="rect">
            <a:avLst/>
          </a:prstGeom>
        </p:spPr>
        <p:txBody>
          <a:bodyPr vert="horz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ДЕПАРТАМЕНТ СОЦИАЛЬНОЙ ЗАЩИТЫ НАСЕЛЕНИЯ 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ГОРОДА МОСКВЫ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4348" y="135729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ТЦСО «Коломенское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03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1362075"/>
          </a:xfrm>
        </p:spPr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6019232"/>
              </p:ext>
            </p:extLst>
          </p:nvPr>
        </p:nvGraphicFramePr>
        <p:xfrm>
          <a:off x="35496" y="1285860"/>
          <a:ext cx="9108504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4282" y="142852"/>
            <a:ext cx="8929718" cy="1143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2014 г сотрудниками Центра были оказаны дополнительные платные социальные услуги, предоставляемые нетрудоспособным гражданам  пожилого возраста и инвалидам на дому: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1741 человек /40963 услуги  -  8 244 614 руб. 00 коп., в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районе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Нагатино-Садовники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оказано: 10542 услуг для 294 чел. на сумму 2 221 529 руб. 00 коп.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денежных средств полученных                                   от приносящей доход деятельности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571612"/>
          <a:ext cx="91440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4929198"/>
          <a:ext cx="8072494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43668"/>
                <a:gridCol w="19288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Канцелярские товары, картриджи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98 332,00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Мультимедийное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900,0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расходы (налоги, государственные пошлины)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6 104,9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Имеющиеся площади</a:t>
            </a:r>
            <a:endParaRPr lang="ru-RU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Cheshirskiy Cat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357158" y="785794"/>
          <a:ext cx="8610600" cy="5793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749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309015"/>
            <a:ext cx="8229600" cy="2984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Среднемесячная стоимость ЖКУ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-142908" y="1714488"/>
          <a:ext cx="9286908" cy="51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роцесс 10"/>
          <p:cNvSpPr/>
          <p:nvPr/>
        </p:nvSpPr>
        <p:spPr>
          <a:xfrm>
            <a:off x="4860032" y="1412776"/>
            <a:ext cx="4283968" cy="544522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43608" y="62068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Имущество полученное от Департамента социальной защиты населения г. Москвы 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932040" y="1412776"/>
          <a:ext cx="421196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Блок-схема: процесс 9"/>
          <p:cNvSpPr/>
          <p:nvPr/>
        </p:nvSpPr>
        <p:spPr>
          <a:xfrm>
            <a:off x="0" y="1412776"/>
            <a:ext cx="4860032" cy="544522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2014 году от ДСЗН г. Москвы было получено имущество на: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-Транспортные средства;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-Предметы мебели и интерьера 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-Офисная техника;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Компьютеры 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сумма имущества переданного Центру составила 7 538 589,38руб.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по филиалам производилось  в соответствии с потребностью, на основании предварительно согласованных заявок.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«Даниловский»  - 953 343,1 руб.;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« Донской» – 512 845,8 руб.;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« Нагатино» – 369 685,3 руб.;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«Нагатино- садовники» – 391 238,12;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 ТЦСО «Коломенское» – 5 311 477,09 руб. (в том числе транспортные средства в количестве 2 ед. на сумму 4 115 000,00 руб.)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 – технической базы ГБУ ТЦСО «Коломенское»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1857364"/>
            <a:ext cx="4111626" cy="711200"/>
          </a:xfrm>
          <a:gradFill>
            <a:gsLst>
              <a:gs pos="0">
                <a:schemeClr val="accent3">
                  <a:lumMod val="60000"/>
                  <a:lumOff val="4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/>
          </a:bodyPr>
          <a:lstStyle/>
          <a:p>
            <a:pPr algn="ctr"/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Ремонт и строительство</a:t>
            </a: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57158" y="2643182"/>
            <a:ext cx="4111626" cy="3857652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Проведены работы по замене труб канализации и последующие отделочные работы в филиале «Донской» на сумму 414,96 тыс. руб.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Устройство металлического ограждения в ГБУ ТЦСО «Коломенское» на сумму 2282,98 тыс.руб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6314" y="1857364"/>
            <a:ext cx="4214842" cy="714380"/>
          </a:xfrm>
          <a:gradFill>
            <a:gsLst>
              <a:gs pos="0">
                <a:schemeClr val="accent3">
                  <a:lumMod val="60000"/>
                  <a:lumOff val="4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/>
          </a:bodyPr>
          <a:lstStyle/>
          <a:p>
            <a:pPr algn="ctr"/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Документальное оформление</a:t>
            </a: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786314" y="2643182"/>
            <a:ext cx="4214842" cy="407196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Оформлено оперативное управление на ГБУ ТЦСО «Коломенское» адрес ул. Коломенская д.5 стр. 3 - 07.02.14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Оформлено оперативное управление на филиал «Донской» адрес Севастопольский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пр-т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д.1 корп. 1а - 10.01.14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филиал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 адресу: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Нагатинский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б-р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д. 6 и филиал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Садовники» по адресу: пр. Андропова д. 46 к.2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31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119362"/>
            <a:ext cx="9067800" cy="10185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Фактическое освоение средств бюджета на выполнение государственного задания в 2014 году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5364088" y="1124744"/>
          <a:ext cx="3779912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24745"/>
          <a:ext cx="5436096" cy="5122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748"/>
                <a:gridCol w="2574993"/>
                <a:gridCol w="893590"/>
                <a:gridCol w="1323765"/>
              </a:tblGrid>
              <a:tr h="936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  расхода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(тыс.руб.)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Эффективного использования средств бюджета</a:t>
                      </a:r>
                      <a:endParaRPr lang="ru-RU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4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труда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начисления на выплаты по оплате труда, всего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488 466,2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73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работ, услуг, всего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связи;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услуги;</a:t>
                      </a:r>
                    </a:p>
                    <a:p>
                      <a:pPr algn="l" fontAlgn="ctr">
                        <a:buFontTx/>
                        <a:buChar char="-"/>
                      </a:pP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услуги по содержанию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имущества;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13 574,6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 (налоги, государственные пошлины)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39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по приобретению материальных запасов, из них:</a:t>
                      </a: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производственный,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хозяйственный инвентарь;</a:t>
                      </a:r>
                    </a:p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Спец.одежда;</a:t>
                      </a:r>
                    </a:p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-ГСМ; и пр.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3 937,7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3" marR="8573" marT="716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Экономия средств по статье расхода 210 «Оплата труда и начисления на выплаты по оплате труда» как положительный фактор образовалась в результате проведения конкурсных процедур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заработной платы отдельных категорий работников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071546"/>
          <a:ext cx="84582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ГБУ ТЦСО «Коломенское» </a:t>
            </a:r>
            <a:b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 «</a:t>
            </a:r>
            <a:r>
              <a:rPr lang="ru-RU" sz="28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садовники»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990600" y="168275"/>
            <a:ext cx="7162800" cy="646331"/>
          </a:xfrm>
          <a:prstGeom prst="rect">
            <a:avLst/>
          </a:prstGeom>
        </p:spPr>
        <p:txBody>
          <a:bodyPr vert="horz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ДЕПАРТАМЕНТ СОЦИАЛЬНОЙ ЗАЩИТЫ НАСЕЛЕНИЯ </a:t>
            </a:r>
            <a:br>
              <a:rPr kumimoji="0" lang="ru-RU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ГОРОДА МОСКВЫ</a:t>
            </a:r>
          </a:p>
        </p:txBody>
      </p:sp>
      <p:sp>
        <p:nvSpPr>
          <p:cNvPr id="5" name="Объект 7"/>
          <p:cNvSpPr txBox="1">
            <a:spLocks/>
          </p:cNvSpPr>
          <p:nvPr/>
        </p:nvSpPr>
        <p:spPr>
          <a:xfrm>
            <a:off x="5500694" y="2143116"/>
            <a:ext cx="3500462" cy="38576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Пр. Андропова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д. 42 к. 1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Часы работы: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понедельник – четверг с 9:00 до 20:00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пятница с 9:00 до 18:45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суббота с 9:00 до 17:00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воскресенье - выходной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Обеденный перерыв: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12:45 – 13:30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idx="1"/>
          </p:nvPr>
        </p:nvSpPr>
        <p:spPr>
          <a:xfrm>
            <a:off x="500034" y="5786454"/>
            <a:ext cx="4040188" cy="639762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2500" lnSpcReduction="20000"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Телефон горячей линии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 (495) 545-44-42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143116"/>
            <a:ext cx="4295524" cy="3220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29600" cy="615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 контроля качества и оценки результативности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эффективности работников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8001000" cy="400110"/>
          </a:xfrm>
          <a:prstGeom prst="rect">
            <a:avLst/>
          </a:prstGeom>
          <a:solidFill>
            <a:schemeClr val="accent2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системы контроля качества обеспечивается: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8578880" cy="19288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Ежегодной разработкой планов работы учреждения и его структурных подразделений по контролю качества предоставляемых услуг;</a:t>
            </a:r>
          </a:p>
          <a:p>
            <a:pPr algn="just"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оформлением результатов проверок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*выработкой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реализацией мероприятий по устранению выявленных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недостатков</a:t>
            </a:r>
          </a:p>
          <a:p>
            <a:pPr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Оценка поступивших жалоб и благодарностей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643570" y="1714488"/>
            <a:ext cx="927100" cy="364717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2844" y="4071942"/>
          <a:ext cx="5643602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282" y="414338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обращений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857760"/>
            <a:ext cx="2500330" cy="1477328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подтвержденных жалоб – 3 шт.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1"/>
            <a:ext cx="77724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Территория обслуживания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000396" cy="247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14356"/>
            <a:ext cx="2786082" cy="269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07183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500438"/>
            <a:ext cx="271979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876"/>
            <a:ext cx="1142976" cy="1220654"/>
          </a:xfrm>
          <a:prstGeom prst="rect">
            <a:avLst/>
          </a:prstGeom>
        </p:spPr>
      </p:pic>
      <p:pic>
        <p:nvPicPr>
          <p:cNvPr id="16" name="Объект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671017" y="3500438"/>
            <a:ext cx="1472983" cy="14287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127000"/>
          </a:effectLst>
        </p:spPr>
      </p:pic>
      <p:pic>
        <p:nvPicPr>
          <p:cNvPr id="20492" name="Picture 12" descr="http://designcard.ru/cfoto.php?fname=content/clipart/1066.jpg&amp;max&amp;mw=35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714356"/>
            <a:ext cx="135732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" descr="C:\Documents and Settings\comp012\Рабочий стол\imgr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642918"/>
            <a:ext cx="169586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71736" y="857232"/>
          <a:ext cx="4500594" cy="255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428760"/>
                <a:gridCol w="1785950"/>
              </a:tblGrid>
              <a:tr h="5745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Донской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Даниловский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589,5 га.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1065 га.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51300 чел.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Население района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90200 чел.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11742 чел.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Льготные категории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36584 чел.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71736" y="3929066"/>
          <a:ext cx="4714908" cy="2677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428760"/>
                <a:gridCol w="1714512"/>
              </a:tblGrid>
              <a:tr h="574575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Нагатино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Садовники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Нагатинский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затон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817 га.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979,5 га.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78000 чел.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Население района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114177 чел.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</a:tr>
              <a:tr h="57457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22375 чел.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Льготные категории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41387 чел.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282" y="1214422"/>
            <a:ext cx="8712968" cy="178595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12 отделениях социального обслуживания на дому на обслуживании состоит - 1496  клиентов.</a:t>
            </a:r>
          </a:p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Клиентов обслуживают 125 социальных работников.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Отделения социального обслуживания на дому</a:t>
            </a:r>
            <a:endParaRPr lang="ru-RU" cap="none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57496"/>
            <a:ext cx="4391348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Отделения социального обслуживания на дому пользуются заслуженным авторитетом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реди населения, ведь социальные работники , работающие в отделениях , стремятся  не только удовлетворить потребности пожилых людей в социально- бытовом обслуживании, но и избавить их от чувства одиночества, восполнить дефицит общения.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http://image.zn.ua/media/images/300x200/Jan2011/25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92893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43512"/>
            <a:ext cx="25527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1"/>
            <a:ext cx="77724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Статистический анализ Клиентов ОСО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169057016"/>
              </p:ext>
            </p:extLst>
          </p:nvPr>
        </p:nvGraphicFramePr>
        <p:xfrm>
          <a:off x="0" y="785794"/>
          <a:ext cx="4932040" cy="350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569145320"/>
              </p:ext>
            </p:extLst>
          </p:nvPr>
        </p:nvGraphicFramePr>
        <p:xfrm>
          <a:off x="4932040" y="1268760"/>
          <a:ext cx="43204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812584316"/>
              </p:ext>
            </p:extLst>
          </p:nvPr>
        </p:nvGraphicFramePr>
        <p:xfrm>
          <a:off x="-285784" y="3929066"/>
          <a:ext cx="5904656" cy="311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4282" y="1214422"/>
            <a:ext cx="8712968" cy="178595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1 отделении социально-медицинского обслуживания на дому на обслуживании состоит - 60  клиентов.</a:t>
            </a:r>
          </a:p>
          <a:p>
            <a:pPr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Их них 30 чел. – жители района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Нагатино-Садовники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Отделение социально- медицинского обслуживания на дому</a:t>
            </a:r>
            <a:endParaRPr lang="ru-RU" sz="3200" cap="none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169057016"/>
              </p:ext>
            </p:extLst>
          </p:nvPr>
        </p:nvGraphicFramePr>
        <p:xfrm>
          <a:off x="0" y="2786058"/>
          <a:ext cx="4500562" cy="2792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14876" y="2786058"/>
            <a:ext cx="4214842" cy="39290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01.01.2015 года в силу вступает новый Профессиональный стандарт, в соответствии с которым  в должностные обязанности  социального работника входит оказание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социально-медицинских услуг клиентам. ОСМО будет полностью реорганизовано.  Сотрудникам предложены вакантные должности в соответствии с их квалификацией. Все социальные работники прошли кратковременные курсы повышения квалификации и готовы оказывать  услуги населению, что позволит увеличить охват нуждающихся в дополнительном социально – медицинском обслуживании.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cap="none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ОТДЕЛЕНИЕ  ДНЕВНОГО  ПРЕБЫВАНИЯ </a:t>
            </a:r>
            <a:endParaRPr lang="ru-RU" sz="2800" cap="none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auto">
          <a:xfrm>
            <a:off x="483789" y="963290"/>
            <a:ext cx="824786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54013" algn="just"/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Полустационарное структурное подразделение, где нуждающиеся граждане обеспечиваются горячим двухразовым питанием, доврачебной медицинской помощью и организацией культурного досуга. В смену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 посещают 30 чел.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 2014 год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горячее питание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получили 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330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чел. Стоимость путевки на одного человека в смену составила 2 491 руб. 94 коп.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819518316"/>
              </p:ext>
            </p:extLst>
          </p:nvPr>
        </p:nvGraphicFramePr>
        <p:xfrm>
          <a:off x="0" y="2786058"/>
          <a:ext cx="8208912" cy="178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909769161"/>
              </p:ext>
            </p:extLst>
          </p:nvPr>
        </p:nvGraphicFramePr>
        <p:xfrm>
          <a:off x="214282" y="4323996"/>
          <a:ext cx="4706677" cy="253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Documents and Settings\user\Мои документы\Письма 2011\Презентация\Презентация для Виноградовой\Празднования 4 ноября\IMG_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143380"/>
            <a:ext cx="3354099" cy="2515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3500462" cy="2031325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4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2014 г. сотрудниками отделения было организовано и проведено 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354 культурно -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мероприятия, в которых приняли участие 8660 жителей района </a:t>
            </a:r>
            <a:r>
              <a:rPr lang="ru-RU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Нагатино-Садовники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4286248" y="2143116"/>
            <a:ext cx="4643470" cy="64633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базе ОДП работают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 кружка и 1 клуб. Их посетили 680 чел.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928934"/>
            <a:ext cx="4643470" cy="1323439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0" lvl="8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кружок «Настольные игры»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Кружок «Волшебный клубок»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Кружок «Театрал»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Кружок «Хоровое пение»</a:t>
            </a:r>
          </a:p>
          <a:p>
            <a:pPr algn="ctr"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Клуб – студия «</a:t>
            </a:r>
            <a:r>
              <a:rPr lang="ru-RU" sz="1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3929058" y="6000768"/>
            <a:ext cx="5214942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4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Проведено 27 встреч с депутатом МГД Ломакиной Т.Е., которые посетили  810 чел.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286256"/>
            <a:ext cx="3786182" cy="2308324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34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концерты: 1416 человек;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экскурсии:  804 человека;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лекции: 943 человек;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спортивные мероприятия: 159 человек;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выставки: 254 человека;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посетили театры: 3149 человек;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встречи, беседы: 848 человек;</a:t>
            </a:r>
          </a:p>
          <a:p>
            <a:pPr marL="45720" indent="0" algn="ctr">
              <a:lnSpc>
                <a:spcPct val="8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мероприятия: 1489 человек </a:t>
            </a:r>
          </a:p>
        </p:txBody>
      </p:sp>
      <p:pic>
        <p:nvPicPr>
          <p:cNvPr id="14" name="Picture 2" descr="C:\Documents and Settings\user\Мои документы\Письма 2011\Презентация\Презентация для Виноградовой\Социальный туризм\IM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90" y="285727"/>
            <a:ext cx="2286148" cy="1714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user\Мои документы\Письма 2011\Фотки\2014-1\IMG_2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00306"/>
            <a:ext cx="2025914" cy="151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user\Мои документы\Письма 2011\Фотки\2014-1\IMG_2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643182"/>
            <a:ext cx="1880981" cy="1410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Documents and Settings\user\Мои документы\Письма 2011\Фотки\2014-1\IMG_24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28604"/>
            <a:ext cx="2225444" cy="1669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user\Мои документы\Письма 2011\Фотки\День города 2013\IMG_68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357694"/>
            <a:ext cx="2145420" cy="1609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user\Мои документы\Письма 2011\Презентация\Презентация для Виноградовой\Коллектив Лада\IMG_0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429132"/>
            <a:ext cx="2071702" cy="155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Documents and Settings\user\Мои документы\Письма 2011\Презентация\Презентация для Виноградовой\Социальный туризм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3983">
            <a:off x="238509" y="3351587"/>
            <a:ext cx="278446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user\Мои документы\Письма 2011\Презентация\Презентация для Виноградовой\Социальный туризм\IMG_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90063">
            <a:off x="2122312" y="4176969"/>
            <a:ext cx="2842813" cy="2131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проекты ОДП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4"/>
            <a:ext cx="4572000" cy="2031325"/>
          </a:xfrm>
          <a:prstGeom prst="rect">
            <a:avLst/>
          </a:prstGeom>
          <a:gradFill>
            <a:gsLst>
              <a:gs pos="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Программа  «Жизнь! Единственная и неповторимая!».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граждан,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задумываются, как провести вторую половину жизни. Это проект для тех, кто хочет осуществить свои желания, жить интересно, активно, долго, но не может найти пути для самореализации.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214818"/>
            <a:ext cx="4214842" cy="2308324"/>
          </a:xfrm>
          <a:prstGeom prst="rect">
            <a:avLst/>
          </a:prstGeom>
          <a:gradFill>
            <a:gsLst>
              <a:gs pos="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«Путешествуем вместе». </a:t>
            </a:r>
            <a:endParaRPr lang="ru-RU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повышение жизненного тонуса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стремление к активному образу жизни;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расширение кругозора;</a:t>
            </a:r>
          </a:p>
          <a:p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снятие последствий социальной напряженности, связанной  с бытовыми проблемами  и физическими недомоганиями;</a:t>
            </a:r>
          </a:p>
        </p:txBody>
      </p:sp>
      <p:sp>
        <p:nvSpPr>
          <p:cNvPr id="10242" name="AutoShape 2" descr="https://apf.mail.ru/cgi-bin/readmsg/IMG_1894.JPG?id=14133729820000000405%3B0%3B2&amp;x-email=uaozaton%40mail.ru&amp;exif=1&amp;bs=1932004&amp;bl=7177052&amp;ct=image%2Fjpeg&amp;cn=IMG_1894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apf.mail.ru/cgi-bin/readmsg/IMG_1894.JPG?id=14133729820000000405%3B0%3B2&amp;x-email=uaozaton%40mail.ru&amp;exif=1&amp;bs=1932004&amp;bl=7177052&amp;ct=image%2Fjpeg&amp;cn=IMG_1894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apf.mail.ru/cgi-bin/readmsg/IMG_1894.JPG?id=14133729820000000405%3B0%3B2&amp;x-email=uaozaton%40mail.ru&amp;exif=1&amp;bs=1932004&amp;bl=7177052&amp;ct=image%2Fjpeg&amp;cn=IMG_1894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803" y="785792"/>
            <a:ext cx="2521353" cy="1891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G:\Декупаж\IMG_6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5775">
            <a:off x="4830292" y="2054474"/>
            <a:ext cx="2610864" cy="1958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Университет 3-го возраста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785794"/>
            <a:ext cx="2000264" cy="214314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Факультеты: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Духовное развитие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и долголетие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Самодеятельность 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785794"/>
            <a:ext cx="2071702" cy="2071702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Факультеты: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Безопасность жизнедеятельности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Духовное развитие</a:t>
            </a: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Физической культуры и спорта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Медицинский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785794"/>
            <a:ext cx="2000264" cy="214314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Факультеты: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родного края</a:t>
            </a:r>
            <a:endParaRPr lang="ru-RU" sz="16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0" y="3643290"/>
          <a:ext cx="9144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8596" y="3786190"/>
            <a:ext cx="1928826" cy="71438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 ТЦСО «Коломенское»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785794"/>
            <a:ext cx="2286016" cy="2928958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Факультеты: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Правовая грамотность</a:t>
            </a:r>
          </a:p>
          <a:p>
            <a:pPr>
              <a:buFontTx/>
              <a:buChar char="-"/>
            </a:pP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Компьтерная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грамотность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Психология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Духовное развитие</a:t>
            </a:r>
          </a:p>
          <a:p>
            <a:pPr>
              <a:buFontTx/>
              <a:buChar char="-"/>
            </a:pP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жизнедеятельности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и долголетие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Английский язык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000372"/>
            <a:ext cx="1928826" cy="71438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«Донской»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2928934"/>
            <a:ext cx="1785950" cy="857232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«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Садовники»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9454" y="3000372"/>
            <a:ext cx="1928826" cy="71438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 «</a:t>
            </a:r>
            <a:r>
              <a:rPr lang="ru-RU" sz="1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Даниловский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075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786058"/>
            <a:ext cx="1156418" cy="1156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558086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срочного социального обслуживания</a:t>
            </a:r>
            <a:endParaRPr lang="ru-RU" sz="3200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501122" cy="132343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40000">
                <a:srgbClr val="9BBB59">
                  <a:lumMod val="40000"/>
                  <a:lumOff val="60000"/>
                </a:srgbClr>
              </a:gs>
              <a:gs pos="100000">
                <a:srgbClr val="9BBB59">
                  <a:lumMod val="20000"/>
                  <a:lumOff val="80000"/>
                </a:srgb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предназначается для оказания помощи гражданам, попавшим в экстремальные условия и остро нуждающимся в социальной поддержке. Отделение срочного социального обслуживания оказывается помощь разового характера.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3929066"/>
            <a:ext cx="4967287" cy="276998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4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Одинокие граждане;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Малоимущие семьи;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Одиноко проживающие граждане, которые по независящим причинам имеют среднедушевой доход ниже величины прожиточного минимума;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Инвалиды и участники войны, ветераны войны и т.д.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4919008"/>
            <a:ext cx="3571868" cy="175432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4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в ОССО обратились и получили различную помощь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счет средств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ДСЗН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Москвы 6529 малообеспеченных жителей района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Нагатино-Садовники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user\Мои документы\Письма 2011\Фотки\срочка\IMG_2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928934"/>
            <a:ext cx="2547718" cy="1910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user\Мои документы\Письма 2011\Фотки\срочка\IMG_2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755">
            <a:off x="6643551" y="2650914"/>
            <a:ext cx="2442253" cy="183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2571736" y="1857364"/>
            <a:ext cx="3701991" cy="3054238"/>
          </a:xfrm>
          <a:prstGeom prst="sun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4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работы отделения срочного социального обслуживания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214678" y="357166"/>
            <a:ext cx="2499499" cy="92333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Благотворительная помощь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988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868144" y="537521"/>
            <a:ext cx="2775822" cy="156966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горячим питанием с доставкой на дом и в кафе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средств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ДСЗН)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246 чел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429388" y="2285992"/>
            <a:ext cx="2499499" cy="1015663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Вещевая помощь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средств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ДСЗН)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155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429388" y="3500438"/>
            <a:ext cx="2499499" cy="800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виды помощи (консультации и услуги)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1904 чел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929322" y="5929330"/>
            <a:ext cx="2499499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СГУ - 89 чел. / 89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929322" y="5357826"/>
            <a:ext cx="2499499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КУК 32 чел. /32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929322" y="4786322"/>
            <a:ext cx="2499499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ПСУ 110 чел. /469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143240" y="5000636"/>
            <a:ext cx="2499499" cy="1508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Дополнительные услуги для особо нуждающихся пенсионеров и инвалидов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231 чел. /  590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14282" y="4071942"/>
            <a:ext cx="2746153" cy="646331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МСС – оказано 2507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57158" y="2071678"/>
            <a:ext cx="2067258" cy="156966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Праздничная продуктовая помощь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средств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ДСЗН)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104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857224" y="571480"/>
            <a:ext cx="2067258" cy="129266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4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Электронные сертификаты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средств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ДСЗН)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2901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pic>
        <p:nvPicPr>
          <p:cNvPr id="17" name="Picture 2" descr="C:\Documents and Settings\user\Мои документы\Письма 2011\Фотки\срочка\IMG_2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2357422" cy="176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72400" cy="78579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потребности населения в социальных услугах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ЮЛЯ\Старые доки\рабочий стол 5\Новая папка (4)\DSC_1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3429024" cy="2277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admin\Desktop\ЮЛЯ\Старые доки\рабочий стол 5\Новая папка (4)\DSC_1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8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1000108"/>
            <a:ext cx="521497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square">
            <a:spAutoFit/>
          </a:bodyPr>
          <a:lstStyle/>
          <a:p>
            <a:pPr marL="361950" indent="-360363"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Мобильной приемной УСЗН ЮАО – по 6 раз в год в каждом районе 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714488"/>
            <a:ext cx="521497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square">
            <a:spAutoFit/>
          </a:bodyPr>
          <a:lstStyle/>
          <a:p>
            <a:pPr indent="1588"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Ежеквартально проводится мониторинг ветеранов ВОВ и приравненных к ним категорий, а также граждан, относящихся к категории «Группа риска»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000372"/>
            <a:ext cx="521497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square">
            <a:spAutoFit/>
          </a:bodyPr>
          <a:lstStyle/>
          <a:p>
            <a:pPr indent="1588"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 мониторинг нуждаемости  малообеспеченных многодетных семей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3714752"/>
            <a:ext cx="521497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square">
            <a:spAutoFit/>
          </a:bodyPr>
          <a:lstStyle/>
          <a:p>
            <a:pPr indent="1588"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 мониторинг нуждаемости  семей, воспитывающих детей - инвалидов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4429132"/>
            <a:ext cx="5214974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 wrap="square">
            <a:spAutoFit/>
          </a:bodyPr>
          <a:lstStyle/>
          <a:p>
            <a:pPr indent="1588" algn="just"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 мониторинг нуждаемости  отдельных категорий жителей города Москвы («жители блокадного Ленинграда» , несовершеннолетние узники концлагеря, одинокие пенсионеры, родившиеся в период с 1938 по 1958 гг., лица, родившиеся в период с 22.06.26 по 03.09.1945, не относящихся к льготным категориям)</a:t>
            </a:r>
            <a:endParaRPr lang="en-US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lifeglobe.net/media/entry/670/bombay2_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Заголовок 1"/>
          <p:cNvSpPr>
            <a:spLocks noGrp="1"/>
          </p:cNvSpPr>
          <p:nvPr>
            <p:ph type="title"/>
          </p:nvPr>
        </p:nvSpPr>
        <p:spPr>
          <a:xfrm>
            <a:off x="457200" y="627314"/>
            <a:ext cx="8229600" cy="23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льготного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районов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0" y="3887217"/>
          <a:ext cx="4953000" cy="297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10"/>
          <p:cNvGraphicFramePr>
            <a:graphicFrameLocks/>
          </p:cNvGraphicFramePr>
          <p:nvPr/>
        </p:nvGraphicFramePr>
        <p:xfrm>
          <a:off x="152400" y="1009271"/>
          <a:ext cx="8991600" cy="566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Оказание адресной социальной </a:t>
            </a:r>
            <a:b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помощи в виде товаров длительного пользования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>
            <a:off x="1214414" y="1196752"/>
            <a:ext cx="7358114" cy="1229305"/>
          </a:xfrm>
          <a:prstGeom prst="round1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человек обеспечены товарами длительного пользования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(телевизоры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-8 шт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., холодильники –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шт., 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стиральные машины –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шт., ноутбук–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 шт.)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143636" y="2428868"/>
            <a:ext cx="2066528" cy="115212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ВВОВ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(16 чел.)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830933" y="4590151"/>
            <a:ext cx="1982064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инвалиды 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(8 чел.)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лево 37"/>
          <p:cNvSpPr/>
          <p:nvPr/>
        </p:nvSpPr>
        <p:spPr>
          <a:xfrm rot="9495246">
            <a:off x="5647591" y="3986355"/>
            <a:ext cx="40234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4" descr="http://www.on25-service.com/s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722" y="3067815"/>
            <a:ext cx="3714756" cy="38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трелка вправо 38"/>
          <p:cNvSpPr/>
          <p:nvPr/>
        </p:nvSpPr>
        <p:spPr>
          <a:xfrm rot="684023">
            <a:off x="5683471" y="4960620"/>
            <a:ext cx="406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Капля 15"/>
          <p:cNvSpPr/>
          <p:nvPr/>
        </p:nvSpPr>
        <p:spPr>
          <a:xfrm>
            <a:off x="5286380" y="2928934"/>
            <a:ext cx="914400" cy="91440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sz="1200" b="1" dirty="0" err="1" smtClean="0">
                <a:solidFill>
                  <a:schemeClr val="tx1"/>
                </a:solidFill>
              </a:rPr>
              <a:t>холо-диль-ников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6215074" y="3500438"/>
            <a:ext cx="1137573" cy="91440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r>
              <a:rPr lang="ru-RU" dirty="0" smtClean="0"/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с</a:t>
            </a:r>
            <a:r>
              <a:rPr lang="ru-RU" sz="1200" b="1" dirty="0" err="1" smtClean="0">
                <a:solidFill>
                  <a:schemeClr val="tx1"/>
                </a:solidFill>
              </a:rPr>
              <a:t>тираль-ные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машины</a:t>
            </a:r>
          </a:p>
        </p:txBody>
      </p:sp>
      <p:sp>
        <p:nvSpPr>
          <p:cNvPr id="18" name="Капля 17"/>
          <p:cNvSpPr/>
          <p:nvPr/>
        </p:nvSpPr>
        <p:spPr>
          <a:xfrm>
            <a:off x="7500958" y="3429000"/>
            <a:ext cx="1074905" cy="91440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теле-</a:t>
            </a:r>
            <a:r>
              <a:rPr lang="ru-RU" sz="1200" b="1" dirty="0" err="1" smtClean="0">
                <a:solidFill>
                  <a:schemeClr val="tx1"/>
                </a:solidFill>
              </a:rPr>
              <a:t>визоров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6084168" y="5473109"/>
            <a:ext cx="1018777" cy="914400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ru-RU" sz="1200" dirty="0" err="1" smtClean="0">
                <a:solidFill>
                  <a:schemeClr val="tx1"/>
                </a:solidFill>
              </a:rPr>
              <a:t>сти-ральная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машина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7077981" y="5598126"/>
            <a:ext cx="914400" cy="914400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sz="1200" dirty="0" smtClean="0">
                <a:solidFill>
                  <a:schemeClr val="tx1"/>
                </a:solidFill>
              </a:rPr>
              <a:t>теле-</a:t>
            </a:r>
            <a:r>
              <a:rPr lang="ru-RU" sz="1200" dirty="0" err="1" smtClean="0">
                <a:solidFill>
                  <a:schemeClr val="tx1"/>
                </a:solidFill>
              </a:rPr>
              <a:t>визора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8059102" y="5555401"/>
            <a:ext cx="914400" cy="914400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ru-RU" sz="1200" dirty="0" err="1" smtClean="0">
                <a:solidFill>
                  <a:schemeClr val="tx1"/>
                </a:solidFill>
              </a:rPr>
              <a:t>ноут</a:t>
            </a:r>
            <a:r>
              <a:rPr lang="ru-RU" sz="1200" dirty="0" smtClean="0">
                <a:solidFill>
                  <a:schemeClr val="tx1"/>
                </a:solidFill>
              </a:rPr>
              <a:t>-буков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71472" y="3857628"/>
            <a:ext cx="1592809" cy="131724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Репресси-рованные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( 1 чел.)</a:t>
            </a:r>
          </a:p>
          <a:p>
            <a:pPr algn="ctr"/>
            <a:r>
              <a:rPr lang="ru-RU" sz="1200" b="1" dirty="0" smtClean="0"/>
              <a:t>стиральная</a:t>
            </a:r>
          </a:p>
          <a:p>
            <a:pPr algn="ctr"/>
            <a:r>
              <a:rPr lang="ru-RU" sz="1200" b="1" dirty="0" smtClean="0"/>
              <a:t>машина</a:t>
            </a:r>
            <a:endParaRPr lang="ru-RU" sz="1200" b="1" dirty="0"/>
          </a:p>
        </p:txBody>
      </p:sp>
      <p:sp>
        <p:nvSpPr>
          <p:cNvPr id="24" name="Овал 23"/>
          <p:cNvSpPr/>
          <p:nvPr/>
        </p:nvSpPr>
        <p:spPr>
          <a:xfrm>
            <a:off x="571472" y="5286388"/>
            <a:ext cx="2210544" cy="115212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Член семьи умершего, </a:t>
            </a:r>
            <a:r>
              <a:rPr lang="ru-RU" sz="1400" b="1" dirty="0" err="1" smtClean="0"/>
              <a:t>подв</a:t>
            </a:r>
            <a:r>
              <a:rPr lang="ru-RU" sz="1400" b="1" dirty="0" smtClean="0"/>
              <a:t>. радиации</a:t>
            </a:r>
          </a:p>
          <a:p>
            <a:pPr algn="ctr"/>
            <a:r>
              <a:rPr lang="ru-RU" sz="1400" b="1" dirty="0" smtClean="0"/>
              <a:t>(1 чел.)</a:t>
            </a:r>
          </a:p>
          <a:p>
            <a:pPr algn="ctr"/>
            <a:r>
              <a:rPr lang="ru-RU" sz="1400" b="1" dirty="0" smtClean="0"/>
              <a:t>холодильник</a:t>
            </a:r>
            <a:endParaRPr lang="ru-RU" sz="1400" b="1" dirty="0"/>
          </a:p>
        </p:txBody>
      </p:sp>
      <p:sp>
        <p:nvSpPr>
          <p:cNvPr id="25" name="Овал 24"/>
          <p:cNvSpPr/>
          <p:nvPr/>
        </p:nvSpPr>
        <p:spPr>
          <a:xfrm>
            <a:off x="1142976" y="2428868"/>
            <a:ext cx="1791126" cy="14552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Ветеран </a:t>
            </a:r>
            <a:r>
              <a:rPr lang="ru-RU" sz="1400" b="1" dirty="0" smtClean="0"/>
              <a:t>труда </a:t>
            </a:r>
          </a:p>
          <a:p>
            <a:pPr algn="ctr"/>
            <a:r>
              <a:rPr lang="ru-RU" sz="1200" b="1" dirty="0" smtClean="0"/>
              <a:t>( </a:t>
            </a:r>
            <a:r>
              <a:rPr lang="ru-RU" sz="1200" b="1" dirty="0"/>
              <a:t>1 чел.)</a:t>
            </a:r>
          </a:p>
          <a:p>
            <a:pPr algn="ctr"/>
            <a:r>
              <a:rPr lang="ru-RU" sz="1200" b="1" dirty="0" smtClean="0"/>
              <a:t>Благотворит.</a:t>
            </a:r>
          </a:p>
          <a:p>
            <a:pPr algn="ctr"/>
            <a:r>
              <a:rPr lang="ru-RU" sz="1200" b="1" dirty="0" smtClean="0"/>
              <a:t>стиральная машина</a:t>
            </a:r>
          </a:p>
          <a:p>
            <a:pPr algn="ctr"/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26" name="Стрелка вправо 25"/>
          <p:cNvSpPr/>
          <p:nvPr/>
        </p:nvSpPr>
        <p:spPr>
          <a:xfrm rot="12599908">
            <a:off x="3156439" y="3539760"/>
            <a:ext cx="406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21406764" flipH="1">
            <a:off x="2843837" y="4534784"/>
            <a:ext cx="513041" cy="493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9805408">
            <a:off x="2970499" y="5497418"/>
            <a:ext cx="4063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126926" y="3746356"/>
            <a:ext cx="2212826" cy="2995012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89548522"/>
              </p:ext>
            </p:extLst>
          </p:nvPr>
        </p:nvGraphicFramePr>
        <p:xfrm>
          <a:off x="2051720" y="1717651"/>
          <a:ext cx="7068260" cy="495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072" y="3895140"/>
            <a:ext cx="2186533" cy="267765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опроса оказана следующая помощь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126926" y="1717650"/>
            <a:ext cx="2212826" cy="2177490"/>
          </a:xfrm>
          <a:prstGeom prst="downArrowCallou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Проведено анкетирование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1235 человек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339752" y="4728222"/>
            <a:ext cx="504056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1538" y="214290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отдельных категорий жителей Москвы (Приказ № 891 от 19.12.2013 г. «О проведении опроса отдельных категорий жителей города Москвы»)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42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964488" cy="1793167"/>
          </a:xfrm>
        </p:spPr>
        <p:txBody>
          <a:bodyPr>
            <a:normAutofit fontScale="90000"/>
          </a:bodyPr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500" b="1" dirty="0" smtClean="0">
                <a:solidFill>
                  <a:srgbClr val="464646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ДЕПАРТАМЕНТ  СОЦИАЛЬНОЙ  ЗАЩИТЫ</a:t>
            </a:r>
            <a:r>
              <a:rPr lang="en-US" sz="1500" b="1" dirty="0" smtClean="0">
                <a:solidFill>
                  <a:srgbClr val="464646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464646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НАСЕЛЕНИЯ </a:t>
            </a:r>
            <a:r>
              <a:rPr lang="en-US" sz="1500" b="1" dirty="0" smtClean="0">
                <a:solidFill>
                  <a:srgbClr val="464646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ru-RU" sz="1500" b="1" dirty="0" smtClean="0">
                <a:solidFill>
                  <a:srgbClr val="464646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ГОРОДА  МОСКВЫ</a:t>
            </a:r>
            <a:br>
              <a:rPr lang="ru-RU" sz="1500" b="1" dirty="0" smtClean="0">
                <a:solidFill>
                  <a:srgbClr val="464646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500" b="1" dirty="0" smtClean="0">
                <a:solidFill>
                  <a:srgbClr val="464646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УПРАВЛЕНИЕ СОЦИАЛЬНОЙ ЗАЩИТЫ НАСЕЛЕНИЯ ЮЖНОГО АДМИНИСТРАТИВНОГО ОКРУГА ГОРОДА МОСКВЫ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города Москвы Территориальный центр социального обслуживания «Коломенское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«</a:t>
            </a:r>
            <a:r>
              <a:rPr lang="ru-RU" sz="3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8759">
            <a:off x="-425246" y="1010587"/>
            <a:ext cx="6538469" cy="5730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7"/>
          <p:cNvSpPr txBox="1">
            <a:spLocks/>
          </p:cNvSpPr>
          <p:nvPr/>
        </p:nvSpPr>
        <p:spPr>
          <a:xfrm>
            <a:off x="5643538" y="2000240"/>
            <a:ext cx="3500462" cy="38576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Нагатинский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б-р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 6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Часы работы: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понедельник – четверг с 9:00 до 18:00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пятница с 9:00 до 16:45</a:t>
            </a:r>
          </a:p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суббота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выходной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воскресенье - выходной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Обеденный перерыв: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12:45 – 13:30</a:t>
            </a:r>
          </a:p>
        </p:txBody>
      </p:sp>
      <p:sp>
        <p:nvSpPr>
          <p:cNvPr id="7" name="Текст 7"/>
          <p:cNvSpPr txBox="1">
            <a:spLocks/>
          </p:cNvSpPr>
          <p:nvPr/>
        </p:nvSpPr>
        <p:spPr>
          <a:xfrm>
            <a:off x="1500166" y="5857892"/>
            <a:ext cx="4040188" cy="6397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 горячей линии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(499) 614-10-06</a:t>
            </a:r>
          </a:p>
        </p:txBody>
      </p:sp>
    </p:spTree>
    <p:extLst>
      <p:ext uri="{BB962C8B-B14F-4D97-AF65-F5344CB8AC3E}">
        <p14:creationId xmlns="" xmlns:p14="http://schemas.microsoft.com/office/powerpoint/2010/main" val="982690441"/>
      </p:ext>
    </p:extLst>
  </p:cSld>
  <p:clrMapOvr>
    <a:masterClrMapping/>
  </p:clrMapOvr>
  <p:transition spd="slow" advTm="7690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285087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Количество лиц,  состоящих на учете в филиале «</a:t>
            </a:r>
            <a:r>
              <a:rPr lang="ru-RU" sz="2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2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(1240 человек).</a:t>
            </a:r>
            <a:endParaRPr lang="ru-RU" sz="2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3006596419"/>
              </p:ext>
            </p:extLst>
          </p:nvPr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7597958"/>
      </p:ext>
    </p:extLst>
  </p:cSld>
  <p:clrMapOvr>
    <a:masterClrMapping/>
  </p:clrMapOvr>
  <p:transition spd="slow" advTm="5158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мероприятий входивших в услугу «Комплексная реабилитация для лиц с ограничениями жизнедеятельности в нестационарной форме»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1397000"/>
          <a:ext cx="8929718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выдачи технических средств реабилитации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1285860"/>
            <a:ext cx="3500462" cy="58786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Выдача абсорбирующего белья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4"/>
          <p:cNvSpPr/>
          <p:nvPr/>
        </p:nvSpPr>
        <p:spPr>
          <a:xfrm>
            <a:off x="214282" y="1857364"/>
            <a:ext cx="3500462" cy="714379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Выдача технических средств реабилитации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4"/>
          <p:cNvSpPr/>
          <p:nvPr/>
        </p:nvSpPr>
        <p:spPr>
          <a:xfrm>
            <a:off x="214282" y="2571744"/>
            <a:ext cx="3500462" cy="64294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 на выплату компенсаций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4"/>
          <p:cNvSpPr/>
          <p:nvPr/>
        </p:nvSpPr>
        <p:spPr>
          <a:xfrm>
            <a:off x="214282" y="3214686"/>
            <a:ext cx="3500462" cy="500066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5168837"/>
              </p:ext>
            </p:extLst>
          </p:nvPr>
        </p:nvGraphicFramePr>
        <p:xfrm>
          <a:off x="142844" y="3786190"/>
          <a:ext cx="3748405" cy="2740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4"/>
          <p:cNvSpPr/>
          <p:nvPr/>
        </p:nvSpPr>
        <p:spPr>
          <a:xfrm>
            <a:off x="4214810" y="1285860"/>
            <a:ext cx="4429156" cy="107157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Располагается в филиале «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 адресу: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Нагатинский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б-р</a:t>
            </a:r>
            <a:r>
              <a:rPr lang="ru-RU" sz="2000" kern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д. 6</a:t>
            </a:r>
            <a:endParaRPr lang="ru-RU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752059159"/>
              </p:ext>
            </p:extLst>
          </p:nvPr>
        </p:nvGraphicFramePr>
        <p:xfrm>
          <a:off x="4000496" y="2214554"/>
          <a:ext cx="5143504" cy="292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752059159"/>
              </p:ext>
            </p:extLst>
          </p:nvPr>
        </p:nvGraphicFramePr>
        <p:xfrm>
          <a:off x="4000496" y="5000612"/>
          <a:ext cx="5143504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Сотрудничество с некоммерческими организациями филиала «</a:t>
            </a:r>
            <a:r>
              <a:rPr lang="ru-RU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в 2014 году </a:t>
            </a:r>
            <a:endParaRPr lang="ru-RU" sz="2400" dirty="0">
              <a:solidFill>
                <a:srgbClr val="003300"/>
              </a:solidFill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88421060"/>
              </p:ext>
            </p:extLst>
          </p:nvPr>
        </p:nvGraphicFramePr>
        <p:xfrm>
          <a:off x="214282" y="2000240"/>
          <a:ext cx="8713788" cy="5039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0" y="1142984"/>
            <a:ext cx="2500330" cy="2000264"/>
          </a:xfrm>
          <a:prstGeom prst="downArrow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1214422"/>
            <a:ext cx="1357322" cy="120032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Проведение совместных семинаров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(4)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конференции международного уровня.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928794" y="1142984"/>
            <a:ext cx="2714644" cy="1571636"/>
          </a:xfrm>
          <a:prstGeom prst="downArrow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квалификаций на безвозмездной основе психолога  филиала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714744" y="1428736"/>
            <a:ext cx="3571900" cy="1785950"/>
          </a:xfrm>
          <a:prstGeom prst="downArrow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квалификаций на безвозмездной основе социального педагога  филиала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Проведение совместных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занятий. (12 занятий через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143636" y="1142984"/>
            <a:ext cx="3000364" cy="2071702"/>
          </a:xfrm>
          <a:prstGeom prst="downArrow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конференций, сотрудничество в области предоставления услуг по </a:t>
            </a:r>
            <a:r>
              <a:rPr lang="en-US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aba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терапии (12 детей инвалидов)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8786874" cy="1643074"/>
          </a:xfrm>
        </p:spPr>
        <p:txBody>
          <a:bodyPr>
            <a:noAutofit/>
          </a:bodyPr>
          <a:lstStyle/>
          <a:p>
            <a:pPr marL="45720"/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 рамках реализации Государственной программы «Социальная поддержка жителей города Москвы на 2012-2018 годы», утвержденное постановлением Правительства Москвы от 6 сентября 2011 года № 420 – ПП, в 2014 году предусмотрено оказание услуг комплексной реабилитации в нестационарной форме для детей –инвалидов и детей с ограничением жизнедеятельности. </a:t>
            </a:r>
          </a:p>
          <a:p>
            <a:pPr marL="45720"/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Филиалом «</a:t>
            </a:r>
            <a:r>
              <a:rPr lang="ru-RU" sz="1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было направлено 36 детей – инвалидов,  молодых инвалидов и детей с ограничениями жизнедеятельности в следующие реабилитационные центры.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879354"/>
            <a:ext cx="600079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РБОО «Центр лечебной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педагогики» - 3 человека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383410"/>
            <a:ext cx="6000792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ГБОУ Лесная школа  №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7 – 7 человек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2887466"/>
            <a:ext cx="6000791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Times New Roman"/>
                <a:ea typeface="Times New Roman"/>
              </a:rPr>
              <a:t>Научно-практический центр медико-социальной реабилитации инвалидов ДСЗН города </a:t>
            </a:r>
            <a:r>
              <a:rPr lang="ru-RU" sz="13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Москвы – 5 человек  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3390491"/>
            <a:ext cx="6000792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РДМОО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Флена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иппотерапия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3 человека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3865809"/>
            <a:ext cx="6000792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ЗАО «Научно-практический центр «Огонек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» - 2 человека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728" y="4348111"/>
            <a:ext cx="6000792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ОАО «Реабилитационный центр для инвалидов «Преодоление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» - 3 человека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4849815"/>
            <a:ext cx="6000792" cy="5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«Московский научно-практический центр реабилитации инвалидов с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ДЦП» - 5 человек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5396153"/>
            <a:ext cx="6000792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ФГБУ «Лечебно-реабилитационный центр»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- 3 человека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5881883"/>
            <a:ext cx="6000792" cy="50405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Центр «Три сестры» - 2  человека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728" y="6307653"/>
            <a:ext cx="6000792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Детский оздоровительный лагерь «Большое приключение» Республика Карелия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- 3 человека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8643998" cy="18573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 исполнение Приказа ДСЗН города Москвы № 950 от 31.12.2013 г., «О проведении опроса семей, воспитывающих детей – инвалидов, на предмет выявления нуждаемости детей инвалидов в различных видах социальной помощи», специалистами филиала «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 ГБУ ТЦСО «Коломенское»  было проведено анкетирование детей-инвалидов проживающих в районе «</a:t>
            </a: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Нагатино-Садовники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rgbClr val="0033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407812263"/>
              </p:ext>
            </p:extLst>
          </p:nvPr>
        </p:nvGraphicFramePr>
        <p:xfrm>
          <a:off x="107504" y="2420888"/>
          <a:ext cx="88569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8806387"/>
              </p:ext>
            </p:extLst>
          </p:nvPr>
        </p:nvGraphicFramePr>
        <p:xfrm>
          <a:off x="500034" y="785794"/>
          <a:ext cx="7786742" cy="593289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929665"/>
                <a:gridCol w="1079350"/>
                <a:gridCol w="2714942"/>
                <a:gridCol w="1062785"/>
              </a:tblGrid>
              <a:tr h="6631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помощи 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детей –инв.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помощи 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детей –инв.</a:t>
                      </a:r>
                      <a:endParaRPr lang="ru-RU" sz="1800" b="1" dirty="0">
                        <a:solidFill>
                          <a:srgbClr val="00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034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Вещевая помощь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социального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туризма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Материальная помощь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юридической помощи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369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Продовольственная помощь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психологической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помощи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7485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 реабилитации в нестационарной форме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Газовая плита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111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реабилитации в учреждениях здравоохранения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Детское спальное место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40549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Реабилитация в учреждениях образования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Ноутбук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5538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билетами в театр, музеи, выставочные залы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Стиральная машинка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855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культурно-досуговых мероприятий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Холодильник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553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семейного отдыха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Электрическая плита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50006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Удовлетворение нуждаемости, выявленной в результате мониторинга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571612"/>
          <a:ext cx="8643998" cy="4189820"/>
        </p:xfrm>
        <a:graphic>
          <a:graphicData uri="http://schemas.openxmlformats.org/drawingml/2006/table">
            <a:tbl>
              <a:tblPr/>
              <a:tblGrid>
                <a:gridCol w="446770"/>
                <a:gridCol w="5990250"/>
                <a:gridCol w="1172655"/>
                <a:gridCol w="1034323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услуги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583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148005 Нестационарное социальное и социально-медицинское обслуживание на дому граждан пожилого возраста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5 426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778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148006  Нестационарное социальное обслуживание граждан пожилого возраста и инвалидов в форме дневного пребывания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2 495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2042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148008 Организация предоставления адресной неотложной помощи разового характера (оказание единовременной помощи в виде предоставления продуктовых наборов, одежды, обуви и предметов первой необходимости, организация юридических и иных консультаций и др.) гражданам, находящимся в трудной жизненной ситуации и остро нуждающимся в социальной поддержке, отделениями срочного социального обслуживания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33 883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36841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7724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задание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DCIM\101CANON\IMG_029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692">
            <a:off x="6581118" y="1002973"/>
            <a:ext cx="2490243" cy="156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870">
            <a:off x="209640" y="743934"/>
            <a:ext cx="2393019" cy="1591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G:\DCIM\101CANON\IMG_033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7207" y="4536273"/>
            <a:ext cx="1714512" cy="150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DCIM\101CANON\IMG_029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105">
            <a:off x="6575402" y="2701858"/>
            <a:ext cx="2299945" cy="175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DCIM\101CANON\IMG_0323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462">
            <a:off x="206217" y="2822664"/>
            <a:ext cx="2302177" cy="151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71736" y="928670"/>
            <a:ext cx="3857653" cy="55007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spc="0" normalizeH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14285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Поздравление с Новым Годом клиентов филиала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928670"/>
            <a:ext cx="3714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проведения акции </a:t>
            </a:r>
          </a:p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«Дед Мороз в гостях у ребенка – инвалида» филиалом 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выходом на дом было поздравлено 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детей-инвалидов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вручением сладких подарков.</a:t>
            </a:r>
          </a:p>
          <a:p>
            <a:pPr indent="266700" algn="just">
              <a:buAutoNum type="arabicPeriod" startAt="2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- инвалидам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Нагатино-Садовники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выданы билеты в количестве 19 шт. в Малый театр. </a:t>
            </a:r>
          </a:p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Были выданы билеты в количестве 42 шт.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Московский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государственный академический детский музыкальный театр им. Н.И.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Было вручено 85 сладких новогодних подарков. </a:t>
            </a:r>
          </a:p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В филиале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было проведено костюмированное представление «Новогодняя сказка» с вручением сладких подарков в количестве 15 шт.</a:t>
            </a:r>
          </a:p>
        </p:txBody>
      </p:sp>
      <p:pic>
        <p:nvPicPr>
          <p:cNvPr id="6148" name="Picture 4" descr="Новогодняя елка - Demi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500570"/>
            <a:ext cx="1418843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акты, регламентирующие работу ГБУ ТЦСО «Коломенское» в 2015 году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8501122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28.12.2013 N 442-ФЗ "Об основах социального обслуживания граждан в Российской Федерации"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643182"/>
            <a:ext cx="2714644" cy="1428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Москвы от 26.12.14 № 829-ПП «О социальном обслуживании граждан в городе Москве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2286016" cy="1857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стандарты для сотрудников учреждений социальной защиты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143380"/>
            <a:ext cx="3929058" cy="25717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Москвы от 26 декабря 2014 г. № 827-ПП "Об утверждении дополнительного перечня категорий граждан, имеющих право на бесплатное предоставление социальных услуг в городе Москве по формам социального обслуживания, установленным федеральным законодательством".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2571744"/>
            <a:ext cx="2571768" cy="21431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ДСЗН от 24.12.14 года № 1076 «О формировании и ведении реестра поставщиков и регистра получателей социальных услуг»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714612" y="2143116"/>
            <a:ext cx="1071570" cy="28575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714876" y="2143116"/>
            <a:ext cx="1071570" cy="28575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15008" y="2143116"/>
            <a:ext cx="1071570" cy="28575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786578" y="2143116"/>
            <a:ext cx="1071570" cy="28575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001024" y="2143116"/>
            <a:ext cx="928694" cy="200026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643042" y="2143116"/>
            <a:ext cx="1071570" cy="28575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1472" y="2143116"/>
            <a:ext cx="1071570" cy="28575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714744" y="2143116"/>
            <a:ext cx="1071570" cy="28575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4643446"/>
            <a:ext cx="2286016" cy="2071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ГБУ ТЦСО «Коломенское» в полной мере соответствуют требованиям стандартов, обучение проведено в 2014 году.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4857760"/>
            <a:ext cx="2571768" cy="17859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ДСЗН от 30.12.14 года № 1172 «О включении в Реестр поставщиков социальных услуг города Москвы» </a:t>
            </a:r>
            <a:endParaRPr lang="ru-RU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500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режима работы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00100" y="857232"/>
            <a:ext cx="3214710" cy="785818"/>
          </a:xfrm>
          <a:prstGeom prst="downArrowCallout">
            <a:avLst>
              <a:gd name="adj1" fmla="val 25000"/>
              <a:gd name="adj2" fmla="val 61455"/>
              <a:gd name="adj3" fmla="val 16089"/>
              <a:gd name="adj4" fmla="val 7192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закону № 34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000628" y="857232"/>
            <a:ext cx="3214710" cy="785818"/>
          </a:xfrm>
          <a:prstGeom prst="downArrowCallout">
            <a:avLst>
              <a:gd name="adj1" fmla="val 25000"/>
              <a:gd name="adj2" fmla="val 61455"/>
              <a:gd name="adj3" fmla="val 16089"/>
              <a:gd name="adj4" fmla="val 6939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закону № 442-ФЗ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714488"/>
            <a:ext cx="4286280" cy="15001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Лица, с которыми есть действующие договоры на 31.12.2014 года включительно, либо приняты заявления на оказание услуг до 31.12.2014 года включительно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357562"/>
            <a:ext cx="4286280" cy="29289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Предъявления дополнительных документов не требуется</a:t>
            </a:r>
          </a:p>
          <a:p>
            <a:pPr algn="just">
              <a:buFont typeface="Arial" charset="0"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оказываются по территориальному перечню бесплатно в рамках правил, установленных в 215-ПП</a:t>
            </a:r>
          </a:p>
          <a:p>
            <a:pPr algn="just">
              <a:buFont typeface="Arial" charset="0"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Платные услуги оказываются в соответствии с 919-ПП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643182"/>
            <a:ext cx="4286280" cy="257176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Услуги оказываются по основному перечню бесплатно или за плату в зависимости от доходов или принадлежности к категориям (за исключением срочного социального обслуживания)</a:t>
            </a:r>
          </a:p>
          <a:p>
            <a:pPr algn="just">
              <a:buFont typeface="Arial" charset="0"/>
              <a:buChar char="•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платно оказываются дополнительные социальные услуги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643050"/>
            <a:ext cx="4286280" cy="9286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Лица, от которых заявления об оказании социальных услуг приняты 01.01.2015 года и позднее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li-west.net/image/data/news/seminars_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385346"/>
            <a:ext cx="1684008" cy="1472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1"/>
            <a:ext cx="564360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бесплатно  социальные услуги предоставляются: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85786" y="1142984"/>
            <a:ext cx="3714776" cy="857256"/>
          </a:xfrm>
          <a:prstGeom prst="downArrowCallout">
            <a:avLst>
              <a:gd name="adj1" fmla="val 25000"/>
              <a:gd name="adj2" fmla="val 61455"/>
              <a:gd name="adj3" fmla="val 16089"/>
              <a:gd name="adj4" fmla="val 7192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Приняты на обслуживание до 31.12.2014 года включительно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000628" y="1142984"/>
            <a:ext cx="3571900" cy="857256"/>
          </a:xfrm>
          <a:prstGeom prst="downArrowCallout">
            <a:avLst>
              <a:gd name="adj1" fmla="val 25000"/>
              <a:gd name="adj2" fmla="val 61455"/>
              <a:gd name="adj3" fmla="val 16089"/>
              <a:gd name="adj4" fmla="val 6939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Приняты на обслуживание с 01.01.2015 года и позднее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00240"/>
            <a:ext cx="4286280" cy="1214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Территориального перечня гарантированных Государством услуг по Постановлению правительства Москвы 215-ПП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20" y="2000240"/>
            <a:ext cx="3929122" cy="121444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442-ФЗ: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Несовершеннолетние дети;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Лица, пострадавшие в результате ЧС и межнациональных конфликтов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86454"/>
            <a:ext cx="8786842" cy="7858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основного перечня социальных услуг, предоставляемых поставщиками, если доход гражданина меньше либо равен 1,5 прожиточных минимумов на душу населения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357562"/>
            <a:ext cx="8501186" cy="23574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827-ППМ: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ИВОВ и УВОВ;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Супруг(а) погибшего (умершего) ИВОВ или УВОВ, не вступившие в повторный брак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Супруг(а) военнослужащего, погибшего в войну с Финляндией, ВОВ, войну с Японией, не вступившие в повторный брак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Труженики тыла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Бывшие несовершеннолетние узники концлагерей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обороны Москвы в период ВОВ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Лица, награжденные знаком «Жителю блокадного Ленинграда»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hape 12"/>
          <p:cNvCxnSpPr/>
          <p:nvPr/>
        </p:nvCxnSpPr>
        <p:spPr>
          <a:xfrm>
            <a:off x="8715404" y="1214422"/>
            <a:ext cx="285752" cy="4703209"/>
          </a:xfrm>
          <a:prstGeom prst="bentConnector2">
            <a:avLst/>
          </a:prstGeom>
          <a:ln w="44450">
            <a:solidFill>
              <a:schemeClr val="tx2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8715404" y="4500570"/>
            <a:ext cx="285752" cy="158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8643966" y="2500306"/>
            <a:ext cx="357190" cy="158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7"/>
            <a:ext cx="7772400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Схема организации оказания социальных услуг с 1 января 2015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3378" y="1052736"/>
            <a:ext cx="1440159" cy="16029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C:\Documents and Settings\aroschin\Мои документы\Мои рисунки\png\plain\senior_citiz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31158" cy="79208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1928802"/>
            <a:ext cx="1143008" cy="285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ЗАЯВИТЕЛЬ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1928794" y="1428736"/>
            <a:ext cx="5357850" cy="214314"/>
          </a:xfrm>
          <a:prstGeom prst="stripedRightArrow">
            <a:avLst>
              <a:gd name="adj1" fmla="val 67254"/>
              <a:gd name="adj2" fmla="val 90029"/>
            </a:avLst>
          </a:pr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rgbClr val="C00000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000232" y="1214422"/>
            <a:ext cx="4857784" cy="361180"/>
          </a:xfrm>
          <a:prstGeom prst="rect">
            <a:avLst/>
          </a:prstGeom>
        </p:spPr>
        <p:txBody>
          <a:bodyPr anchor="t" anchorCtr="0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заявления  на оказание помощи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58835" y="1142984"/>
            <a:ext cx="1570883" cy="2000264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4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Уполномоченный орган - УСЗН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8" descr="C:\Documents and Settings\user\Рабочий стол\голубева\Разовые поручения\Здание уч.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071678"/>
            <a:ext cx="950302" cy="95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5930043" y="3786190"/>
            <a:ext cx="3213957" cy="2643206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4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Обследование;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решения о нуждаемости в социальном обслуживании;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составление индивидуальной программы предоставления социальных услуг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286256"/>
            <a:ext cx="2928958" cy="1428760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4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Поставщик социальных услуг из реестра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8001024" y="3286124"/>
            <a:ext cx="571504" cy="285752"/>
          </a:xfrm>
          <a:prstGeom prst="stripedRightArrow">
            <a:avLst>
              <a:gd name="adj1" fmla="val 67254"/>
              <a:gd name="adj2" fmla="val 90029"/>
            </a:avLst>
          </a:pr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rgbClr val="C00000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12278137">
            <a:off x="1713183" y="2913735"/>
            <a:ext cx="4447338" cy="279387"/>
          </a:xfrm>
          <a:prstGeom prst="stripedRightArrow">
            <a:avLst>
              <a:gd name="adj1" fmla="val 67254"/>
              <a:gd name="adj2" fmla="val 90029"/>
            </a:avLst>
          </a:pr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rgbClr val="C00000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214282" y="3286124"/>
            <a:ext cx="1571636" cy="285752"/>
          </a:xfrm>
          <a:prstGeom prst="stripedRightArrow">
            <a:avLst>
              <a:gd name="adj1" fmla="val 67254"/>
              <a:gd name="adj2" fmla="val 90029"/>
            </a:avLst>
          </a:pr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rgbClr val="C00000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6"/>
          <p:cNvSpPr txBox="1">
            <a:spLocks/>
          </p:cNvSpPr>
          <p:nvPr/>
        </p:nvSpPr>
        <p:spPr>
          <a:xfrm rot="16200000">
            <a:off x="1963" y="3284129"/>
            <a:ext cx="1643074" cy="361180"/>
          </a:xfrm>
          <a:prstGeom prst="rect">
            <a:avLst/>
          </a:prstGeom>
        </p:spPr>
        <p:txBody>
          <a:bodyPr anchor="t" anchorCtr="0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документов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 rot="16200000">
            <a:off x="500034" y="3286124"/>
            <a:ext cx="1571636" cy="285752"/>
          </a:xfrm>
          <a:prstGeom prst="stripedRightArrow">
            <a:avLst>
              <a:gd name="adj1" fmla="val 67254"/>
              <a:gd name="adj2" fmla="val 90029"/>
            </a:avLst>
          </a:prstGeom>
          <a:gradFill>
            <a:gsLst>
              <a:gs pos="100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rgbClr val="C00000"/>
              </a:gs>
            </a:gsLst>
            <a:path path="circle">
              <a:fillToRect l="100000" t="100000"/>
            </a:path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6"/>
          <p:cNvSpPr txBox="1">
            <a:spLocks/>
          </p:cNvSpPr>
          <p:nvPr/>
        </p:nvSpPr>
        <p:spPr>
          <a:xfrm rot="5400000">
            <a:off x="678629" y="3178967"/>
            <a:ext cx="1928826" cy="428628"/>
          </a:xfrm>
          <a:prstGeom prst="rect">
            <a:avLst/>
          </a:prstGeom>
        </p:spPr>
        <p:txBody>
          <a:bodyPr anchor="t" anchorCtr="0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договора, оказание услуг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7554" y="164305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475520">
            <a:off x="3372844" y="25516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279713" y="3137177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5400000">
            <a:off x="1434799" y="3137177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643446"/>
            <a:ext cx="19399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1500174"/>
            <a:ext cx="5715000" cy="50223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643050"/>
          <a:ext cx="8786843" cy="351437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4153"/>
                <a:gridCol w="5710799"/>
                <a:gridCol w="1346376"/>
                <a:gridCol w="1275515"/>
              </a:tblGrid>
              <a:tr h="573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услуги</a:t>
                      </a: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407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148009 Оказание разовых услуг сектором "Мобильная служба"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2 500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2507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611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148010 Комплексная реабилитация инвалидов (детей-инвалидов) в нестационарной форме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1 395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1395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407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148022 Осуществление постинтернатного патроната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611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148025 Осуществление социального патроната над детьми, нуждающимися в помощи государства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815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148026 Сопровождение семей (приемных, опекунских и попечительских), принявших ребенка (детей) на воспитание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90" marR="5590" marT="55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7724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задание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 стрелкой 36"/>
          <p:cNvCxnSpPr>
            <a:endCxn id="25" idx="0"/>
          </p:cNvCxnSpPr>
          <p:nvPr/>
        </p:nvCxnSpPr>
        <p:spPr>
          <a:xfrm rot="5400000">
            <a:off x="8286511" y="2187506"/>
            <a:ext cx="190979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772400" cy="129063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Структура ГБУ ТЦСО  «Коломенское»</a:t>
            </a:r>
            <a:r>
              <a:rPr lang="ru-RU" sz="2400" dirty="0" smtClean="0">
                <a:solidFill>
                  <a:srgbClr val="0033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srgbClr val="003300"/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457200" y="946274"/>
            <a:ext cx="80010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Директор ГБУ ТЦСО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«Коломенское»</a:t>
            </a:r>
            <a:endParaRPr lang="ru-RU" sz="24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3400" y="1519210"/>
            <a:ext cx="64008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Заместители директора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086600" y="1519211"/>
            <a:ext cx="1828800" cy="63659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Главный бухгалтер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477000" y="2792403"/>
            <a:ext cx="1600200" cy="56515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42844" y="2786058"/>
            <a:ext cx="1371600" cy="44561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 1-12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00200" y="2155806"/>
            <a:ext cx="1600200" cy="84456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Нагатино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-Садовники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953000" y="2155807"/>
            <a:ext cx="1676400" cy="50927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Даниловский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200400" y="2155807"/>
            <a:ext cx="1752600" cy="50927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Филиал Донской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643042" y="3071810"/>
            <a:ext cx="15240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 13-24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00400" y="2856063"/>
            <a:ext cx="16002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 25-31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800600" y="2856063"/>
            <a:ext cx="16002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ОСО 32-44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14678" y="3286124"/>
            <a:ext cx="16002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ОДПН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800600" y="3238021"/>
            <a:ext cx="16002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 1-2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643042" y="3500438"/>
            <a:ext cx="15240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 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14678" y="3714752"/>
            <a:ext cx="16002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 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800600" y="3619978"/>
            <a:ext cx="16002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ОСРИ 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800600" y="4001936"/>
            <a:ext cx="16002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ОСПСиД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57752" y="5000636"/>
            <a:ext cx="1524000" cy="57150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Пункт проката ТСР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214678" y="5072075"/>
            <a:ext cx="1600200" cy="71438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Пункт выдачи вещей б/у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214678" y="4143380"/>
            <a:ext cx="16002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ОСРИ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214678" y="4572008"/>
            <a:ext cx="1600200" cy="44561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ОСПСиД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7620000" y="2283126"/>
            <a:ext cx="1524000" cy="44561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Бухгалтерия 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3214678" y="5857892"/>
            <a:ext cx="1600200" cy="57293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Пункт выдачи ТСР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6477000" y="3556319"/>
            <a:ext cx="1600200" cy="37274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ОСРД-И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800600" y="4383894"/>
            <a:ext cx="1600200" cy="6167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Пункт выдачи ТСР</a:t>
            </a: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6500826" y="4357694"/>
            <a:ext cx="1643074" cy="50006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Пункт выдачи ТСР</a:t>
            </a:r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6500826" y="3929066"/>
            <a:ext cx="1600200" cy="38973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ОСППиПД-И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0" y="2283126"/>
            <a:ext cx="1600200" cy="44561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ОПГОИАиП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643042" y="3929066"/>
            <a:ext cx="1500198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ОСМО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142844" y="3286124"/>
            <a:ext cx="1447800" cy="38195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ОДП 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42844" y="3714752"/>
            <a:ext cx="1371600" cy="44561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ОССО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4476511" y="1423590"/>
            <a:ext cx="190979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5" idx="0"/>
          </p:cNvCxnSpPr>
          <p:nvPr/>
        </p:nvCxnSpPr>
        <p:spPr>
          <a:xfrm rot="5400000">
            <a:off x="7938069" y="1455486"/>
            <a:ext cx="126656" cy="794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875821" y="2015947"/>
            <a:ext cx="381958" cy="15240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8" idx="0"/>
          </p:cNvCxnSpPr>
          <p:nvPr/>
        </p:nvCxnSpPr>
        <p:spPr>
          <a:xfrm rot="16200000" flipH="1">
            <a:off x="2253931" y="2009437"/>
            <a:ext cx="254638" cy="3810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0" idx="0"/>
          </p:cNvCxnSpPr>
          <p:nvPr/>
        </p:nvCxnSpPr>
        <p:spPr>
          <a:xfrm rot="5400000">
            <a:off x="3968431" y="2009438"/>
            <a:ext cx="254639" cy="3810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5435280" y="2028357"/>
            <a:ext cx="254639" cy="1588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6488583" y="2118186"/>
            <a:ext cx="891235" cy="457200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arrow"/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2266712" y="2950628"/>
            <a:ext cx="190979" cy="317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3943111" y="2721811"/>
            <a:ext cx="190979" cy="762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5524261" y="2740861"/>
            <a:ext cx="190979" cy="381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7187882" y="3428075"/>
            <a:ext cx="254639" cy="317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3214678" y="6492291"/>
            <a:ext cx="1571636" cy="365709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ОССО</a:t>
            </a: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857752" y="5643578"/>
            <a:ext cx="1500198" cy="35719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ОССО</a:t>
            </a: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1643042" y="4357694"/>
            <a:ext cx="1500198" cy="44561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ОССО</a:t>
            </a: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643042" y="4857760"/>
            <a:ext cx="1500198" cy="44561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2225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9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МСС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50006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Характеристика состава сотрудников</a:t>
            </a:r>
            <a:endParaRPr lang="ru-RU" sz="2400" dirty="0">
              <a:solidFill>
                <a:srgbClr val="0033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5429256" y="1357298"/>
          <a:ext cx="3357586" cy="4728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4858"/>
                <a:gridCol w="1012728"/>
              </a:tblGrid>
              <a:tr h="357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 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4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66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бухгалтер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08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Зам. </a:t>
                      </a: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директора 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700" b="1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Зав. филиала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4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Зав. отделениями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66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Спец. </a:t>
                      </a: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соц. работе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работник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445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4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МОП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4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 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4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 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4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  <a:tr h="34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658</a:t>
                      </a:r>
                      <a:endParaRPr lang="ru-RU" sz="1700" b="1" dirty="0"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>
                        <a:alpha val="46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0" y="818292"/>
          <a:ext cx="5334000" cy="36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2"/>
          <p:cNvGraphicFramePr>
            <a:graphicFrameLocks/>
          </p:cNvGraphicFramePr>
          <p:nvPr/>
        </p:nvGraphicFramePr>
        <p:xfrm>
          <a:off x="571472" y="4071942"/>
          <a:ext cx="4851400" cy="233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9"/>
            <a:ext cx="77724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Профессиональный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214422"/>
          <a:ext cx="8429684" cy="3500462"/>
        </p:xfrm>
        <a:graphic>
          <a:graphicData uri="http://schemas.openxmlformats.org/drawingml/2006/table">
            <a:tbl>
              <a:tblPr/>
              <a:tblGrid>
                <a:gridCol w="2357454"/>
                <a:gridCol w="6072230"/>
              </a:tblGrid>
              <a:tr h="624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Обобщенные трудовые функции</a:t>
                      </a:r>
                    </a:p>
                  </a:txBody>
                  <a:tcPr marL="38208" marR="23224" marT="23224" marB="382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Трудовые функции</a:t>
                      </a:r>
                    </a:p>
                  </a:txBody>
                  <a:tcPr marL="38208" marR="23224" marT="23224" marB="382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</a:tr>
              <a:tr h="59031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Предоставление социальных услуг клиентам организации социального обслуживания</a:t>
                      </a:r>
                    </a:p>
                  </a:txBody>
                  <a:tcPr marL="38208" marR="23224" marT="23224" marB="382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социально-бытовых услуг клиентам организации социального обслуживания</a:t>
                      </a:r>
                    </a:p>
                  </a:txBody>
                  <a:tcPr marL="38208" marR="23224" marT="23224" marB="382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социально-экономических услуг клиентам организации социального обслуживания</a:t>
                      </a:r>
                    </a:p>
                  </a:txBody>
                  <a:tcPr marL="38208" marR="23224" marT="23224" marB="382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социально-психологических услуг клиентам организации социального обслуживания</a:t>
                      </a:r>
                    </a:p>
                  </a:txBody>
                  <a:tcPr marL="38208" marR="23224" marT="23224" marB="382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социально-правовых услуг клиентам организации социального обслуживания</a:t>
                      </a:r>
                    </a:p>
                  </a:txBody>
                  <a:tcPr marL="38208" marR="23224" marT="23224" marB="382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Оказание социально-медицинских услуг клиентам организации социального обслуживания</a:t>
                      </a:r>
                    </a:p>
                  </a:txBody>
                  <a:tcPr marL="38208" marR="23224" marT="23224" marB="3820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6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1472" y="5143512"/>
            <a:ext cx="8429684" cy="1357322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balanced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введением профессиональных стандартов, все социальные работники прошли обучение по оказанию социально-медицинских услуг клиентам, в результате чего, с 01.01.2015 года была проведена оптимизация отделения социально-медицинского  обслуживания. Все сотрудники  ОСМО трудоустроены на предложенные вакантные должности,  соответствующие их квалификации.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4555713" y="4445419"/>
            <a:ext cx="428628" cy="967558"/>
          </a:xfrm>
          <a:prstGeom prst="homePlate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620688"/>
            <a:ext cx="7632848" cy="12003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формирования доходов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2014 году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5576" y="1628800"/>
            <a:ext cx="1944216" cy="2520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Субсидия на финансовое обеспечение выполнение государственного задания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1880" y="1628800"/>
            <a:ext cx="1944216" cy="2520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Субсидия не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цели связанные с выполнением государственного задания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00192" y="1628800"/>
            <a:ext cx="1872208" cy="2520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полученные от приносящей доход деятельности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683568" y="5445224"/>
            <a:ext cx="2016224" cy="64807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518 655 288,50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491880" y="5445224"/>
            <a:ext cx="2232248" cy="64807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4 543 325,00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6300192" y="5445224"/>
            <a:ext cx="2088232" cy="648072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8 249 017,00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403648" y="4365104"/>
            <a:ext cx="648072" cy="936104"/>
          </a:xfrm>
          <a:prstGeom prst="downArrow">
            <a:avLst/>
          </a:prstGeom>
          <a:solidFill>
            <a:srgbClr val="00CC6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размере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211960" y="4365104"/>
            <a:ext cx="648072" cy="9361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размере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020272" y="4365104"/>
            <a:ext cx="648072" cy="936104"/>
          </a:xfrm>
          <a:prstGeom prst="down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размере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theme/theme1.xml><?xml version="1.0" encoding="utf-8"?>
<a:theme xmlns:a="http://schemas.openxmlformats.org/drawingml/2006/main" name="37321_P2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37321_P2i</Template>
  <TotalTime>3308</TotalTime>
  <Words>3406</Words>
  <Application>Microsoft Office PowerPoint</Application>
  <PresentationFormat>Экран (4:3)</PresentationFormat>
  <Paragraphs>611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37321_P2i</vt:lpstr>
      <vt:lpstr>ГБУ ТЦСО «Коломенское»</vt:lpstr>
      <vt:lpstr>Территория обслуживания</vt:lpstr>
      <vt:lpstr>Характеристика льготного  населения районов </vt:lpstr>
      <vt:lpstr>Государственное задание</vt:lpstr>
      <vt:lpstr>Государственное задание</vt:lpstr>
      <vt:lpstr>Структура ГБУ ТЦСО  «Коломенское» </vt:lpstr>
      <vt:lpstr>Характеристика состава сотрудников</vt:lpstr>
      <vt:lpstr>Профессиональный  стандарт</vt:lpstr>
      <vt:lpstr>Источники формирования доходов  в 2014 году</vt:lpstr>
      <vt:lpstr>Слайд 10</vt:lpstr>
      <vt:lpstr>Использование денежных средств полученных                                   от приносящей доход деятельности</vt:lpstr>
      <vt:lpstr>Имеющиеся площади</vt:lpstr>
      <vt:lpstr>Среднемесячная стоимость ЖКУ</vt:lpstr>
      <vt:lpstr>Слайд 14</vt:lpstr>
      <vt:lpstr>Укрепление материально – технической базы ГБУ ТЦСО «Коломенское»</vt:lpstr>
      <vt:lpstr>Фактическое освоение средств бюджета на выполнение государственного задания в 2014 году</vt:lpstr>
      <vt:lpstr>Рост заработной платы отдельных категорий работников </vt:lpstr>
      <vt:lpstr>ГБУ ТЦСО «Коломенское»  Филиал «Нагатино - садовники»</vt:lpstr>
      <vt:lpstr>Слайд 19</vt:lpstr>
      <vt:lpstr>Отделения социального обслуживания на дому</vt:lpstr>
      <vt:lpstr>Статистический анализ Клиентов ОСО</vt:lpstr>
      <vt:lpstr>Отделение социально- медицинского обслуживания на дому</vt:lpstr>
      <vt:lpstr>ОТДЕЛЕНИЕ  ДНЕВНОГО  ПРЕБЫВАНИЯ </vt:lpstr>
      <vt:lpstr>Слайд 24</vt:lpstr>
      <vt:lpstr>Инновационные проекты ОДП</vt:lpstr>
      <vt:lpstr>Университет 3-го возраста</vt:lpstr>
      <vt:lpstr>Отделение срочного социального обслуживания</vt:lpstr>
      <vt:lpstr>Слайд 28</vt:lpstr>
      <vt:lpstr>Мониторинг потребности населения в социальных услугах</vt:lpstr>
      <vt:lpstr>Оказание адресной социальной  помощи в виде товаров длительного пользования</vt:lpstr>
      <vt:lpstr>Слайд 31</vt:lpstr>
      <vt:lpstr>ДЕПАРТАМЕНТ  СОЦИАЛЬНОЙ  ЗАЩИТЫ НАСЕЛЕНИЯ    ГОРОДА  МОСКВЫ УПРАВЛЕНИЕ СОЦИАЛЬНОЙ ЗАЩИТЫ НАСЕЛЕНИЯ ЮЖНОГО АДМИНИСТРАТИВНОГО ОКРУГА ГОРОДА МОСКВЫ Государственное бюджетное учреждение города Москвы Территориальный центр социального обслуживания «Коломенское» филиал «Нагатино»</vt:lpstr>
      <vt:lpstr>Количество лиц,  состоящих на учете в филиале «Нагатино» (1240 человек).</vt:lpstr>
      <vt:lpstr>Анализ мероприятий входивших в услугу «Комплексная реабилитация для лиц с ограничениями жизнедеятельности в нестационарной форме»</vt:lpstr>
      <vt:lpstr>Пункт выдачи технических средств реабилитации</vt:lpstr>
      <vt:lpstr>Сотрудничество с некоммерческими организациями филиала «Нагатино» в 2014 году </vt:lpstr>
      <vt:lpstr>Слайд 37</vt:lpstr>
      <vt:lpstr>Слайд 38</vt:lpstr>
      <vt:lpstr>Удовлетворение нуждаемости, выявленной в результате мониторинга</vt:lpstr>
      <vt:lpstr>Слайд 40</vt:lpstr>
      <vt:lpstr>Нормативные акты, регламентирующие работу ГБУ ТЦСО «Коломенское» в 2015 году</vt:lpstr>
      <vt:lpstr>Два режима работы</vt:lpstr>
      <vt:lpstr>бесплатно  социальные услуги предоставляются:</vt:lpstr>
      <vt:lpstr>Схема организации оказания социальных услуг с 1 января 2015 года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304</cp:revision>
  <dcterms:created xsi:type="dcterms:W3CDTF">2014-12-12T07:25:58Z</dcterms:created>
  <dcterms:modified xsi:type="dcterms:W3CDTF">2015-02-02T16:41:50Z</dcterms:modified>
</cp:coreProperties>
</file>