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handoutMasterIdLst>
    <p:handoutMasterId r:id="rId49"/>
  </p:handoutMasterIdLst>
  <p:sldIdLst>
    <p:sldId id="256" r:id="rId2"/>
    <p:sldId id="263" r:id="rId3"/>
    <p:sldId id="258" r:id="rId4"/>
    <p:sldId id="261" r:id="rId5"/>
    <p:sldId id="264" r:id="rId6"/>
    <p:sldId id="262" r:id="rId7"/>
    <p:sldId id="269" r:id="rId8"/>
    <p:sldId id="272" r:id="rId9"/>
    <p:sldId id="274" r:id="rId10"/>
    <p:sldId id="259" r:id="rId11"/>
    <p:sldId id="271" r:id="rId12"/>
    <p:sldId id="273" r:id="rId13"/>
    <p:sldId id="299" r:id="rId14"/>
    <p:sldId id="300" r:id="rId15"/>
    <p:sldId id="265" r:id="rId16"/>
    <p:sldId id="266" r:id="rId17"/>
    <p:sldId id="267" r:id="rId18"/>
    <p:sldId id="268" r:id="rId19"/>
    <p:sldId id="285" r:id="rId20"/>
    <p:sldId id="286" r:id="rId21"/>
    <p:sldId id="276" r:id="rId22"/>
    <p:sldId id="287" r:id="rId23"/>
    <p:sldId id="279" r:id="rId24"/>
    <p:sldId id="278" r:id="rId25"/>
    <p:sldId id="280" r:id="rId26"/>
    <p:sldId id="281" r:id="rId27"/>
    <p:sldId id="282" r:id="rId28"/>
    <p:sldId id="284" r:id="rId29"/>
    <p:sldId id="283" r:id="rId30"/>
    <p:sldId id="296" r:id="rId31"/>
    <p:sldId id="297" r:id="rId32"/>
    <p:sldId id="305" r:id="rId33"/>
    <p:sldId id="306" r:id="rId34"/>
    <p:sldId id="307" r:id="rId35"/>
    <p:sldId id="309" r:id="rId36"/>
    <p:sldId id="310" r:id="rId37"/>
    <p:sldId id="311" r:id="rId38"/>
    <p:sldId id="301" r:id="rId39"/>
    <p:sldId id="312" r:id="rId40"/>
    <p:sldId id="313" r:id="rId41"/>
    <p:sldId id="314" r:id="rId42"/>
    <p:sldId id="288" r:id="rId43"/>
    <p:sldId id="289" r:id="rId44"/>
    <p:sldId id="290" r:id="rId45"/>
    <p:sldId id="291" r:id="rId46"/>
    <p:sldId id="292" r:id="rId47"/>
    <p:sldId id="295" r:id="rId48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C0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711" autoAdjust="0"/>
  </p:normalViewPr>
  <p:slideViewPr>
    <p:cSldViewPr>
      <p:cViewPr>
        <p:scale>
          <a:sx n="100" d="100"/>
          <a:sy n="100" d="100"/>
        </p:scale>
        <p:origin x="-1098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19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ГБУЗ "ГП № 67 ДЗМ"</c:v>
                </c:pt>
                <c:pt idx="1">
                  <c:v>Филиал № 1</c:v>
                </c:pt>
                <c:pt idx="2">
                  <c:v>Филиал № 2</c:v>
                </c:pt>
                <c:pt idx="3">
                  <c:v>Филиал № 3</c:v>
                </c:pt>
                <c:pt idx="4">
                  <c:v>Женская консультация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3693.2</c:v>
                </c:pt>
                <c:pt idx="1">
                  <c:v>3246.5</c:v>
                </c:pt>
                <c:pt idx="2">
                  <c:v>3324.6</c:v>
                </c:pt>
                <c:pt idx="3">
                  <c:v>3239.9</c:v>
                </c:pt>
                <c:pt idx="4">
                  <c:v>690.9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439923341850942"/>
          <c:y val="8.7549122947374436E-2"/>
          <c:w val="0.3964782169797228"/>
          <c:h val="0.62844621993496752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Распределение прикрепленного </a:t>
            </a:r>
            <a:r>
              <a:rPr lang="ru-RU" dirty="0"/>
              <a:t>населения</a:t>
            </a:r>
          </a:p>
        </c:rich>
      </c:tx>
      <c:layout>
        <c:manualLayout>
          <c:xMode val="edge"/>
          <c:yMode val="edge"/>
          <c:x val="0.16766386988511681"/>
          <c:y val="0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прикрепленного населения</c:v>
                </c:pt>
              </c:strCache>
            </c:strRef>
          </c:tx>
          <c:explosion val="25"/>
          <c:dLbls>
            <c:dLbl>
              <c:idx val="3"/>
              <c:layout>
                <c:manualLayout>
                  <c:x val="0.12725416290176839"/>
                  <c:y val="4.8243247041265651E-4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ГБУЗ "ГП № 67 ДЗМ"</c:v>
                </c:pt>
                <c:pt idx="1">
                  <c:v>Филиал № 1</c:v>
                </c:pt>
                <c:pt idx="2">
                  <c:v>Филиал № 2</c:v>
                </c:pt>
                <c:pt idx="3">
                  <c:v>Филиал № 3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16272</c:v>
                </c:pt>
                <c:pt idx="1">
                  <c:v>41445</c:v>
                </c:pt>
                <c:pt idx="2">
                  <c:v>23731</c:v>
                </c:pt>
                <c:pt idx="3">
                  <c:v>57262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1343771782625522"/>
          <c:y val="0.18441271259839784"/>
          <c:w val="0.37672621659997424"/>
          <c:h val="0.5553331478551092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прикрепленного населения</c:v>
                </c:pt>
              </c:strCache>
            </c:strRef>
          </c:tx>
          <c:explosion val="25"/>
          <c:dPt>
            <c:idx val="1"/>
            <c:explosion val="0"/>
          </c:dPt>
          <c:dLbls>
            <c:dLbl>
              <c:idx val="0"/>
              <c:layout>
                <c:manualLayout>
                  <c:x val="-7.2313347102104034E-2"/>
                  <c:y val="-0.16519225230470441"/>
                </c:manualLayout>
              </c:layout>
              <c:showVal val="1"/>
            </c:dLbl>
            <c:dLbl>
              <c:idx val="1"/>
              <c:layout>
                <c:manualLayout>
                  <c:x val="3.4925519555957144E-2"/>
                  <c:y val="0.14165233250040035"/>
                </c:manualLayout>
              </c:layout>
              <c:showVal val="1"/>
            </c:dLbl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Лица пенсионного возраста</c:v>
                </c:pt>
                <c:pt idx="1">
                  <c:v>Лица трудоспособного возраста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59224</c:v>
                </c:pt>
                <c:pt idx="1">
                  <c:v>79486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291426358590422"/>
          <c:y val="0.61339341865159769"/>
          <c:w val="0.46921801987866274"/>
          <c:h val="0.24096560754131427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прикрепленного населения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490686717439015"/>
                  <c:y val="-0.25416816755336086"/>
                </c:manualLayout>
              </c:layout>
              <c:showVal val="1"/>
            </c:dLbl>
            <c:dLbl>
              <c:idx val="1"/>
              <c:layout>
                <c:manualLayout>
                  <c:x val="-5.3648509100296886E-2"/>
                  <c:y val="7.0778335558986091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Лица без ограничения жизнедеятельности</c:v>
                </c:pt>
                <c:pt idx="1">
                  <c:v>Инвалиды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123487</c:v>
                </c:pt>
                <c:pt idx="1">
                  <c:v>15223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431758540238799"/>
          <c:y val="0.6690626705821654"/>
          <c:w val="0.39584646246202543"/>
          <c:h val="0.33093732941783477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title>
      <c:layout>
        <c:manualLayout>
          <c:xMode val="edge"/>
          <c:yMode val="edge"/>
          <c:x val="0.10838518136052666"/>
          <c:y val="5.8398161423554055E-3"/>
        </c:manualLayout>
      </c:layout>
    </c:title>
    <c:plotArea>
      <c:layout>
        <c:manualLayout>
          <c:layoutTarget val="inner"/>
          <c:xMode val="edge"/>
          <c:yMode val="edge"/>
          <c:x val="0.11876765199432036"/>
          <c:y val="0.27115714807290664"/>
          <c:w val="0.49234219697947601"/>
          <c:h val="0.6138083602256100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инвалидов, состоящих на учете в ГБУЗ "ГП № 67 ДЗМ"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>
                <c:manualLayout>
                  <c:x val="3.2786885245901639E-3"/>
                  <c:y val="-3.5202135809292759E-3"/>
                </c:manualLayout>
              </c:layout>
              <c:showVal val="1"/>
            </c:dLbl>
            <c:dLbl>
              <c:idx val="2"/>
              <c:layout/>
              <c:showVal val="1"/>
            </c:dLbl>
            <c:delete val="1"/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>I группа</c:v>
                </c:pt>
                <c:pt idx="1">
                  <c:v>II группа</c:v>
                </c:pt>
                <c:pt idx="2">
                  <c:v>III группа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1495</c:v>
                </c:pt>
                <c:pt idx="1">
                  <c:v>9333</c:v>
                </c:pt>
                <c:pt idx="2">
                  <c:v>4395</c:v>
                </c:pt>
              </c:numCache>
            </c:numRef>
          </c:val>
        </c:ser>
        <c:dLbls/>
        <c:axId val="91153152"/>
        <c:axId val="91154688"/>
      </c:barChart>
      <c:catAx>
        <c:axId val="91153152"/>
        <c:scaling>
          <c:orientation val="minMax"/>
        </c:scaling>
        <c:axPos val="b"/>
        <c:tickLblPos val="nextTo"/>
        <c:crossAx val="91154688"/>
        <c:crosses val="autoZero"/>
        <c:auto val="1"/>
        <c:lblAlgn val="ctr"/>
        <c:lblOffset val="100"/>
      </c:catAx>
      <c:valAx>
        <c:axId val="91154688"/>
        <c:scaling>
          <c:orientation val="minMax"/>
        </c:scaling>
        <c:axPos val="l"/>
        <c:majorGridlines/>
        <c:numFmt formatCode="General" sourceLinked="1"/>
        <c:tickLblPos val="nextTo"/>
        <c:crossAx val="91153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061804569510794"/>
          <c:y val="0.62861482320071593"/>
          <c:w val="0.34954588873112175"/>
          <c:h val="0.36085649410546444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400"/>
            </a:pPr>
            <a:r>
              <a:rPr lang="ru-RU" sz="2400" dirty="0" smtClean="0"/>
              <a:t>2013</a:t>
            </a:r>
            <a:r>
              <a:rPr lang="ru-RU" sz="2400" baseline="0" dirty="0" smtClean="0"/>
              <a:t> год</a:t>
            </a:r>
          </a:p>
        </c:rich>
      </c:tx>
      <c:layout>
        <c:manualLayout>
          <c:xMode val="edge"/>
          <c:yMode val="edge"/>
          <c:x val="0.82771975953289156"/>
          <c:y val="0.16067619437697525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6321624282961913E-2"/>
          <c:y val="0.1182733596366787"/>
          <c:w val="0.97367837571703808"/>
          <c:h val="0.504808383800823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0"/>
          <c:dLbls>
            <c:dLbl>
              <c:idx val="4"/>
              <c:layout>
                <c:manualLayout>
                  <c:x val="-9.4553833999451182E-3"/>
                  <c:y val="1.8249847699857047E-2"/>
                </c:manualLayout>
              </c:layout>
              <c:showVal val="1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Болезни системы кроовобращения</c:v>
                </c:pt>
                <c:pt idx="1">
                  <c:v>Болезни органов пищевания </c:v>
                </c:pt>
                <c:pt idx="2">
                  <c:v>Болезни костно-мышечной системы и соединительной ткани</c:v>
                </c:pt>
                <c:pt idx="3">
                  <c:v>Болезни глаза и его придаточного аппарата</c:v>
                </c:pt>
                <c:pt idx="4">
                  <c:v>Болезни органов дыхания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3100.5695335592245</c:v>
                </c:pt>
                <c:pt idx="1">
                  <c:v>1650.2054646384543</c:v>
                </c:pt>
                <c:pt idx="2">
                  <c:v>1461.9710186720497</c:v>
                </c:pt>
                <c:pt idx="3">
                  <c:v>872.17936702472798</c:v>
                </c:pt>
                <c:pt idx="4">
                  <c:v>1751.207555331267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Болезни системы кроовобращения</c:v>
                </c:pt>
                <c:pt idx="1">
                  <c:v>Болезни органов пищевания </c:v>
                </c:pt>
                <c:pt idx="2">
                  <c:v>Болезни костно-мышечной системы и соединительной ткани</c:v>
                </c:pt>
                <c:pt idx="3">
                  <c:v>Болезни глаза и его придаточного аппарата</c:v>
                </c:pt>
                <c:pt idx="4">
                  <c:v>Болезни органов дыхания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43008</c:v>
                </c:pt>
                <c:pt idx="1">
                  <c:v>22890</c:v>
                </c:pt>
                <c:pt idx="2">
                  <c:v>20279</c:v>
                </c:pt>
                <c:pt idx="3">
                  <c:v>12098</c:v>
                </c:pt>
                <c:pt idx="4">
                  <c:v>24291</c:v>
                </c:pt>
              </c:numCache>
            </c:numRef>
          </c:val>
        </c:ser>
        <c:dLbls/>
      </c:pie3DChart>
    </c:plotArea>
    <c:legend>
      <c:legendPos val="b"/>
      <c:layout>
        <c:manualLayout>
          <c:xMode val="edge"/>
          <c:yMode val="edge"/>
          <c:x val="6.7105976507035019E-3"/>
          <c:y val="0.68117974814392601"/>
          <c:w val="0.94035432435332444"/>
          <c:h val="0.3188202518560739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400"/>
            </a:pPr>
            <a:r>
              <a:rPr lang="ru-RU" sz="2400" dirty="0" smtClean="0"/>
              <a:t>2014 год</a:t>
            </a:r>
          </a:p>
        </c:rich>
      </c:tx>
      <c:layout>
        <c:manualLayout>
          <c:xMode val="edge"/>
          <c:yMode val="edge"/>
          <c:x val="0.84572747672681015"/>
          <c:y val="6.203075998572797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4.7718518403962587E-2"/>
          <c:w val="1"/>
          <c:h val="0.489203176013620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0"/>
          <c:dLbls>
            <c:dLbl>
              <c:idx val="0"/>
              <c:layout>
                <c:manualLayout>
                  <c:x val="-9.7317202493016286E-2"/>
                  <c:y val="3.8173489147400715E-2"/>
                </c:manualLayout>
              </c:layout>
              <c:showVal val="1"/>
            </c:dLbl>
            <c:dLbl>
              <c:idx val="4"/>
              <c:layout>
                <c:manualLayout>
                  <c:x val="2.7185417836456615E-3"/>
                  <c:y val="9.7498307129277907E-3"/>
                </c:manualLayout>
              </c:layout>
              <c:showVal val="1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Болезни системы кроовобращения</c:v>
                </c:pt>
                <c:pt idx="1">
                  <c:v>Болезни органов пищевания </c:v>
                </c:pt>
                <c:pt idx="2">
                  <c:v>Болезни костно-мышечной системы и соединительной ткани</c:v>
                </c:pt>
                <c:pt idx="3">
                  <c:v>Болезни глаза и его придаточного аппарата</c:v>
                </c:pt>
                <c:pt idx="4">
                  <c:v>Болезни органов дыхания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3213.8995025592972</c:v>
                </c:pt>
                <c:pt idx="1">
                  <c:v>1523.4662244971523</c:v>
                </c:pt>
                <c:pt idx="2">
                  <c:v>1514.4546175474009</c:v>
                </c:pt>
                <c:pt idx="3">
                  <c:v>1173.0949462908222</c:v>
                </c:pt>
                <c:pt idx="4">
                  <c:v>2231.0576021916227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Болезни системы кроовобращения</c:v>
                </c:pt>
                <c:pt idx="1">
                  <c:v>Болезни органов пищевания </c:v>
                </c:pt>
                <c:pt idx="2">
                  <c:v>Болезни костно-мышечной системы и соединительной ткани</c:v>
                </c:pt>
                <c:pt idx="3">
                  <c:v>Болезни глаза и его придаточного аппарата</c:v>
                </c:pt>
                <c:pt idx="4">
                  <c:v>Болезни органов дыхания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44580</c:v>
                </c:pt>
                <c:pt idx="1">
                  <c:v>21132</c:v>
                </c:pt>
                <c:pt idx="2">
                  <c:v>21007</c:v>
                </c:pt>
                <c:pt idx="3">
                  <c:v>16272</c:v>
                </c:pt>
                <c:pt idx="4">
                  <c:v>30947</c:v>
                </c:pt>
              </c:numCache>
            </c:numRef>
          </c:val>
        </c:ser>
        <c:dLbls/>
      </c:pie3DChart>
    </c:plotArea>
    <c:legend>
      <c:legendPos val="b"/>
      <c:layout>
        <c:manualLayout>
          <c:xMode val="edge"/>
          <c:yMode val="edge"/>
          <c:x val="3.5494054214196385E-4"/>
          <c:y val="0.65242387052659601"/>
          <c:w val="0.99912885054813727"/>
          <c:h val="0.3475761294734039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13CD8-ED8E-4E42-82A8-AB24F62FB3B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7DA83-1D99-4752-A6E7-C4B982BE3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043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21D4EA0-4F95-4F4E-9526-B883309423EB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C147371-82AE-4E3F-A594-6A3A5A4F3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920879" cy="1872208"/>
          </a:xfrm>
        </p:spPr>
        <p:txBody>
          <a:bodyPr/>
          <a:lstStyle/>
          <a:p>
            <a:r>
              <a:rPr lang="ru-RU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Информация руководителя амбулаторно-поликлинического учреждения </a:t>
            </a:r>
            <a:endParaRPr lang="ru-RU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717032"/>
            <a:ext cx="7632848" cy="1752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Главный врач </a:t>
            </a:r>
          </a:p>
          <a:p>
            <a:r>
              <a:rPr lang="ru-RU" sz="4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ГБУЗ «ГП № 67 ДЗМ» </a:t>
            </a:r>
          </a:p>
          <a:p>
            <a:r>
              <a:rPr lang="ru-RU" sz="4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Лидия Ивановна </a:t>
            </a:r>
            <a:r>
              <a:rPr lang="ru-RU" sz="4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Кладова</a:t>
            </a:r>
            <a:endParaRPr lang="ru-RU" sz="4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0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931851"/>
              </p:ext>
            </p:extLst>
          </p:nvPr>
        </p:nvGraphicFramePr>
        <p:xfrm>
          <a:off x="179512" y="2276872"/>
          <a:ext cx="8640960" cy="4035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8"/>
                <a:gridCol w="1512168"/>
                <a:gridCol w="1656184"/>
                <a:gridCol w="1440160"/>
              </a:tblGrid>
              <a:tr h="1049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Плановый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показатель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Выполнение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плана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%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выполнения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96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Посещений за год, из них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1 328 509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1 660 055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</a:rPr>
                        <a:t>125,1 %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0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посещения с профилактической целью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</a:rPr>
                        <a:t>253 000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428 138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169,2 %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посещения по неотложной помощи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</a:rPr>
                        <a:t>25 000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40 576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162,3  %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обращения по заболеваниям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</a:rPr>
                        <a:t>382 003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438 878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114,9 %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помощь в дневных стационарах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</a:rPr>
                        <a:t>24 300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24 300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ru-RU" sz="4400" b="1" i="1" dirty="0" smtClean="0"/>
              <a:t>Государственное задание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14542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248347"/>
            <a:ext cx="8568951" cy="3877815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/>
              <a:t> Всего </a:t>
            </a:r>
            <a:r>
              <a:rPr lang="ru-RU" sz="3200" b="1" dirty="0"/>
              <a:t>в амбулаторном центре работает: </a:t>
            </a:r>
            <a:r>
              <a:rPr lang="ru-RU" sz="3200" b="1" dirty="0" smtClean="0"/>
              <a:t>221 </a:t>
            </a:r>
            <a:r>
              <a:rPr lang="ru-RU" sz="3200" b="1" dirty="0"/>
              <a:t>врачей (в том числе 43 врача участковых). Имеют высшую и первую категорию 91 человек, 6 кандидатов медицинских наук.</a:t>
            </a:r>
          </a:p>
          <a:p>
            <a:pPr algn="just"/>
            <a:r>
              <a:rPr lang="ru-RU" sz="3200" b="1" dirty="0" smtClean="0"/>
              <a:t> Среднего </a:t>
            </a:r>
            <a:r>
              <a:rPr lang="ru-RU" sz="3200" b="1" dirty="0"/>
              <a:t>медицинского персонала 289 человек, в том числе медицинских сестер участковых 46 человек.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4544" y="499032"/>
            <a:ext cx="6609057" cy="982242"/>
          </a:xfrm>
        </p:spPr>
        <p:txBody>
          <a:bodyPr/>
          <a:lstStyle/>
          <a:p>
            <a:r>
              <a:rPr lang="ru-RU" sz="4400" b="1" i="1" dirty="0" smtClean="0"/>
              <a:t>Кадровая структура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5299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054250"/>
          </a:xfrm>
        </p:spPr>
        <p:txBody>
          <a:bodyPr/>
          <a:lstStyle/>
          <a:p>
            <a:r>
              <a:rPr lang="ru-RU" sz="3400" b="1" i="1" dirty="0" smtClean="0"/>
              <a:t>Результат оптимизации </a:t>
            </a:r>
            <a:br>
              <a:rPr lang="ru-RU" sz="3400" b="1" i="1" dirty="0" smtClean="0"/>
            </a:br>
            <a:r>
              <a:rPr lang="ru-RU" sz="3400" b="1" i="1" dirty="0" smtClean="0"/>
              <a:t>штатного расписания</a:t>
            </a:r>
            <a:endParaRPr lang="ru-RU" sz="3400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92901" cy="4392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12168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64017700"/>
              </p:ext>
            </p:extLst>
          </p:nvPr>
        </p:nvGraphicFramePr>
        <p:xfrm>
          <a:off x="179512" y="2276872"/>
          <a:ext cx="8640959" cy="4216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1800200"/>
                <a:gridCol w="1800200"/>
                <a:gridCol w="1656184"/>
                <a:gridCol w="1584175"/>
              </a:tblGrid>
              <a:tr h="576064"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Источник поступления, в том числе: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2014 год (тыс. рублей)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Утвержденные плановые показатели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Исполнено: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64096"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Всего: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% в общем объеме расходов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00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Бюджетная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деятельность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Субсидии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107 542,97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96 987, 51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15,7 %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59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Внебюджетная деятельность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Средства ОМС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534 475,6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502 876,15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81,5 %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591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Собственные средства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22 725, 48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17 094,32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2,8 %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6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Итого: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664 744,05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616 957, 98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ru-RU" sz="3400" b="1" i="1" dirty="0" smtClean="0"/>
              <a:t>Общий объем финансирования деятельности учреждения</a:t>
            </a:r>
            <a:endParaRPr lang="ru-RU" sz="3400" b="1" i="1" dirty="0"/>
          </a:p>
        </p:txBody>
      </p:sp>
    </p:spTree>
    <p:extLst>
      <p:ext uri="{BB962C8B-B14F-4D97-AF65-F5344CB8AC3E}">
        <p14:creationId xmlns:p14="http://schemas.microsoft.com/office/powerpoint/2010/main" xmlns="" val="36577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50168602"/>
              </p:ext>
            </p:extLst>
          </p:nvPr>
        </p:nvGraphicFramePr>
        <p:xfrm>
          <a:off x="251520" y="2276872"/>
          <a:ext cx="8640960" cy="4032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8"/>
                <a:gridCol w="1512168"/>
                <a:gridCol w="1656184"/>
                <a:gridCol w="1440160"/>
              </a:tblGrid>
              <a:tr h="80339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Категория персонала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Размер заработной платы работников,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 рублях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62378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2013г.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2014г.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Рост,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9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Врачи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64 012,3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71 834,9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13,7 %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56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Средний медицинский персонал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35 663,5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41 272,3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12,2 %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56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Младший медицинский персонал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20 386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23 069,5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13,2 %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56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по учреждению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43 044,5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48 955,4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13,7 %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ru-RU" sz="3400" b="1" i="1" dirty="0" smtClean="0"/>
              <a:t>Анализ роста заработной платы</a:t>
            </a:r>
            <a:endParaRPr lang="ru-RU" sz="3400" b="1" i="1" dirty="0"/>
          </a:p>
        </p:txBody>
      </p:sp>
    </p:spTree>
    <p:extLst>
      <p:ext uri="{BB962C8B-B14F-4D97-AF65-F5344CB8AC3E}">
        <p14:creationId xmlns:p14="http://schemas.microsoft.com/office/powerpoint/2010/main" xmlns="" val="12102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7983727"/>
              </p:ext>
            </p:extLst>
          </p:nvPr>
        </p:nvGraphicFramePr>
        <p:xfrm>
          <a:off x="899592" y="2204864"/>
          <a:ext cx="7747000" cy="387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054250"/>
          </a:xfrm>
        </p:spPr>
        <p:txBody>
          <a:bodyPr/>
          <a:lstStyle/>
          <a:p>
            <a:r>
              <a:rPr lang="ru-RU" sz="4400" b="1" i="1" dirty="0" smtClean="0"/>
              <a:t>Показатели здоровья насе</a:t>
            </a:r>
            <a:r>
              <a:rPr lang="ru-RU" sz="4400" b="1" i="1" dirty="0"/>
              <a:t>л</a:t>
            </a:r>
            <a:r>
              <a:rPr lang="ru-RU" sz="4400" b="1" i="1" dirty="0" smtClean="0"/>
              <a:t>ения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23242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5568207"/>
              </p:ext>
            </p:extLst>
          </p:nvPr>
        </p:nvGraphicFramePr>
        <p:xfrm>
          <a:off x="611560" y="2204864"/>
          <a:ext cx="7747000" cy="387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80920" cy="1054250"/>
          </a:xfrm>
        </p:spPr>
        <p:txBody>
          <a:bodyPr/>
          <a:lstStyle/>
          <a:p>
            <a:r>
              <a:rPr lang="ru-RU" sz="4400" b="1" i="1" dirty="0"/>
              <a:t>Показатели здоровья населения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5440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87042929"/>
              </p:ext>
            </p:extLst>
          </p:nvPr>
        </p:nvGraphicFramePr>
        <p:xfrm>
          <a:off x="395536" y="2204864"/>
          <a:ext cx="8352928" cy="387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054250"/>
          </a:xfrm>
        </p:spPr>
        <p:txBody>
          <a:bodyPr/>
          <a:lstStyle/>
          <a:p>
            <a:r>
              <a:rPr lang="ru-RU" sz="4400" b="1" i="1" dirty="0"/>
              <a:t>Показатели здоровья населения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3522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77538224"/>
              </p:ext>
            </p:extLst>
          </p:nvPr>
        </p:nvGraphicFramePr>
        <p:xfrm>
          <a:off x="683568" y="2132856"/>
          <a:ext cx="7747000" cy="434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1054250"/>
          </a:xfrm>
        </p:spPr>
        <p:txBody>
          <a:bodyPr/>
          <a:lstStyle/>
          <a:p>
            <a:r>
              <a:rPr lang="ru-RU" sz="4400" b="1" i="1" dirty="0"/>
              <a:t>Показатели здоровья населения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6549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992430"/>
          </a:xfrm>
        </p:spPr>
        <p:txBody>
          <a:bodyPr/>
          <a:lstStyle/>
          <a:p>
            <a:r>
              <a:rPr lang="ru-RU" sz="4500" b="1" i="1" dirty="0" smtClean="0">
                <a:solidFill>
                  <a:schemeClr val="tx1"/>
                </a:solidFill>
              </a:rPr>
              <a:t>Диспансерное наблюдение</a:t>
            </a:r>
            <a:endParaRPr lang="ru-RU" sz="4500" b="1" i="1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7749480"/>
            <a:ext cx="7756264" cy="80486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0" r="8870"/>
          <a:stretch>
            <a:fillRect/>
          </a:stretch>
        </p:blipFill>
        <p:spPr bwMode="auto">
          <a:xfrm rot="240000">
            <a:off x="1696916" y="390746"/>
            <a:ext cx="5951303" cy="448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01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88840"/>
            <a:ext cx="8352927" cy="4608511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ГБУЗ «ГП № 67 ДЗМ» сформирована в соответствии с приказом Департамента здравоохранения г. Москвы от 05.05.2012 № 383 «О реорганизации Государственных бюджетных учреждений здравоохранения города Москвы: «Городская поликлиника № 67 Департамента здравоохранения города Москвы», «Городская поликлиника № 127 Департамента здравоохранения города Москвы», «Городская поликлиника № 27 Департамента здравоохранения города Москвы», «Городская поликлиника № 32 Департамента здравоохранения города Москвы».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i="1" dirty="0" smtClean="0"/>
              <a:t>История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39869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/>
          <a:lstStyle/>
          <a:p>
            <a:r>
              <a:rPr lang="ru-RU" sz="4400" b="1" i="1" dirty="0" smtClean="0"/>
              <a:t>Диспансерное наблюдение</a:t>
            </a:r>
            <a:endParaRPr lang="ru-RU" sz="4400" b="1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323528" y="2204864"/>
            <a:ext cx="8568952" cy="439248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По состоянию на </a:t>
            </a:r>
            <a:r>
              <a:rPr lang="ru-RU" altLang="ru-RU" sz="3700" b="1" dirty="0" smtClean="0">
                <a:latin typeface="Times New Roman" pitchFamily="18" charset="0"/>
                <a:cs typeface="Times New Roman" pitchFamily="18" charset="0"/>
              </a:rPr>
              <a:t>01.02.2015г</a:t>
            </a: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. на диспансерном учете, из числа ветеранов состоит </a:t>
            </a:r>
            <a:r>
              <a:rPr lang="ru-RU" altLang="ru-RU" sz="3700" b="1" dirty="0" smtClean="0">
                <a:latin typeface="Times New Roman" pitchFamily="18" charset="0"/>
                <a:cs typeface="Times New Roman" pitchFamily="18" charset="0"/>
              </a:rPr>
              <a:t>1209 </a:t>
            </a: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человек, из них: </a:t>
            </a:r>
          </a:p>
          <a:p>
            <a:pPr marL="0" indent="0" algn="just">
              <a:buNone/>
            </a:pPr>
            <a:r>
              <a:rPr lang="ru-RU" altLang="ru-RU" sz="3700" b="1" dirty="0" smtClean="0">
                <a:latin typeface="Times New Roman" pitchFamily="18" charset="0"/>
                <a:cs typeface="Times New Roman" pitchFamily="18" charset="0"/>
              </a:rPr>
              <a:t>61 </a:t>
            </a: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чел. – инвалидов Великой Отечественной войны; </a:t>
            </a:r>
          </a:p>
          <a:p>
            <a:pPr marL="0" indent="0" algn="just">
              <a:buNone/>
            </a:pPr>
            <a:r>
              <a:rPr lang="ru-RU" altLang="ru-RU" sz="3700" b="1" dirty="0" smtClean="0">
                <a:latin typeface="Times New Roman" pitchFamily="18" charset="0"/>
                <a:cs typeface="Times New Roman" pitchFamily="18" charset="0"/>
              </a:rPr>
              <a:t>182 </a:t>
            </a: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чел. -  участников Великой Отечественной войны;  </a:t>
            </a:r>
          </a:p>
          <a:p>
            <a:pPr marL="0" indent="0" algn="just">
              <a:buNone/>
            </a:pP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178 чел. - супругов погибших (умерших) инвалидов и участников Великой Отечественной войны 1941-1945 гг.; </a:t>
            </a:r>
          </a:p>
          <a:p>
            <a:pPr marL="0" indent="0" algn="just">
              <a:buNone/>
            </a:pP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20 чел. - лица, награжденных знаком </a:t>
            </a:r>
          </a:p>
          <a:p>
            <a:pPr marL="0" indent="0" algn="just">
              <a:buNone/>
            </a:pP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«Жителю блокадного Ленинграда»; </a:t>
            </a:r>
          </a:p>
          <a:p>
            <a:pPr marL="0" indent="0" algn="just">
              <a:buNone/>
            </a:pP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79 чел. – бывшие несовершеннолетние узники; </a:t>
            </a:r>
          </a:p>
          <a:p>
            <a:pPr marL="0" indent="0" algn="just">
              <a:buNone/>
            </a:pPr>
            <a:r>
              <a:rPr lang="ru-RU" altLang="ru-RU" sz="3700" b="1" dirty="0">
                <a:latin typeface="Times New Roman" pitchFamily="18" charset="0"/>
                <a:cs typeface="Times New Roman" pitchFamily="18" charset="0"/>
              </a:rPr>
              <a:t>698 чел – труженики тыла.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64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3798719"/>
              </p:ext>
            </p:extLst>
          </p:nvPr>
        </p:nvGraphicFramePr>
        <p:xfrm>
          <a:off x="323528" y="1412776"/>
          <a:ext cx="8424936" cy="5187336"/>
        </p:xfrm>
        <a:graphic>
          <a:graphicData uri="http://schemas.openxmlformats.org/drawingml/2006/table">
            <a:tbl>
              <a:tblPr firstRow="1" firstCol="1" bandRow="1"/>
              <a:tblGrid>
                <a:gridCol w="5112492"/>
                <a:gridCol w="1598611"/>
                <a:gridCol w="1713833"/>
              </a:tblGrid>
              <a:tr h="10225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Состоит под диспансерным наблюдением на конец отчетного года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Участники ВОВ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Инвалиды ВОВ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В том числе по группам инвалидности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182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 группа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группа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169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 группа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Охвачено комплексными медицинскими осмотрами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182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Нуждались в стационарном лечении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Получили стационарное лечение из числа нуждающихся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Получили санаторно-курортное лечение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26064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Диспансерное наблюдение за инвалидами и участниками Великой Отечественной Войны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4515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12776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Всем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инвалидам, участникам и ветеранам Великой Отечественной войны проведена диспансеризация в полном объеме, в том числе и на дому силами врачебных бригад. 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Медицинское и лекарственное обеспечение инвалидов, участников и ветеранов Великой Отечественной войны осуществляется в соответствии с Распоряжением Правительства от 10.08.2005г. № 1506-РП «О порядке обеспечения отдельных категорий населения г. Москвы лекарственными средствами и изделиями медицинского назначения, отпускаемых по рецептам врачей бесплатно или со скидкой» и Приказом Департамента здравоохранения города Москвы от 30 июля 2009г. № 906 «О неотложных мерах по улучшению медицинского и лекарственного обеспечения инвалидов, участников и ветеранов Великой Отечественной войны».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8864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Диспансерное наблюдение за инвалидами и участниками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xmlns="" val="13907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84976" cy="1291750"/>
          </a:xfrm>
        </p:spPr>
        <p:txBody>
          <a:bodyPr/>
          <a:lstStyle/>
          <a:p>
            <a:r>
              <a:rPr lang="ru-RU" sz="3200" b="1" i="1" dirty="0"/>
              <a:t>Структура заболеваемости в возрастной группе 18 лет и </a:t>
            </a:r>
            <a:r>
              <a:rPr lang="ru-RU" sz="3200" b="1" i="1" dirty="0" smtClean="0"/>
              <a:t>старше, на 10 тыс. населения</a:t>
            </a:r>
            <a:br>
              <a:rPr lang="ru-RU" sz="3200" b="1" i="1" dirty="0" smtClean="0"/>
            </a:b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3790891"/>
              </p:ext>
            </p:extLst>
          </p:nvPr>
        </p:nvGraphicFramePr>
        <p:xfrm>
          <a:off x="395536" y="1556792"/>
          <a:ext cx="842493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9000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96899983"/>
              </p:ext>
            </p:extLst>
          </p:nvPr>
        </p:nvGraphicFramePr>
        <p:xfrm>
          <a:off x="611560" y="1988840"/>
          <a:ext cx="7992888" cy="4526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1342282"/>
          </a:xfrm>
        </p:spPr>
        <p:txBody>
          <a:bodyPr/>
          <a:lstStyle/>
          <a:p>
            <a:r>
              <a:rPr lang="ru-RU" sz="3200" b="1" i="1" dirty="0"/>
              <a:t>Структура заболеваемости в возрастной группе 18 лет и старше, на 10 тыс. населения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6270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9348"/>
            <a:ext cx="7756263" cy="1054250"/>
          </a:xfrm>
        </p:spPr>
        <p:txBody>
          <a:bodyPr/>
          <a:lstStyle/>
          <a:p>
            <a:r>
              <a:rPr lang="ru-RU" sz="4400" b="1" i="1" dirty="0" smtClean="0"/>
              <a:t>Медицинское обеспечение</a:t>
            </a:r>
            <a:endParaRPr lang="ru-RU" sz="4400" b="1" i="1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64096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644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864096"/>
          </a:xfrm>
        </p:spPr>
        <p:txBody>
          <a:bodyPr/>
          <a:lstStyle/>
          <a:p>
            <a:r>
              <a:rPr lang="ru-RU" sz="4400" b="1" i="1" dirty="0" smtClean="0"/>
              <a:t>Материально-техническая база</a:t>
            </a:r>
            <a:endParaRPr lang="ru-RU" sz="4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673" y="2564904"/>
            <a:ext cx="8364537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2060848"/>
            <a:ext cx="8712968" cy="4065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Развернуты и функционируют следующие отделения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9479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988841"/>
            <a:ext cx="8121225" cy="41373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Клинико-диагностическая лаборатория.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стационар на 40 коек (терапевтический)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здоровья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Женская консультация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Гериатрический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кабинет, кабинеты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и мониторинга диспансеризации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96944" cy="1008112"/>
          </a:xfrm>
        </p:spPr>
        <p:txBody>
          <a:bodyPr/>
          <a:lstStyle/>
          <a:p>
            <a:r>
              <a:rPr lang="ru-RU" sz="4400" b="1" i="1" dirty="0" smtClean="0"/>
              <a:t>Материально-техническая база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24746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1054250"/>
          </a:xfrm>
        </p:spPr>
        <p:txBody>
          <a:bodyPr/>
          <a:lstStyle/>
          <a:p>
            <a:r>
              <a:rPr lang="ru-RU" sz="4400" b="1" i="1" dirty="0" smtClean="0"/>
              <a:t>Материально-техническая база</a:t>
            </a:r>
            <a:endParaRPr lang="ru-RU" sz="4400" b="1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745959" cy="43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27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56263" cy="1054250"/>
          </a:xfrm>
        </p:spPr>
        <p:txBody>
          <a:bodyPr/>
          <a:lstStyle/>
          <a:p>
            <a:r>
              <a:rPr lang="ru-RU" sz="3300" b="1" i="1" dirty="0" smtClean="0"/>
              <a:t>Материально-техническая база</a:t>
            </a:r>
            <a:endParaRPr lang="ru-RU" sz="3300" b="1" i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88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35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080120"/>
          </a:xfrm>
        </p:spPr>
        <p:txBody>
          <a:bodyPr/>
          <a:lstStyle/>
          <a:p>
            <a:r>
              <a:rPr lang="ru-RU" sz="4400" b="1" i="1" dirty="0" smtClean="0"/>
              <a:t>Амбулаторный центр </a:t>
            </a:r>
            <a:br>
              <a:rPr lang="ru-RU" sz="4400" b="1" i="1" dirty="0" smtClean="0"/>
            </a:br>
            <a:r>
              <a:rPr lang="ru-RU" sz="4400" b="1" i="1" dirty="0" smtClean="0"/>
              <a:t>ГБУЗ «ГП № 67 ДЗМ»</a:t>
            </a:r>
            <a:endParaRPr lang="ru-RU" sz="4400" b="1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2248347"/>
            <a:ext cx="8352927" cy="3877815"/>
          </a:xfrm>
        </p:spPr>
        <p:txBody>
          <a:bodyPr/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«Городская поликлиника № 67 ДЗМ», расположенная по адресу: г. Москва, Варшавское шоссе, д. 19, стр. 3 обслуживает 138710 человек следующих районов города Москвы: частично Донского, частично Даниловского, частично Нагорного, района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Нагатино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-Садовники, района Нагатинский затон.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275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88839"/>
            <a:ext cx="8784976" cy="413732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None/>
              <a:defRPr/>
            </a:pPr>
            <a:r>
              <a:rPr lang="ru-RU" sz="3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Запись на прием к врачу осуществляется:</a:t>
            </a:r>
            <a:r>
              <a:rPr lang="ru-RU" sz="32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</a:t>
            </a: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endParaRPr lang="ru-RU" sz="2200" b="1" dirty="0" smtClean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r>
              <a:rPr lang="ru-RU" sz="31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1.  Через </a:t>
            </a: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единый портал государственных услуг </a:t>
            </a:r>
          </a:p>
          <a:p>
            <a:pPr marL="514350" lvl="0" indent="-514350">
              <a:spcBef>
                <a:spcPts val="0"/>
              </a:spcBef>
              <a:buClrTx/>
              <a:buFontTx/>
              <a:buAutoNum type="arabicPeriod" startAt="2"/>
              <a:defRPr/>
            </a:pP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По телефону единого </a:t>
            </a:r>
            <a:r>
              <a:rPr lang="en-US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call</a:t>
            </a: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-центра</a:t>
            </a:r>
          </a:p>
          <a:p>
            <a:pPr marL="514350" lvl="0" indent="-514350">
              <a:spcBef>
                <a:spcPts val="0"/>
              </a:spcBef>
              <a:buClrTx/>
              <a:buFontTx/>
              <a:buAutoNum type="arabicPeriod" startAt="2"/>
              <a:defRPr/>
            </a:pP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Через </a:t>
            </a:r>
            <a:r>
              <a:rPr lang="ru-RU" sz="31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инфоматы</a:t>
            </a:r>
            <a:endParaRPr lang="ru-RU" sz="31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514350" lvl="0" indent="-514350">
              <a:spcBef>
                <a:spcPts val="0"/>
              </a:spcBef>
              <a:buClrTx/>
              <a:buFontTx/>
              <a:buAutoNum type="arabicPeriod" startAt="3"/>
              <a:defRPr/>
            </a:pP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По телефону регистратуры </a:t>
            </a:r>
          </a:p>
          <a:p>
            <a:pPr marL="514350" lvl="0" indent="-514350">
              <a:spcBef>
                <a:spcPts val="0"/>
              </a:spcBef>
              <a:buClrTx/>
              <a:buFontTx/>
              <a:buAutoNum type="arabicPeriod" startAt="5"/>
              <a:defRPr/>
            </a:pP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При личном </a:t>
            </a:r>
            <a:r>
              <a:rPr lang="ru-RU" sz="31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обращении в </a:t>
            </a: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регистратуру или </a:t>
            </a:r>
            <a:r>
              <a:rPr lang="ru-RU" sz="31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к </a:t>
            </a:r>
            <a:r>
              <a:rPr lang="ru-RU" sz="31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дежурному </a:t>
            </a:r>
            <a:r>
              <a:rPr lang="ru-RU" sz="31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администратору</a:t>
            </a:r>
            <a:endParaRPr lang="ru-RU" sz="31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115212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2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 ГП № 67 и во всех филиалах введена в эксплуатацию </a:t>
            </a:r>
            <a:br>
              <a:rPr lang="ru-RU" sz="2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Система управления потоками пациентов (СУПП ЕМИАС)</a:t>
            </a:r>
            <a: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3505"/>
            <a:ext cx="3397971" cy="170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00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8784976" cy="4320480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spcBef>
                <a:spcPts val="0"/>
              </a:spcBef>
              <a:buClrTx/>
              <a:buNone/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приказом Департамента здравоохранения города Москвы от 20 декабря 2012 г. № 1470 «Об оптимизации работы по ведению записи на прием к врачу в электронном виде» самостоятельная запись пациентов доступна к врачам следующих специальностей:</a:t>
            </a:r>
          </a:p>
          <a:p>
            <a:pPr marL="0" lvl="0" indent="0" algn="r">
              <a:spcBef>
                <a:spcPts val="0"/>
              </a:spcBef>
              <a:buClr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Врач-акушер-гинеколог</a:t>
            </a:r>
          </a:p>
          <a:p>
            <a:pPr marL="0" lvl="0" indent="0" algn="r">
              <a:spcBef>
                <a:spcPts val="0"/>
              </a:spcBef>
              <a:buClr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Врач-оториноларинголог</a:t>
            </a:r>
          </a:p>
          <a:p>
            <a:pPr marL="0" lvl="0" indent="0" algn="r">
              <a:spcBef>
                <a:spcPts val="0"/>
              </a:spcBef>
              <a:buClr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Врач-офтальмолог</a:t>
            </a:r>
          </a:p>
          <a:p>
            <a:pPr marL="0" lvl="0" indent="0" algn="r">
              <a:spcBef>
                <a:spcPts val="0"/>
              </a:spcBef>
              <a:buClrTx/>
              <a:buNone/>
              <a:defRPr/>
            </a:pPr>
            <a:r>
              <a:rPr lang="ru-RU" sz="2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Врач-терапевт</a:t>
            </a:r>
            <a:endParaRPr lang="ru-RU" sz="2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spcBef>
                <a:spcPts val="0"/>
              </a:spcBef>
              <a:buClr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Врач-терапевт участковый</a:t>
            </a:r>
          </a:p>
          <a:p>
            <a:pPr marL="0" lvl="0" indent="0" algn="r">
              <a:spcBef>
                <a:spcPts val="0"/>
              </a:spcBef>
              <a:buClr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Врач-уролог</a:t>
            </a:r>
          </a:p>
          <a:p>
            <a:pPr marL="0" lvl="0" indent="0" algn="r">
              <a:spcBef>
                <a:spcPts val="0"/>
              </a:spcBef>
              <a:buClr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Врач-хирург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115212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2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 ГП № 67 и во всех филиалах введена в эксплуатацию </a:t>
            </a:r>
            <a:br>
              <a:rPr lang="ru-RU" sz="2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Система управления потоками пациентов (СУПП ЕМИАС)</a:t>
            </a:r>
            <a: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6" y="1073504"/>
            <a:ext cx="3397971" cy="170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2" y="4653136"/>
            <a:ext cx="4276604" cy="20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0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Время ожидания приема в очереди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412777"/>
            <a:ext cx="7745505" cy="471338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Врач-оториноларинголог</a:t>
            </a:r>
            <a:endParaRPr lang="ru-RU" b="1" i="1" dirty="0"/>
          </a:p>
        </p:txBody>
      </p:sp>
      <p:pic>
        <p:nvPicPr>
          <p:cNvPr id="1026" name="Picture 2" descr="C:\Users\27 пол-ка\Desktop\ОЛЕГ ЛУЧШЕ ВСЕХ\Снимок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0546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162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Время ожидания приема в очереди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412777"/>
            <a:ext cx="7745505" cy="471338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Врач-офтальмолог</a:t>
            </a:r>
            <a:endParaRPr lang="ru-RU" b="1" i="1" dirty="0"/>
          </a:p>
        </p:txBody>
      </p:sp>
      <p:pic>
        <p:nvPicPr>
          <p:cNvPr id="2050" name="Picture 2" descr="C:\Users\27 пол-ка\Desktop\ОЛЕГ ЛУЧШЕ ВСЕХ\Снимок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35189" cy="4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91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Время ожидания приема в очереди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412777"/>
            <a:ext cx="7745505" cy="471338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Врач-терапевт</a:t>
            </a:r>
            <a:endParaRPr lang="ru-RU" b="1" i="1" dirty="0"/>
          </a:p>
        </p:txBody>
      </p:sp>
      <p:pic>
        <p:nvPicPr>
          <p:cNvPr id="3075" name="Picture 3" descr="C:\Users\27 пол-ка\Desktop\ОЛЕГ ЛУЧШЕ ВСЕХ\Снимо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659" y="2173064"/>
            <a:ext cx="8571440" cy="444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42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Время ожидания приема в очереди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412777"/>
            <a:ext cx="7745505" cy="471338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Врач-хирург</a:t>
            </a:r>
            <a:endParaRPr lang="ru-RU" b="1" i="1" dirty="0"/>
          </a:p>
        </p:txBody>
      </p:sp>
      <p:pic>
        <p:nvPicPr>
          <p:cNvPr id="4098" name="Picture 2" descr="C:\Users\27 пол-ка\Desktop\ОЛЕГ ЛУЧШЕ ВСЕХ\Снимок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22" y="2184704"/>
            <a:ext cx="8578658" cy="44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87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Время ожидания приема в очереди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412777"/>
            <a:ext cx="7745505" cy="471338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Врач-уролог</a:t>
            </a:r>
            <a:endParaRPr lang="ru-RU" b="1" i="1" dirty="0"/>
          </a:p>
        </p:txBody>
      </p:sp>
      <p:pic>
        <p:nvPicPr>
          <p:cNvPr id="5122" name="Picture 2" descr="C:\Users\27 пол-ка\Desktop\ОЛЕГ ЛУЧШЕ ВСЕХ\Снимок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3696"/>
            <a:ext cx="8640960" cy="44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92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Время ожидания приема в очереди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412777"/>
            <a:ext cx="7745505" cy="471338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Врач-гинеколог</a:t>
            </a:r>
            <a:endParaRPr lang="ru-RU" b="1" i="1" dirty="0"/>
          </a:p>
        </p:txBody>
      </p:sp>
      <p:pic>
        <p:nvPicPr>
          <p:cNvPr id="6146" name="Picture 2" descr="C:\Users\27 пол-ка\Desktop\ОЛЕГ ЛУЧШЕ ВСЕХ\Снимок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299" y="2208498"/>
            <a:ext cx="8630189" cy="45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6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5212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Доступность медицинской помощи по </a:t>
            </a:r>
            <a:r>
              <a:rPr lang="ru-RU" sz="32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самозаписи</a:t>
            </a: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к врачу-терапевту</a:t>
            </a:r>
            <a: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9247" y="1340769"/>
            <a:ext cx="7745505" cy="478539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ГБУЗ «ГП № 67 ДЗМ»</a:t>
            </a:r>
            <a:endParaRPr lang="ru-RU" b="1" i="1" dirty="0"/>
          </a:p>
        </p:txBody>
      </p:sp>
      <p:pic>
        <p:nvPicPr>
          <p:cNvPr id="7171" name="Picture 3" descr="C:\Users\27 пол-ка\Desktop\ОЛЕГ ЛУЧШЕ ВСЕХ\Снимок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8139300" cy="4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58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5212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Доступность медицинской помощи по </a:t>
            </a:r>
            <a:r>
              <a:rPr lang="ru-RU" sz="32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самозаписи</a:t>
            </a: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к врачу-терапевту</a:t>
            </a:r>
            <a: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9247" y="1340769"/>
            <a:ext cx="7745505" cy="478539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ГБУЗ «ГП № 67 ДЗМ» филиал № 1</a:t>
            </a:r>
            <a:endParaRPr lang="ru-RU" b="1" i="1" dirty="0"/>
          </a:p>
        </p:txBody>
      </p:sp>
      <p:pic>
        <p:nvPicPr>
          <p:cNvPr id="8195" name="Picture 3" descr="C:\Users\27 пол-ка\Desktop\ОЛЕГ ЛУЧШЕ ВСЕХ\Снимок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2276872"/>
            <a:ext cx="8112338" cy="419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47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0780" y="332656"/>
            <a:ext cx="7756263" cy="105425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4400" b="1" i="1" dirty="0">
                <a:solidFill>
                  <a:srgbClr val="464646"/>
                </a:solidFill>
              </a:rPr>
              <a:t>Амбулаторный центр </a:t>
            </a:r>
            <a:br>
              <a:rPr lang="ru-RU" sz="4400" b="1" i="1" dirty="0">
                <a:solidFill>
                  <a:srgbClr val="464646"/>
                </a:solidFill>
              </a:rPr>
            </a:br>
            <a:r>
              <a:rPr lang="ru-RU" sz="4400" b="1" i="1" dirty="0">
                <a:solidFill>
                  <a:srgbClr val="464646"/>
                </a:solidFill>
              </a:rPr>
              <a:t>ГБУЗ «ГП № 67 ДЗМ»</a:t>
            </a:r>
            <a:endParaRPr lang="ru-RU" sz="1800" dirty="0"/>
          </a:p>
        </p:txBody>
      </p:sp>
      <p:pic>
        <p:nvPicPr>
          <p:cNvPr id="4" name="Рисунок 9" descr="карта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29160"/>
            <a:ext cx="6804248" cy="4725144"/>
          </a:xfrm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275856" y="2132856"/>
            <a:ext cx="56886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ГП № 67 - Варшавское шоссе, 19, стр. 3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16 272человек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Филиал № 1 - ул. Высокая, 19, корп.1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41 445 человек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Филиал № 2 - 4-й </a:t>
            </a:r>
            <a:r>
              <a:rPr lang="ru-RU" sz="24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Дербенёвский</a:t>
            </a: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 пер., 3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23 731 человек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Филиал № 3 - ул. Затонная, 11, корп.2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-    5</a:t>
            </a:r>
            <a:r>
              <a:rPr lang="ru-RU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7 </a:t>
            </a: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262 человек</a:t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ВСЕГО</a:t>
            </a:r>
            <a:r>
              <a:rPr lang="en-US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: </a:t>
            </a: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138 710 человек</a:t>
            </a: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endParaRPr lang="ru-RU" sz="2400" b="1" i="1" dirty="0">
              <a:solidFill>
                <a:srgbClr val="464646"/>
              </a:solidFill>
              <a:ea typeface="+mj-ea"/>
              <a:cs typeface="+mj-cs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11560" y="4941168"/>
            <a:ext cx="2376264" cy="134667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11560" y="2420888"/>
            <a:ext cx="1980220" cy="252028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11560" y="4941168"/>
            <a:ext cx="3888432" cy="13466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ая выноска 22"/>
          <p:cNvSpPr/>
          <p:nvPr/>
        </p:nvSpPr>
        <p:spPr>
          <a:xfrm>
            <a:off x="395536" y="4653136"/>
            <a:ext cx="792088" cy="288032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ГП № 67</a:t>
            </a:r>
            <a:endParaRPr lang="ru-RU" sz="1200" dirty="0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2591780" y="5999808"/>
            <a:ext cx="792088" cy="288032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Фил №1</a:t>
            </a:r>
            <a:endParaRPr lang="ru-RU" sz="1200" dirty="0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2267744" y="2348880"/>
            <a:ext cx="792088" cy="288032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Фил №2</a:t>
            </a:r>
            <a:endParaRPr lang="ru-RU" sz="1200" dirty="0"/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067944" y="6021288"/>
            <a:ext cx="792088" cy="288032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Фил №3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4959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5212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Доступность медицинской помощи по </a:t>
            </a:r>
            <a:r>
              <a:rPr lang="ru-RU" sz="32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самозаписи</a:t>
            </a: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к врачу-терапевту</a:t>
            </a:r>
            <a: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9247" y="1340769"/>
            <a:ext cx="7745505" cy="478539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ГБУЗ «ГП № 67 ДЗМ» филиал № 2</a:t>
            </a:r>
            <a:endParaRPr lang="ru-RU" b="1" i="1" dirty="0"/>
          </a:p>
        </p:txBody>
      </p:sp>
      <p:pic>
        <p:nvPicPr>
          <p:cNvPr id="9218" name="Picture 2" descr="C:\Users\27 пол-ка\Desktop\ОЛЕГ ЛУЧШЕ ВСЕХ\Снимок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7" y="2208385"/>
            <a:ext cx="8048898" cy="41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99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52128"/>
          </a:xfrm>
        </p:spPr>
        <p:txBody>
          <a:bodyPr/>
          <a:lstStyle/>
          <a:p>
            <a:pPr marL="0" lvl="0" indent="0">
              <a:spcBef>
                <a:spcPts val="0"/>
              </a:spcBef>
              <a:defRPr/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Доступность медицинской помощи по </a:t>
            </a:r>
            <a:r>
              <a:rPr lang="ru-RU" sz="32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самозаписи</a:t>
            </a: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к врачу-терапевту</a:t>
            </a:r>
            <a: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9247" y="1340769"/>
            <a:ext cx="7745505" cy="478539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ГБУЗ «ГП № 67 ДЗМ» филиал № 3</a:t>
            </a:r>
            <a:endParaRPr lang="ru-RU" b="1" i="1" dirty="0"/>
          </a:p>
        </p:txBody>
      </p:sp>
      <p:pic>
        <p:nvPicPr>
          <p:cNvPr id="10243" name="Picture 3" descr="C:\Users\27 пол-ка\Desktop\ОЛЕГ ЛУЧШЕ ВСЕХ\Снимок-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27" y="2276872"/>
            <a:ext cx="8048898" cy="41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58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7" cy="47133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 b="1" dirty="0" smtClean="0"/>
              <a:t>В целях </a:t>
            </a:r>
            <a:r>
              <a:rPr lang="ru-RU" sz="3000" b="1" dirty="0"/>
              <a:t>раннего (своевременного) выявления патологических состояний, заболеваний и факторов риска их развития, потребления наркотических средств и психотропных веществ без назначения </a:t>
            </a:r>
            <a:r>
              <a:rPr lang="ru-RU" sz="3000" b="1" dirty="0" smtClean="0"/>
              <a:t>врача в ГБУЗ «ГП № 67 ДЗМ» организована работа по проведению диспансеризации </a:t>
            </a:r>
            <a:r>
              <a:rPr lang="ru-RU" sz="3000" b="1" dirty="0"/>
              <a:t>определенных групп взрослого </a:t>
            </a:r>
            <a:r>
              <a:rPr lang="ru-RU" sz="3000" b="1" dirty="0" smtClean="0"/>
              <a:t>населения, профилактических медицинских осмотров, по диспансерному наблюдения за пациентами состоящими на учете. </a:t>
            </a:r>
            <a:endParaRPr lang="ru-RU" sz="3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1054250"/>
          </a:xfrm>
        </p:spPr>
        <p:txBody>
          <a:bodyPr/>
          <a:lstStyle/>
          <a:p>
            <a:r>
              <a:rPr lang="ru-RU" sz="3400" b="1" i="1" dirty="0" smtClean="0"/>
              <a:t>Профилактика заболеваний и санитарно-гигиеническое обучение населения</a:t>
            </a:r>
            <a:endParaRPr lang="ru-RU" sz="3400" b="1" i="1" dirty="0"/>
          </a:p>
        </p:txBody>
      </p:sp>
    </p:spTree>
    <p:extLst>
      <p:ext uri="{BB962C8B-B14F-4D97-AF65-F5344CB8AC3E}">
        <p14:creationId xmlns:p14="http://schemas.microsoft.com/office/powerpoint/2010/main" xmlns="" val="1451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1054250"/>
          </a:xfrm>
        </p:spPr>
        <p:txBody>
          <a:bodyPr/>
          <a:lstStyle/>
          <a:p>
            <a:r>
              <a:rPr lang="ru-RU" sz="3400" b="1" i="1" dirty="0" smtClean="0"/>
              <a:t>Результат проводимых мероприятий</a:t>
            </a:r>
            <a:endParaRPr lang="ru-RU" sz="3400" b="1" i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988839"/>
            <a:ext cx="8568951" cy="413732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П</a:t>
            </a:r>
            <a:r>
              <a:rPr lang="ru-RU" b="1" dirty="0" smtClean="0"/>
              <a:t>роведена диспансеризации </a:t>
            </a:r>
            <a:r>
              <a:rPr lang="ru-RU" b="1" dirty="0"/>
              <a:t>определенных </a:t>
            </a:r>
            <a:r>
              <a:rPr lang="ru-RU" b="1" dirty="0" smtClean="0"/>
              <a:t>групп </a:t>
            </a:r>
            <a:r>
              <a:rPr lang="ru-RU" b="1" dirty="0"/>
              <a:t>взрослого </a:t>
            </a:r>
            <a:r>
              <a:rPr lang="ru-RU" b="1" dirty="0" smtClean="0"/>
              <a:t>населения - 39 </a:t>
            </a:r>
            <a:r>
              <a:rPr lang="ru-RU" b="1" dirty="0"/>
              <a:t>356 чел. </a:t>
            </a:r>
            <a:endParaRPr lang="ru-RU" b="1" dirty="0" smtClean="0"/>
          </a:p>
          <a:p>
            <a:pPr marL="0" indent="0">
              <a:buNone/>
            </a:pP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4023490"/>
              </p:ext>
            </p:extLst>
          </p:nvPr>
        </p:nvGraphicFramePr>
        <p:xfrm>
          <a:off x="323528" y="2872728"/>
          <a:ext cx="8496946" cy="3508599"/>
        </p:xfrm>
        <a:graphic>
          <a:graphicData uri="http://schemas.openxmlformats.org/drawingml/2006/table">
            <a:tbl>
              <a:tblPr/>
              <a:tblGrid>
                <a:gridCol w="3641548"/>
                <a:gridCol w="809233"/>
                <a:gridCol w="809233"/>
                <a:gridCol w="809233"/>
                <a:gridCol w="809233"/>
                <a:gridCol w="809233"/>
                <a:gridCol w="809233"/>
              </a:tblGrid>
              <a:tr h="417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Результат диспансеризации определенных групп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взрослого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населения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Мужчины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Женщины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– 36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– 60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Старше 60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– 36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– 60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Старше 60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51690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Определена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группа здоровья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47714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Определена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группа здоровья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49702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Определена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группа здоровья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41750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Установлено диспансерное наблюдение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43030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Назначено лечение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045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340" y="1262946"/>
            <a:ext cx="835292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/>
              <a:t>Лекции и беседы в районных советах ветеранов, в обществе слепых</a:t>
            </a:r>
          </a:p>
          <a:p>
            <a:r>
              <a:rPr lang="ru-RU" sz="2600" b="1" dirty="0"/>
              <a:t>Лекции в центрах социального обслуживания населения</a:t>
            </a:r>
          </a:p>
          <a:p>
            <a:r>
              <a:rPr lang="ru-RU" sz="2600" b="1" dirty="0"/>
              <a:t>Участие в массовых мероприятиях и акциях:</a:t>
            </a:r>
          </a:p>
          <a:p>
            <a:r>
              <a:rPr lang="ru-RU" sz="2600" b="1" dirty="0"/>
              <a:t>«Вместе против рака груди», </a:t>
            </a:r>
          </a:p>
          <a:p>
            <a:r>
              <a:rPr lang="ru-RU" sz="2600" b="1" dirty="0"/>
              <a:t>«Европейская неделя иммунизации»,</a:t>
            </a:r>
          </a:p>
          <a:p>
            <a:r>
              <a:rPr lang="ru-RU" sz="2600" b="1" dirty="0"/>
              <a:t>«День пожилого человека», </a:t>
            </a:r>
          </a:p>
          <a:p>
            <a:r>
              <a:rPr lang="ru-RU" sz="2600" b="1" dirty="0"/>
              <a:t>«День здорового сердца», </a:t>
            </a:r>
          </a:p>
          <a:p>
            <a:r>
              <a:rPr lang="ru-RU" sz="2600" b="1" dirty="0"/>
              <a:t>«День чистых легких», </a:t>
            </a:r>
          </a:p>
          <a:p>
            <a:r>
              <a:rPr lang="ru-RU" sz="2600" b="1" dirty="0"/>
              <a:t>«День профилактики инсульта»,  </a:t>
            </a:r>
          </a:p>
          <a:p>
            <a:r>
              <a:rPr lang="ru-RU" sz="2600" b="1" dirty="0"/>
              <a:t>«День здоровья», </a:t>
            </a:r>
          </a:p>
          <a:p>
            <a:r>
              <a:rPr lang="ru-RU" sz="2600" b="1" dirty="0"/>
              <a:t>«День женского здоровья».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304" y="116632"/>
            <a:ext cx="83529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/>
              <a:t>Профилактика заболеваний и санитарно-гигиеническое обучение населения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3841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43841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В </a:t>
            </a:r>
            <a:r>
              <a:rPr lang="ru-RU" sz="2800" dirty="0"/>
              <a:t>2014 году стоматологическая помощь была оказана – 34 908 пациентам.</a:t>
            </a:r>
          </a:p>
          <a:p>
            <a:pPr algn="just"/>
            <a:r>
              <a:rPr lang="ru-RU" sz="2800" dirty="0"/>
              <a:t>Из них, лицам пожилого возраста – 13 962</a:t>
            </a:r>
          </a:p>
          <a:p>
            <a:pPr algn="just"/>
            <a:r>
              <a:rPr lang="ru-RU" sz="2800" dirty="0" smtClean="0"/>
              <a:t>С </a:t>
            </a:r>
            <a:r>
              <a:rPr lang="ru-RU" sz="2800" dirty="0"/>
              <a:t>01 января 2015 года стоматологическая помощь прикрепленному населению будет оказываться: </a:t>
            </a:r>
          </a:p>
          <a:p>
            <a:pPr algn="just"/>
            <a:r>
              <a:rPr lang="ru-RU" sz="2800" dirty="0"/>
              <a:t>Для пациентов ГБУЗ «ГП № 67 ДЗМ» филиала №1 и №3 на базе Стоматологической поликлиники № 62, Каспийская ул., д. 38 </a:t>
            </a:r>
          </a:p>
          <a:p>
            <a:pPr algn="just"/>
            <a:r>
              <a:rPr lang="ru-RU" sz="2800" dirty="0"/>
              <a:t>Для пациентов ГБУЗ «ГП № 67 ДЗМ» и филиала № 2 на базе Челюстно-лицевого госпиталя для ветеранов войн, ул. Лестева, д. 9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32656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Стоматологическая медицинская помощь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10804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6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Стоматологическая медицинская помощь</a:t>
            </a:r>
            <a:endParaRPr lang="ru-RU" sz="32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0792" y="1340768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dirty="0"/>
              <a:t>Оказание экстренной стоматологической медицинской помощи маломобильным инвалидам и участникам Великой Отечественной Войны с 01.01.2015г. будет осуществляться на базе </a:t>
            </a:r>
          </a:p>
          <a:p>
            <a:pPr algn="ctr"/>
            <a:r>
              <a:rPr lang="ru-RU" sz="3400" dirty="0"/>
              <a:t>ГБУЗ «ГП № 67 ДЗМ» </a:t>
            </a:r>
            <a:r>
              <a:rPr lang="ru-RU" sz="3400" dirty="0" smtClean="0"/>
              <a:t>филиалов </a:t>
            </a:r>
            <a:r>
              <a:rPr lang="ru-RU" sz="3400" dirty="0"/>
              <a:t>№1, </a:t>
            </a:r>
            <a:r>
              <a:rPr lang="ru-RU" sz="3400" dirty="0" smtClean="0"/>
              <a:t>№</a:t>
            </a:r>
            <a:r>
              <a:rPr lang="ru-RU" sz="3400" dirty="0"/>
              <a:t>3. </a:t>
            </a:r>
          </a:p>
          <a:p>
            <a:pPr algn="ctr"/>
            <a:r>
              <a:rPr lang="ru-RU" sz="3400" dirty="0"/>
              <a:t>В структуре штатного расписания отделения профилактики  сохранены  должности </a:t>
            </a:r>
            <a:r>
              <a:rPr lang="ru-RU" sz="3400" dirty="0" smtClean="0"/>
              <a:t>врачей-стоматологов</a:t>
            </a:r>
            <a:r>
              <a:rPr lang="ru-RU" sz="3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041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16616" y="3645024"/>
            <a:ext cx="2520280" cy="1152129"/>
          </a:xfrm>
        </p:spPr>
        <p:txBody>
          <a:bodyPr/>
          <a:lstStyle/>
          <a:p>
            <a:endParaRPr lang="ru-RU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rcRect l="5773" r="5773"/>
          <a:stretch>
            <a:fillRect/>
          </a:stretch>
        </p:blipFill>
        <p:spPr>
          <a:xfrm rot="240000">
            <a:off x="1039158" y="458054"/>
            <a:ext cx="7166780" cy="3439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reflection blurRad="6350" stA="50000" endA="300" endPos="55000" dir="5400000" sy="-100000" algn="bl" rotWithShape="0"/>
            <a:softEdge rad="3175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 rot="21018825">
            <a:off x="1519068" y="4773322"/>
            <a:ext cx="6693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4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42808571"/>
              </p:ext>
            </p:extLst>
          </p:nvPr>
        </p:nvGraphicFramePr>
        <p:xfrm>
          <a:off x="467544" y="1916832"/>
          <a:ext cx="8352928" cy="413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56263" cy="1054250"/>
          </a:xfrm>
        </p:spPr>
        <p:txBody>
          <a:bodyPr/>
          <a:lstStyle/>
          <a:p>
            <a:r>
              <a:rPr lang="ru-RU" sz="4400" b="1" i="1" dirty="0" smtClean="0"/>
              <a:t>Имеющиеся площади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292825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/>
              <a:t>    Адреса обслуживания</a:t>
            </a:r>
            <a:endParaRPr lang="ru-RU" sz="32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56263" cy="1054250"/>
          </a:xfrm>
        </p:spPr>
        <p:txBody>
          <a:bodyPr/>
          <a:lstStyle/>
          <a:p>
            <a:r>
              <a:rPr lang="ru-RU" sz="4400" b="1" i="1" dirty="0"/>
              <a:t>Амбулаторный центр </a:t>
            </a:r>
            <a:br>
              <a:rPr lang="ru-RU" sz="4400" b="1" i="1" dirty="0"/>
            </a:br>
            <a:r>
              <a:rPr lang="ru-RU" sz="4400" b="1" i="1" dirty="0"/>
              <a:t>ГБУЗ «ГП № 67 ДЗМ»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01038" y="6170822"/>
            <a:ext cx="502920" cy="50292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BE6CC2-ECE1-432D-BDD1-29BC095D9EE1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950" y="2924175"/>
          <a:ext cx="8929688" cy="32940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80545"/>
                <a:gridCol w="6049143"/>
              </a:tblGrid>
              <a:tr h="64832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Варшавское шоссе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4 (1-3),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 7, 10 (1-2; 4), 13, 16 (1-4), 18 (1-3), 25, 29, 31, 50, 52 (2)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</a:tr>
              <a:tr h="914562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Криворожская улица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3, 5 (1), 5 (2), 7, 9, 11, 13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(1), 13 (2), 15, 17, 19, 19а, 21 (1), 21 (2), 21 (3), 23 (1), 23 (2), 25, 29 (1), 29 (2), 29 (3), 29 (4), 31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</a:tr>
              <a:tr h="43337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Нахимовский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проспект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</a:tr>
              <a:tr h="431065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Симферопольский проезд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 6, 5, 7, 8, 10, 12, 14 (1-2), 16 (1-2), 18 (1-2)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</a:tr>
              <a:tr h="43337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 Тульская улица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45а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(6), 55 (4), 57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</a:tr>
              <a:tr h="43337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Тульская улица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 54 (3), 56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8" marB="4573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533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56263" cy="1054250"/>
          </a:xfrm>
        </p:spPr>
        <p:txBody>
          <a:bodyPr/>
          <a:lstStyle/>
          <a:p>
            <a:r>
              <a:rPr lang="ru-RU" sz="4400" b="1" i="1" dirty="0" smtClean="0"/>
              <a:t>Адреса обслуживания </a:t>
            </a:r>
            <a:br>
              <a:rPr lang="ru-RU" sz="4400" b="1" i="1" dirty="0" smtClean="0"/>
            </a:br>
            <a:r>
              <a:rPr lang="ru-RU" sz="4400" b="1" i="1" dirty="0" smtClean="0"/>
              <a:t>Филиал №1</a:t>
            </a:r>
            <a:endParaRPr lang="ru-RU" sz="4400" b="1" i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8885277" cy="448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16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56263" cy="1054250"/>
          </a:xfrm>
        </p:spPr>
        <p:txBody>
          <a:bodyPr/>
          <a:lstStyle/>
          <a:p>
            <a:r>
              <a:rPr lang="ru-RU" sz="4400" b="1" i="1" dirty="0" smtClean="0"/>
              <a:t>Адреса обслуживания </a:t>
            </a:r>
            <a:br>
              <a:rPr lang="ru-RU" sz="4400" b="1" i="1" dirty="0" smtClean="0"/>
            </a:br>
            <a:r>
              <a:rPr lang="ru-RU" sz="4400" b="1" i="1" dirty="0" smtClean="0"/>
              <a:t>Филиал № 2</a:t>
            </a:r>
            <a:endParaRPr lang="ru-RU" sz="4400" b="1" i="1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905015" cy="442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108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/>
          <a:lstStyle/>
          <a:p>
            <a:r>
              <a:rPr lang="ru-RU" sz="4400" b="1" i="1" dirty="0" smtClean="0"/>
              <a:t>Адреса обслуживания </a:t>
            </a:r>
            <a:br>
              <a:rPr lang="ru-RU" sz="4400" b="1" i="1" dirty="0" smtClean="0"/>
            </a:br>
            <a:r>
              <a:rPr lang="ru-RU" sz="4400" b="1" i="1" dirty="0" smtClean="0"/>
              <a:t>Филиал № 3</a:t>
            </a:r>
            <a:endParaRPr lang="ru-RU" sz="4400" b="1" i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54804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10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Другая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941</TotalTime>
  <Words>1417</Words>
  <Application>Microsoft Office PowerPoint</Application>
  <PresentationFormat>Экран (4:3)</PresentationFormat>
  <Paragraphs>306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Твердый переплет</vt:lpstr>
      <vt:lpstr>Информация руководителя амбулаторно-поликлинического учреждения </vt:lpstr>
      <vt:lpstr>История</vt:lpstr>
      <vt:lpstr>Амбулаторный центр  ГБУЗ «ГП № 67 ДЗМ»</vt:lpstr>
      <vt:lpstr>Амбулаторный центр  ГБУЗ «ГП № 67 ДЗМ»</vt:lpstr>
      <vt:lpstr>Имеющиеся площади</vt:lpstr>
      <vt:lpstr>Амбулаторный центр  ГБУЗ «ГП № 67 ДЗМ»</vt:lpstr>
      <vt:lpstr>Адреса обслуживания  Филиал №1</vt:lpstr>
      <vt:lpstr>Адреса обслуживания  Филиал № 2</vt:lpstr>
      <vt:lpstr>Адреса обслуживания  Филиал № 3</vt:lpstr>
      <vt:lpstr>Государственное задание</vt:lpstr>
      <vt:lpstr>Кадровая структура</vt:lpstr>
      <vt:lpstr>Результат оптимизации  штатного расписания</vt:lpstr>
      <vt:lpstr>Общий объем финансирования деятельности учреждения</vt:lpstr>
      <vt:lpstr>Анализ роста заработной платы</vt:lpstr>
      <vt:lpstr>Показатели здоровья населения</vt:lpstr>
      <vt:lpstr>Показатели здоровья населения</vt:lpstr>
      <vt:lpstr>Показатели здоровья населения</vt:lpstr>
      <vt:lpstr>Показатели здоровья населения</vt:lpstr>
      <vt:lpstr>Диспансерное наблюдение</vt:lpstr>
      <vt:lpstr>Диспансерное наблюдение</vt:lpstr>
      <vt:lpstr>Слайд 21</vt:lpstr>
      <vt:lpstr>Слайд 22</vt:lpstr>
      <vt:lpstr>Структура заболеваемости в возрастной группе 18 лет и старше, на 10 тыс. населения </vt:lpstr>
      <vt:lpstr>Структура заболеваемости в возрастной группе 18 лет и старше, на 10 тыс. населения</vt:lpstr>
      <vt:lpstr>Медицинское обеспечение</vt:lpstr>
      <vt:lpstr>Материально-техническая база</vt:lpstr>
      <vt:lpstr>Материально-техническая база</vt:lpstr>
      <vt:lpstr>Материально-техническая база</vt:lpstr>
      <vt:lpstr>Материально-техническая база</vt:lpstr>
      <vt:lpstr>В ГП № 67 и во всех филиалах введена в эксплуатацию  Система управления потоками пациентов (СУПП ЕМИАС) </vt:lpstr>
      <vt:lpstr>В ГП № 67 и во всех филиалах введена в эксплуатацию  Система управления потоками пациентов (СУПП ЕМИАС) </vt:lpstr>
      <vt:lpstr> Время ожидания приема в очереди  </vt:lpstr>
      <vt:lpstr> Время ожидания приема в очереди  </vt:lpstr>
      <vt:lpstr> Время ожидания приема в очереди  </vt:lpstr>
      <vt:lpstr> Время ожидания приема в очереди  </vt:lpstr>
      <vt:lpstr> Время ожидания приема в очереди  </vt:lpstr>
      <vt:lpstr> Время ожидания приема в очереди  </vt:lpstr>
      <vt:lpstr>Доступность медицинской помощи по самозаписи к врачу-терапевту </vt:lpstr>
      <vt:lpstr>Доступность медицинской помощи по самозаписи к врачу-терапевту </vt:lpstr>
      <vt:lpstr>Доступность медицинской помощи по самозаписи к врачу-терапевту </vt:lpstr>
      <vt:lpstr>Доступность медицинской помощи по самозаписи к врачу-терапевту </vt:lpstr>
      <vt:lpstr>Профилактика заболеваний и санитарно-гигиеническое обучение населения</vt:lpstr>
      <vt:lpstr>Результат проводимых мероприятий</vt:lpstr>
      <vt:lpstr>Слайд 44</vt:lpstr>
      <vt:lpstr>Слайд 45</vt:lpstr>
      <vt:lpstr>Слайд 46</vt:lpstr>
      <vt:lpstr>Слайд 47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27 пол-ка</dc:creator>
  <cp:lastModifiedBy>GP67-02</cp:lastModifiedBy>
  <cp:revision>50</cp:revision>
  <cp:lastPrinted>2015-02-04T12:30:22Z</cp:lastPrinted>
  <dcterms:created xsi:type="dcterms:W3CDTF">2015-02-03T05:53:02Z</dcterms:created>
  <dcterms:modified xsi:type="dcterms:W3CDTF">2015-02-05T11:09:37Z</dcterms:modified>
</cp:coreProperties>
</file>